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8" r:id="rId2"/>
    <p:sldId id="308" r:id="rId3"/>
    <p:sldId id="309" r:id="rId4"/>
    <p:sldId id="310" r:id="rId5"/>
    <p:sldId id="311" r:id="rId6"/>
    <p:sldId id="312" r:id="rId7"/>
    <p:sldId id="314" r:id="rId8"/>
    <p:sldId id="315" r:id="rId9"/>
    <p:sldId id="316" r:id="rId10"/>
    <p:sldId id="317" r:id="rId11"/>
    <p:sldId id="321" r:id="rId12"/>
    <p:sldId id="322" r:id="rId13"/>
    <p:sldId id="324" r:id="rId14"/>
    <p:sldId id="323" r:id="rId15"/>
    <p:sldId id="318" r:id="rId16"/>
    <p:sldId id="319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Montserrat" panose="00000500000000000000" pitchFamily="2" charset="0"/>
      <p:regular r:id="rId23"/>
      <p:bold r:id="rId24"/>
      <p:italic r:id="rId25"/>
      <p:boldItalic r:id="rId26"/>
    </p:embeddedFont>
    <p:embeddedFont>
      <p:font typeface="Montserrat Bold" panose="00000800000000000000" charset="0"/>
      <p:bold r:id="rId27"/>
    </p:embeddedFont>
    <p:embeddedFont>
      <p:font typeface="Montserrat Light" panose="00000400000000000000" pitchFamily="2" charset="0"/>
      <p:regular r:id="rId28"/>
      <p:italic r:id="rId29"/>
    </p:embeddedFont>
    <p:embeddedFont>
      <p:font typeface="Montserrat SemiBold" panose="00000700000000000000" pitchFamily="2" charset="0"/>
      <p:bold r:id="rId30"/>
      <p:boldItalic r:id="rId31"/>
    </p:embeddedFont>
    <p:embeddedFont>
      <p:font typeface="Tw Cen MT" panose="020B0602020104020603" pitchFamily="34" charset="0"/>
      <p:regular r:id="rId32"/>
      <p:bold r:id="rId33"/>
      <p:italic r:id="rId34"/>
      <p:boldItalic r:id="rId35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7683"/>
    <a:srgbClr val="C0504D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3584" autoAdjust="0"/>
    <p:restoredTop sz="96374" autoAdjust="0"/>
  </p:normalViewPr>
  <p:slideViewPr>
    <p:cSldViewPr>
      <p:cViewPr varScale="1">
        <p:scale>
          <a:sx n="86" d="100"/>
          <a:sy n="86" d="100"/>
        </p:scale>
        <p:origin x="773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tableStyles" Target="tableStyles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41ABC-8026-4FC9-AD62-761C7283CB53}" type="datetimeFigureOut">
              <a:rPr lang="es-ES" smtClean="0"/>
              <a:t>21/10/2021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7818B4-E8D7-4A29-8A7B-1179AC4650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4174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0473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6617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9842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432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49327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04625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69134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0990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415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7818B4-E8D7-4A29-8A7B-1179AC4650CE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14171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7818B4-E8D7-4A29-8A7B-1179AC4650CE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05378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7818B4-E8D7-4A29-8A7B-1179AC4650CE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568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7818B4-E8D7-4A29-8A7B-1179AC4650CE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95245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92907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7757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38C0-EF09-42CF-AF6A-C92F2EBB88C3}" type="datetimeFigureOut">
              <a:rPr lang="es-ES" smtClean="0"/>
              <a:t>21/10/2021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A908-EFB1-48C4-A5B5-5FA8E40030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7782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38C0-EF09-42CF-AF6A-C92F2EBB88C3}" type="datetimeFigureOut">
              <a:rPr lang="es-ES" smtClean="0"/>
              <a:t>21/10/2021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A908-EFB1-48C4-A5B5-5FA8E40030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5218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38C0-EF09-42CF-AF6A-C92F2EBB88C3}" type="datetimeFigureOut">
              <a:rPr lang="es-ES" smtClean="0"/>
              <a:t>21/10/2021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A908-EFB1-48C4-A5B5-5FA8E40030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1517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38C0-EF09-42CF-AF6A-C92F2EBB88C3}" type="datetimeFigureOut">
              <a:rPr lang="es-ES" smtClean="0"/>
              <a:t>21/10/2021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A908-EFB1-48C4-A5B5-5FA8E40030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1875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38C0-EF09-42CF-AF6A-C92F2EBB88C3}" type="datetimeFigureOut">
              <a:rPr lang="es-ES" smtClean="0"/>
              <a:t>21/10/2021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A908-EFB1-48C4-A5B5-5FA8E40030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3314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38C0-EF09-42CF-AF6A-C92F2EBB88C3}" type="datetimeFigureOut">
              <a:rPr lang="es-ES" smtClean="0"/>
              <a:t>21/10/2021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A908-EFB1-48C4-A5B5-5FA8E40030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4439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38C0-EF09-42CF-AF6A-C92F2EBB88C3}" type="datetimeFigureOut">
              <a:rPr lang="es-ES" smtClean="0"/>
              <a:t>21/10/2021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A908-EFB1-48C4-A5B5-5FA8E40030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988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38C0-EF09-42CF-AF6A-C92F2EBB88C3}" type="datetimeFigureOut">
              <a:rPr lang="es-ES" smtClean="0"/>
              <a:t>21/10/2021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A908-EFB1-48C4-A5B5-5FA8E40030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6180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38C0-EF09-42CF-AF6A-C92F2EBB88C3}" type="datetimeFigureOut">
              <a:rPr lang="es-ES" smtClean="0"/>
              <a:t>21/10/2021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A908-EFB1-48C4-A5B5-5FA8E40030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7956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38C0-EF09-42CF-AF6A-C92F2EBB88C3}" type="datetimeFigureOut">
              <a:rPr lang="es-ES" smtClean="0"/>
              <a:t>21/10/2021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A908-EFB1-48C4-A5B5-5FA8E40030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686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38C0-EF09-42CF-AF6A-C92F2EBB88C3}" type="datetimeFigureOut">
              <a:rPr lang="es-ES" smtClean="0"/>
              <a:t>21/10/2021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A908-EFB1-48C4-A5B5-5FA8E40030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4835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038C0-EF09-42CF-AF6A-C92F2EBB88C3}" type="datetimeFigureOut">
              <a:rPr lang="es-ES" smtClean="0"/>
              <a:t>21/10/2021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6A908-EFB1-48C4-A5B5-5FA8E40030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189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D:\Nueva carpeta\city-with-people-walking-out-of-focu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8"/>
          <a:stretch/>
        </p:blipFill>
        <p:spPr bwMode="auto">
          <a:xfrm>
            <a:off x="0" y="-16978"/>
            <a:ext cx="9144000" cy="688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15 Rectángulo"/>
          <p:cNvSpPr/>
          <p:nvPr/>
        </p:nvSpPr>
        <p:spPr>
          <a:xfrm>
            <a:off x="-5612" y="-26558"/>
            <a:ext cx="9160270" cy="6884558"/>
          </a:xfrm>
          <a:prstGeom prst="rect">
            <a:avLst/>
          </a:prstGeom>
          <a:solidFill>
            <a:srgbClr val="0E7683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15 Rectángulo">
            <a:extLst>
              <a:ext uri="{FF2B5EF4-FFF2-40B4-BE49-F238E27FC236}">
                <a16:creationId xmlns:a16="http://schemas.microsoft.com/office/drawing/2014/main" id="{F749B511-E1B3-4D7B-82EA-1C6EEB833A23}"/>
              </a:ext>
            </a:extLst>
          </p:cNvPr>
          <p:cNvSpPr/>
          <p:nvPr/>
        </p:nvSpPr>
        <p:spPr>
          <a:xfrm>
            <a:off x="6012160" y="0"/>
            <a:ext cx="3142498" cy="6858000"/>
          </a:xfrm>
          <a:prstGeom prst="rect">
            <a:avLst/>
          </a:prstGeom>
          <a:solidFill>
            <a:srgbClr val="0E7683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628638" y="6382009"/>
            <a:ext cx="3569567" cy="340674"/>
            <a:chOff x="628636" y="6091233"/>
            <a:chExt cx="3569567" cy="340674"/>
          </a:xfrm>
        </p:grpSpPr>
        <p:grpSp>
          <p:nvGrpSpPr>
            <p:cNvPr id="34" name="33 Grupo"/>
            <p:cNvGrpSpPr/>
            <p:nvPr/>
          </p:nvGrpSpPr>
          <p:grpSpPr>
            <a:xfrm>
              <a:off x="2320046" y="6091233"/>
              <a:ext cx="1878157" cy="340674"/>
              <a:chOff x="1044984" y="2911281"/>
              <a:chExt cx="1878157" cy="340674"/>
            </a:xfrm>
          </p:grpSpPr>
          <p:pic>
            <p:nvPicPr>
              <p:cNvPr id="37" name="Picture 4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044984" y="2911281"/>
                <a:ext cx="906793" cy="3033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38" name="37 Conector recto"/>
              <p:cNvCxnSpPr/>
              <p:nvPr/>
            </p:nvCxnSpPr>
            <p:spPr>
              <a:xfrm flipV="1">
                <a:off x="1951777" y="2987246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Subtítulo 1">
                <a:extLst>
                  <a:ext uri="{FF2B5EF4-FFF2-40B4-BE49-F238E27FC236}">
                    <a16:creationId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18457" y="3011971"/>
                <a:ext cx="1004684" cy="239984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500" dirty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800" b="1" dirty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dirty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</a:p>
            </p:txBody>
          </p:sp>
        </p:grpSp>
        <p:sp>
          <p:nvSpPr>
            <p:cNvPr id="26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28636" y="6141344"/>
              <a:ext cx="1774232" cy="272204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b="1" dirty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22/10/2021</a:t>
              </a:r>
              <a:endParaRPr lang="es-ES" sz="1600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18BCE6AC-E8B5-452E-96D2-796A10885417}"/>
              </a:ext>
            </a:extLst>
          </p:cNvPr>
          <p:cNvGrpSpPr/>
          <p:nvPr/>
        </p:nvGrpSpPr>
        <p:grpSpPr>
          <a:xfrm>
            <a:off x="6113236" y="269267"/>
            <a:ext cx="3031558" cy="6131693"/>
            <a:chOff x="6113236" y="269267"/>
            <a:chExt cx="3031558" cy="6131693"/>
          </a:xfrm>
        </p:grpSpPr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14259E4-B4FE-4A9F-83EA-E31B0A1DF67B}"/>
                </a:ext>
              </a:extLst>
            </p:cNvPr>
            <p:cNvGrpSpPr/>
            <p:nvPr/>
          </p:nvGrpSpPr>
          <p:grpSpPr>
            <a:xfrm>
              <a:off x="6127025" y="269267"/>
              <a:ext cx="3017769" cy="2415164"/>
              <a:chOff x="6127025" y="269267"/>
              <a:chExt cx="3017769" cy="2415164"/>
            </a:xfrm>
          </p:grpSpPr>
          <p:grpSp>
            <p:nvGrpSpPr>
              <p:cNvPr id="17" name="16 Grupo"/>
              <p:cNvGrpSpPr/>
              <p:nvPr/>
            </p:nvGrpSpPr>
            <p:grpSpPr>
              <a:xfrm>
                <a:off x="6372994" y="269267"/>
                <a:ext cx="2771800" cy="326355"/>
                <a:chOff x="6372200" y="269265"/>
                <a:chExt cx="2771800" cy="326355"/>
              </a:xfrm>
            </p:grpSpPr>
            <p:sp>
              <p:nvSpPr>
                <p:cNvPr id="18" name="Subtítulo 1">
                  <a:extLst>
                    <a:ext uri="{FF2B5EF4-FFF2-40B4-BE49-F238E27FC236}">
                      <a16:creationId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372200" y="269265"/>
                  <a:ext cx="2520280" cy="307975"/>
                </a:xfrm>
                <a:prstGeom prst="rect">
                  <a:avLst/>
                </a:prstGeom>
              </p:spPr>
              <p:txBody>
                <a:bodyPr wrap="none" lIns="0" tIns="0" rIns="0" bIns="0" anchor="b">
                  <a:no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s-ES" sz="1100" dirty="0">
                      <a:solidFill>
                        <a:schemeClr val="bg1"/>
                      </a:solidFill>
                      <a:latin typeface="Montserrat Light" panose="00000400000000000000" pitchFamily="2" charset="0"/>
                    </a:rPr>
                    <a:t>índice</a:t>
                  </a:r>
                </a:p>
              </p:txBody>
            </p:sp>
            <p:cxnSp>
              <p:nvCxnSpPr>
                <p:cNvPr id="19" name="18 Conector recto"/>
                <p:cNvCxnSpPr/>
                <p:nvPr/>
              </p:nvCxnSpPr>
              <p:spPr>
                <a:xfrm>
                  <a:off x="6408712" y="595620"/>
                  <a:ext cx="2735288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39 Grupo"/>
              <p:cNvGrpSpPr/>
              <p:nvPr/>
            </p:nvGrpSpPr>
            <p:grpSpPr>
              <a:xfrm>
                <a:off x="6127025" y="789615"/>
                <a:ext cx="2819591" cy="263123"/>
                <a:chOff x="6072889" y="789613"/>
                <a:chExt cx="2819591" cy="263123"/>
              </a:xfrm>
            </p:grpSpPr>
            <p:sp>
              <p:nvSpPr>
                <p:cNvPr id="41" name="Subtítulo 1">
                  <a:extLst>
                    <a:ext uri="{FF2B5EF4-FFF2-40B4-BE49-F238E27FC236}">
                      <a16:creationId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372200" y="789613"/>
                  <a:ext cx="2520280" cy="263123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s-ES" sz="1100" dirty="0">
                      <a:solidFill>
                        <a:schemeClr val="bg1"/>
                      </a:solidFill>
                      <a:latin typeface="Montserrat Light" panose="00000400000000000000" pitchFamily="2" charset="0"/>
                    </a:rPr>
                    <a:t>¿qué es la </a:t>
                  </a:r>
                  <a:r>
                    <a:rPr lang="es-ES" sz="1100" b="1" dirty="0" err="1">
                      <a:solidFill>
                        <a:schemeClr val="bg1"/>
                      </a:solidFill>
                      <a:latin typeface="Montserrat SemiBold" panose="00000700000000000000" pitchFamily="2" charset="0"/>
                    </a:rPr>
                    <a:t>oair</a:t>
                  </a:r>
                  <a:r>
                    <a:rPr lang="es-ES" sz="1100" dirty="0">
                      <a:solidFill>
                        <a:schemeClr val="bg1"/>
                      </a:solidFill>
                      <a:latin typeface="Montserrat Light" panose="00000400000000000000" pitchFamily="2" charset="0"/>
                    </a:rPr>
                    <a:t>?</a:t>
                  </a:r>
                  <a:endParaRPr lang="es-ES" sz="1100" b="1" dirty="0">
                    <a:solidFill>
                      <a:schemeClr val="bg1"/>
                    </a:solidFill>
                    <a:latin typeface="Montserrat SemiBold" panose="00000700000000000000" pitchFamily="2" charset="0"/>
                  </a:endParaRPr>
                </a:p>
              </p:txBody>
            </p:sp>
            <p:sp>
              <p:nvSpPr>
                <p:cNvPr id="42" name="41 Elipse"/>
                <p:cNvSpPr/>
                <p:nvPr/>
              </p:nvSpPr>
              <p:spPr>
                <a:xfrm>
                  <a:off x="6228184" y="844040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28" name="Subtítulo 1">
                  <a:extLst>
                    <a:ext uri="{FF2B5EF4-FFF2-40B4-BE49-F238E27FC236}">
                      <a16:creationId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072889" y="813428"/>
                  <a:ext cx="160058" cy="208696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s-ES" sz="1000" b="1" dirty="0">
                      <a:solidFill>
                        <a:schemeClr val="bg1"/>
                      </a:solidFill>
                      <a:latin typeface="Montserrat SemiBold" panose="00000700000000000000" pitchFamily="2" charset="0"/>
                    </a:rPr>
                    <a:t>1</a:t>
                  </a:r>
                </a:p>
              </p:txBody>
            </p:sp>
          </p:grpSp>
          <p:grpSp>
            <p:nvGrpSpPr>
              <p:cNvPr id="29" name="28 Grupo"/>
              <p:cNvGrpSpPr/>
              <p:nvPr/>
            </p:nvGrpSpPr>
            <p:grpSpPr>
              <a:xfrm>
                <a:off x="6127025" y="1052736"/>
                <a:ext cx="2819591" cy="263123"/>
                <a:chOff x="6072889" y="789613"/>
                <a:chExt cx="2819591" cy="263123"/>
              </a:xfrm>
            </p:grpSpPr>
            <p:sp>
              <p:nvSpPr>
                <p:cNvPr id="30" name="Subtítulo 1">
                  <a:extLst>
                    <a:ext uri="{FF2B5EF4-FFF2-40B4-BE49-F238E27FC236}">
                      <a16:creationId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372200" y="789613"/>
                  <a:ext cx="2520280" cy="263123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s-ES" sz="1100" b="1" dirty="0">
                      <a:solidFill>
                        <a:schemeClr val="bg1"/>
                      </a:solidFill>
                      <a:latin typeface="Montserrat SemiBold" panose="00000700000000000000" pitchFamily="2" charset="0"/>
                    </a:rPr>
                    <a:t>objetivos </a:t>
                  </a:r>
                  <a:r>
                    <a:rPr lang="es-ES" sz="1100" dirty="0">
                      <a:solidFill>
                        <a:schemeClr val="bg1"/>
                      </a:solidFill>
                      <a:latin typeface="Montserrat Light" panose="00000400000000000000" pitchFamily="2" charset="0"/>
                    </a:rPr>
                    <a:t>de la oficina</a:t>
                  </a:r>
                  <a:endParaRPr lang="es-ES" sz="1100" b="1" dirty="0">
                    <a:solidFill>
                      <a:schemeClr val="bg1"/>
                    </a:solidFill>
                    <a:latin typeface="Montserrat SemiBold" panose="00000700000000000000" pitchFamily="2" charset="0"/>
                  </a:endParaRPr>
                </a:p>
              </p:txBody>
            </p:sp>
            <p:sp>
              <p:nvSpPr>
                <p:cNvPr id="31" name="30 Elipse"/>
                <p:cNvSpPr/>
                <p:nvPr/>
              </p:nvSpPr>
              <p:spPr>
                <a:xfrm>
                  <a:off x="6228184" y="844040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32" name="Subtítulo 1">
                  <a:extLst>
                    <a:ext uri="{FF2B5EF4-FFF2-40B4-BE49-F238E27FC236}">
                      <a16:creationId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072889" y="813428"/>
                  <a:ext cx="160058" cy="208696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s-ES" sz="1000" b="1" dirty="0">
                      <a:solidFill>
                        <a:schemeClr val="bg1"/>
                      </a:solidFill>
                      <a:latin typeface="Montserrat SemiBold" panose="00000700000000000000" pitchFamily="2" charset="0"/>
                    </a:rPr>
                    <a:t>2</a:t>
                  </a:r>
                </a:p>
              </p:txBody>
            </p:sp>
          </p:grpSp>
          <p:grpSp>
            <p:nvGrpSpPr>
              <p:cNvPr id="33" name="32 Grupo"/>
              <p:cNvGrpSpPr/>
              <p:nvPr/>
            </p:nvGrpSpPr>
            <p:grpSpPr>
              <a:xfrm>
                <a:off x="6127025" y="1340768"/>
                <a:ext cx="2819591" cy="263123"/>
                <a:chOff x="6072889" y="789613"/>
                <a:chExt cx="2819591" cy="263123"/>
              </a:xfrm>
            </p:grpSpPr>
            <p:sp>
              <p:nvSpPr>
                <p:cNvPr id="43" name="Subtítulo 1">
                  <a:extLst>
                    <a:ext uri="{FF2B5EF4-FFF2-40B4-BE49-F238E27FC236}">
                      <a16:creationId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372200" y="789613"/>
                  <a:ext cx="2520280" cy="263123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s-ES" sz="1100" dirty="0">
                      <a:solidFill>
                        <a:schemeClr val="bg1"/>
                      </a:solidFill>
                      <a:latin typeface="Montserrat Light" panose="00000400000000000000" pitchFamily="2" charset="0"/>
                    </a:rPr>
                    <a:t>motivos y necesidad de la</a:t>
                  </a:r>
                </a:p>
                <a:p>
                  <a:pPr marL="0" inden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s-ES" sz="1100" b="1" dirty="0">
                      <a:solidFill>
                        <a:schemeClr val="bg1"/>
                      </a:solidFill>
                      <a:latin typeface="Montserrat SemiBold" panose="00000700000000000000" pitchFamily="2" charset="0"/>
                    </a:rPr>
                    <a:t>rehabilitación integral</a:t>
                  </a:r>
                  <a:endParaRPr lang="es-ES" sz="1100" dirty="0">
                    <a:solidFill>
                      <a:schemeClr val="bg1"/>
                    </a:solidFill>
                    <a:latin typeface="Montserrat Light" panose="00000400000000000000" pitchFamily="2" charset="0"/>
                  </a:endParaRPr>
                </a:p>
              </p:txBody>
            </p:sp>
            <p:sp>
              <p:nvSpPr>
                <p:cNvPr id="44" name="43 Elipse"/>
                <p:cNvSpPr/>
                <p:nvPr/>
              </p:nvSpPr>
              <p:spPr>
                <a:xfrm>
                  <a:off x="6228184" y="844040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45" name="Subtítulo 1">
                  <a:extLst>
                    <a:ext uri="{FF2B5EF4-FFF2-40B4-BE49-F238E27FC236}">
                      <a16:creationId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072889" y="813428"/>
                  <a:ext cx="160058" cy="208696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s-ES" sz="1000" b="1" dirty="0">
                      <a:solidFill>
                        <a:schemeClr val="bg1"/>
                      </a:solidFill>
                      <a:latin typeface="Montserrat SemiBold" panose="00000700000000000000" pitchFamily="2" charset="0"/>
                    </a:rPr>
                    <a:t>3</a:t>
                  </a:r>
                </a:p>
              </p:txBody>
            </p:sp>
          </p:grpSp>
          <p:grpSp>
            <p:nvGrpSpPr>
              <p:cNvPr id="46" name="45 Grupo"/>
              <p:cNvGrpSpPr/>
              <p:nvPr/>
            </p:nvGrpSpPr>
            <p:grpSpPr>
              <a:xfrm>
                <a:off x="6127025" y="1725717"/>
                <a:ext cx="2819591" cy="263123"/>
                <a:chOff x="6072889" y="789613"/>
                <a:chExt cx="2819591" cy="263123"/>
              </a:xfrm>
            </p:grpSpPr>
            <p:sp>
              <p:nvSpPr>
                <p:cNvPr id="47" name="Subtítulo 1">
                  <a:extLst>
                    <a:ext uri="{FF2B5EF4-FFF2-40B4-BE49-F238E27FC236}">
                      <a16:creationId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372200" y="789613"/>
                  <a:ext cx="2520280" cy="263123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s-ES" sz="1100" dirty="0">
                      <a:solidFill>
                        <a:schemeClr val="bg1"/>
                      </a:solidFill>
                      <a:latin typeface="Montserrat Light" panose="00000400000000000000" pitchFamily="2" charset="0"/>
                    </a:rPr>
                    <a:t>¿qué servicios ofrecen la </a:t>
                  </a:r>
                </a:p>
                <a:p>
                  <a:pPr marL="0" inden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s-ES" sz="1100" b="1" dirty="0" err="1">
                      <a:solidFill>
                        <a:schemeClr val="bg1"/>
                      </a:solidFill>
                      <a:latin typeface="Montserrat SemiBold" panose="00000700000000000000" pitchFamily="2" charset="0"/>
                    </a:rPr>
                    <a:t>oair</a:t>
                  </a:r>
                  <a:r>
                    <a:rPr lang="es-ES" sz="1100" b="1" dirty="0">
                      <a:solidFill>
                        <a:schemeClr val="bg1"/>
                      </a:solidFill>
                      <a:latin typeface="Montserrat SemiBold" panose="00000700000000000000" pitchFamily="2" charset="0"/>
                    </a:rPr>
                    <a:t> </a:t>
                  </a:r>
                  <a:r>
                    <a:rPr lang="es-ES" sz="1100" dirty="0">
                      <a:solidFill>
                        <a:schemeClr val="bg1"/>
                      </a:solidFill>
                      <a:latin typeface="Montserrat Light" panose="00000400000000000000" pitchFamily="2" charset="0"/>
                    </a:rPr>
                    <a:t>y el </a:t>
                  </a:r>
                  <a:r>
                    <a:rPr lang="es-ES" sz="1100" b="1" dirty="0" err="1">
                      <a:solidFill>
                        <a:schemeClr val="bg1"/>
                      </a:solidFill>
                      <a:latin typeface="Montserrat SemiBold" panose="00000700000000000000" pitchFamily="2" charset="0"/>
                    </a:rPr>
                    <a:t>coade</a:t>
                  </a:r>
                  <a:r>
                    <a:rPr lang="es-ES" sz="1100" dirty="0">
                      <a:solidFill>
                        <a:schemeClr val="bg1"/>
                      </a:solidFill>
                      <a:latin typeface="Montserrat Light" panose="00000400000000000000" pitchFamily="2" charset="0"/>
                    </a:rPr>
                    <a:t>?</a:t>
                  </a:r>
                  <a:endParaRPr lang="es-ES" sz="1100" b="1" dirty="0">
                    <a:solidFill>
                      <a:schemeClr val="bg1"/>
                    </a:solidFill>
                    <a:latin typeface="Montserrat SemiBold" panose="00000700000000000000" pitchFamily="2" charset="0"/>
                  </a:endParaRPr>
                </a:p>
              </p:txBody>
            </p:sp>
            <p:sp>
              <p:nvSpPr>
                <p:cNvPr id="48" name="47 Elipse"/>
                <p:cNvSpPr/>
                <p:nvPr/>
              </p:nvSpPr>
              <p:spPr>
                <a:xfrm>
                  <a:off x="6228184" y="844040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49" name="Subtítulo 1">
                  <a:extLst>
                    <a:ext uri="{FF2B5EF4-FFF2-40B4-BE49-F238E27FC236}">
                      <a16:creationId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072889" y="813428"/>
                  <a:ext cx="160058" cy="208696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s-ES" sz="1000" b="1" dirty="0">
                      <a:solidFill>
                        <a:schemeClr val="bg1"/>
                      </a:solidFill>
                      <a:latin typeface="Montserrat SemiBold" panose="00000700000000000000" pitchFamily="2" charset="0"/>
                    </a:rPr>
                    <a:t>4</a:t>
                  </a:r>
                </a:p>
              </p:txBody>
            </p:sp>
          </p:grpSp>
          <p:grpSp>
            <p:nvGrpSpPr>
              <p:cNvPr id="50" name="49 Grupo"/>
              <p:cNvGrpSpPr/>
              <p:nvPr/>
            </p:nvGrpSpPr>
            <p:grpSpPr>
              <a:xfrm>
                <a:off x="6127025" y="2165093"/>
                <a:ext cx="2819591" cy="519338"/>
                <a:chOff x="6072889" y="789613"/>
                <a:chExt cx="2819591" cy="519338"/>
              </a:xfrm>
            </p:grpSpPr>
            <p:sp>
              <p:nvSpPr>
                <p:cNvPr id="51" name="Subtítulo 1">
                  <a:extLst>
                    <a:ext uri="{FF2B5EF4-FFF2-40B4-BE49-F238E27FC236}">
                      <a16:creationId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372200" y="789613"/>
                  <a:ext cx="2520280" cy="263123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s-ES" sz="1100" b="1" dirty="0">
                      <a:solidFill>
                        <a:schemeClr val="bg1"/>
                      </a:solidFill>
                      <a:latin typeface="Montserrat SemiBold" panose="00000700000000000000" pitchFamily="2" charset="0"/>
                    </a:rPr>
                    <a:t>libro del edificio existente</a:t>
                  </a:r>
                  <a:endParaRPr lang="es-ES" sz="1100" dirty="0">
                    <a:solidFill>
                      <a:schemeClr val="bg1"/>
                    </a:solidFill>
                    <a:latin typeface="Montserrat Light" panose="00000400000000000000" pitchFamily="2" charset="0"/>
                  </a:endParaRPr>
                </a:p>
              </p:txBody>
            </p:sp>
            <p:sp>
              <p:nvSpPr>
                <p:cNvPr id="52" name="51 Elipse"/>
                <p:cNvSpPr/>
                <p:nvPr/>
              </p:nvSpPr>
              <p:spPr>
                <a:xfrm>
                  <a:off x="6228184" y="844040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3" name="Subtítulo 1">
                  <a:extLst>
                    <a:ext uri="{FF2B5EF4-FFF2-40B4-BE49-F238E27FC236}">
                      <a16:creationId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072889" y="813428"/>
                  <a:ext cx="160058" cy="208696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s-ES" sz="1000" b="1" dirty="0">
                      <a:solidFill>
                        <a:schemeClr val="bg1"/>
                      </a:solidFill>
                      <a:latin typeface="Montserrat SemiBold" panose="00000700000000000000" pitchFamily="2" charset="0"/>
                    </a:rPr>
                    <a:t>5</a:t>
                  </a:r>
                </a:p>
              </p:txBody>
            </p:sp>
            <p:sp>
              <p:nvSpPr>
                <p:cNvPr id="54" name="Subtítulo 1">
                  <a:extLst>
                    <a:ext uri="{FF2B5EF4-FFF2-40B4-BE49-F238E27FC236}">
                      <a16:creationId xmlns:a16="http://schemas.microsoft.com/office/drawing/2014/main" id="{A9060933-FB20-4B7B-9368-3912BAF512D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372200" y="1045828"/>
                  <a:ext cx="2520280" cy="263123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s-ES" sz="1100" b="1" dirty="0">
                      <a:solidFill>
                        <a:schemeClr val="bg1"/>
                      </a:solidFill>
                      <a:latin typeface="Montserrat SemiBold" panose="00000700000000000000" pitchFamily="2" charset="0"/>
                    </a:rPr>
                    <a:t>contacto</a:t>
                  </a:r>
                  <a:endParaRPr lang="es-ES" sz="1100" dirty="0">
                    <a:solidFill>
                      <a:schemeClr val="bg1"/>
                    </a:solidFill>
                    <a:latin typeface="Montserrat Light" panose="00000400000000000000" pitchFamily="2" charset="0"/>
                  </a:endParaRPr>
                </a:p>
              </p:txBody>
            </p:sp>
            <p:sp>
              <p:nvSpPr>
                <p:cNvPr id="56" name="51 Elipse">
                  <a:extLst>
                    <a:ext uri="{FF2B5EF4-FFF2-40B4-BE49-F238E27FC236}">
                      <a16:creationId xmlns:a16="http://schemas.microsoft.com/office/drawing/2014/main" id="{065E050B-7FDD-4152-8AE3-501853CD9BE4}"/>
                    </a:ext>
                  </a:extLst>
                </p:cNvPr>
                <p:cNvSpPr/>
                <p:nvPr/>
              </p:nvSpPr>
              <p:spPr>
                <a:xfrm>
                  <a:off x="6228184" y="1100255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8" name="Subtítulo 1">
                  <a:extLst>
                    <a:ext uri="{FF2B5EF4-FFF2-40B4-BE49-F238E27FC236}">
                      <a16:creationId xmlns:a16="http://schemas.microsoft.com/office/drawing/2014/main" id="{0B1FEC22-5321-4C56-A1E8-5D6A5C1A024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072889" y="1069643"/>
                  <a:ext cx="160058" cy="208696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s-ES" sz="1000" b="1" dirty="0">
                      <a:solidFill>
                        <a:schemeClr val="bg1"/>
                      </a:solidFill>
                      <a:latin typeface="Montserrat SemiBold" panose="00000700000000000000" pitchFamily="2" charset="0"/>
                    </a:rPr>
                    <a:t>6</a:t>
                  </a:r>
                </a:p>
              </p:txBody>
            </p:sp>
          </p:grpSp>
        </p:grpSp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E1A2D4EE-90A8-4BB6-911E-ABB3A946C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3236" y="3561138"/>
              <a:ext cx="2848678" cy="2839822"/>
            </a:xfrm>
            <a:prstGeom prst="rect">
              <a:avLst/>
            </a:prstGeom>
          </p:spPr>
        </p:pic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CD6DB096-1641-4363-BBE6-E45E077E45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97" y="-2679376"/>
            <a:ext cx="2454380" cy="2020549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8F608A51-71EF-4DF5-AEF7-7CF930682691}"/>
              </a:ext>
            </a:extLst>
          </p:cNvPr>
          <p:cNvGrpSpPr/>
          <p:nvPr/>
        </p:nvGrpSpPr>
        <p:grpSpPr>
          <a:xfrm>
            <a:off x="483997" y="1029877"/>
            <a:ext cx="5312139" cy="5442530"/>
            <a:chOff x="483997" y="1029877"/>
            <a:chExt cx="5312139" cy="5442530"/>
          </a:xfrm>
        </p:grpSpPr>
        <p:sp>
          <p:nvSpPr>
            <p:cNvPr id="60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28636" y="1029877"/>
              <a:ext cx="5167500" cy="5442530"/>
            </a:xfrm>
            <a:prstGeom prst="rect">
              <a:avLst/>
            </a:prstGeom>
          </p:spPr>
          <p:txBody>
            <a:bodyPr wrap="none" lIns="0" tIns="0" rIns="0" bIns="0" anchor="t">
              <a:normAutofit fontScale="92500" lnSpcReduction="10000"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800" b="1" dirty="0">
                  <a:latin typeface="Montserrat Light" panose="00000400000000000000" pitchFamily="2" charset="0"/>
                </a:rPr>
                <a:t> presentación: 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endParaRPr lang="es-ES" sz="700" b="1" dirty="0">
                <a:latin typeface="Montserrat Light" panose="000004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endParaRPr lang="es-E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old" panose="000008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endParaRPr lang="es-E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old" panose="000008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4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Bold" panose="00000800000000000000" pitchFamily="2" charset="0"/>
                </a:rPr>
                <a:t>oportunidad 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4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Bold" panose="00000800000000000000" pitchFamily="2" charset="0"/>
                </a:rPr>
                <a:t>y reto de la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37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Bold" panose="00000800000000000000" pitchFamily="2" charset="0"/>
                </a:rPr>
                <a:t>rehabilitación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37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Bold" panose="00000800000000000000" pitchFamily="2" charset="0"/>
                </a:rPr>
                <a:t>Integral de edificios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endParaRPr lang="es-ES" sz="16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endParaRPr lang="es-ES" sz="16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endParaRPr lang="es-ES" sz="16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endParaRPr lang="es-ES" sz="16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endParaRPr lang="es-ES" sz="16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endParaRPr lang="es-ES" sz="16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endParaRPr lang="es-ES" sz="16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endParaRPr lang="es-ES" sz="16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endParaRPr lang="es-ES" sz="16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endParaRPr lang="es-ES" sz="16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endParaRPr lang="es-ES" sz="16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endParaRPr lang="es-ES" sz="16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3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lidia </a:t>
              </a:r>
              <a:r>
                <a:rPr lang="es-ES" sz="1300" b="1" dirty="0" err="1">
                  <a:solidFill>
                    <a:schemeClr val="bg1"/>
                  </a:solidFill>
                  <a:latin typeface="Montserrat Light" panose="00000400000000000000" pitchFamily="2" charset="0"/>
                </a:rPr>
                <a:t>lópez</a:t>
              </a:r>
              <a:r>
                <a:rPr lang="es-ES" sz="13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 </a:t>
              </a:r>
              <a:r>
                <a:rPr lang="es-ES" sz="1300" b="1" dirty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+</a:t>
              </a:r>
              <a:r>
                <a:rPr lang="es-ES" sz="13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 </a:t>
              </a:r>
              <a:r>
                <a:rPr lang="es-ES" sz="1300" b="1" dirty="0" err="1">
                  <a:solidFill>
                    <a:schemeClr val="bg1"/>
                  </a:solidFill>
                  <a:latin typeface="Montserrat Light" panose="00000400000000000000" pitchFamily="2" charset="0"/>
                </a:rPr>
                <a:t>javier</a:t>
              </a:r>
              <a:r>
                <a:rPr lang="es-ES" sz="13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 merino  </a:t>
              </a:r>
              <a:r>
                <a:rPr lang="es-ES" sz="1300" dirty="0">
                  <a:latin typeface="Montserrat Light" panose="00000400000000000000" pitchFamily="2" charset="0"/>
                </a:rPr>
                <a:t>| OAIR (COADE)</a:t>
              </a:r>
            </a:p>
          </p:txBody>
        </p:sp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30ED9317-718D-4116-B831-39DAF3A7B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997" y="1221101"/>
              <a:ext cx="2809100" cy="8717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895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71 Grupo"/>
          <p:cNvGrpSpPr/>
          <p:nvPr/>
        </p:nvGrpSpPr>
        <p:grpSpPr>
          <a:xfrm>
            <a:off x="3" y="2"/>
            <a:ext cx="9143999" cy="6865349"/>
            <a:chOff x="1" y="0"/>
            <a:chExt cx="9143999" cy="6865349"/>
          </a:xfrm>
          <a:solidFill>
            <a:srgbClr val="0E7683"/>
          </a:solidFill>
        </p:grpSpPr>
        <p:sp>
          <p:nvSpPr>
            <p:cNvPr id="80" name="79 Rectángulo"/>
            <p:cNvSpPr/>
            <p:nvPr/>
          </p:nvSpPr>
          <p:spPr>
            <a:xfrm>
              <a:off x="1" y="0"/>
              <a:ext cx="9143999" cy="68153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3" name="82 Rectángulo"/>
            <p:cNvSpPr/>
            <p:nvPr/>
          </p:nvSpPr>
          <p:spPr>
            <a:xfrm>
              <a:off x="1" y="6815369"/>
              <a:ext cx="9143999" cy="499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6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394403" y="6572969"/>
              <a:ext cx="792519" cy="271849"/>
            </a:xfrm>
            <a:prstGeom prst="rect">
              <a:avLst/>
            </a:prstGeom>
            <a:grpFill/>
          </p:spPr>
          <p:txBody>
            <a:bodyPr lIns="45720" rIns="45720" anchor="b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4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COLEGIO OFICIAL DE</a:t>
              </a:r>
            </a:p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6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ARQUITECTOS</a:t>
              </a:r>
            </a:p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DE EXTREMADURA</a:t>
              </a:r>
            </a:p>
          </p:txBody>
        </p:sp>
        <p:pic>
          <p:nvPicPr>
            <p:cNvPr id="84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142731" y="6549651"/>
              <a:ext cx="839923" cy="280993"/>
            </a:xfrm>
            <a:prstGeom prst="rect">
              <a:avLst/>
            </a:prstGeom>
            <a:grpFill/>
          </p:spPr>
        </p:pic>
        <p:cxnSp>
          <p:nvCxnSpPr>
            <p:cNvPr id="85" name="84 Conector recto"/>
            <p:cNvCxnSpPr>
              <a:cxnSpLocks/>
            </p:cNvCxnSpPr>
            <p:nvPr/>
          </p:nvCxnSpPr>
          <p:spPr>
            <a:xfrm flipV="1">
              <a:off x="8142731" y="6590397"/>
              <a:ext cx="0" cy="209014"/>
            </a:xfrm>
            <a:prstGeom prst="lin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2" name="81 Conector recto"/>
          <p:cNvCxnSpPr/>
          <p:nvPr/>
        </p:nvCxnSpPr>
        <p:spPr>
          <a:xfrm>
            <a:off x="539552" y="6533694"/>
            <a:ext cx="8604448" cy="0"/>
          </a:xfrm>
          <a:prstGeom prst="line">
            <a:avLst/>
          </a:prstGeom>
          <a:ln w="31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9 Grupo"/>
          <p:cNvGrpSpPr/>
          <p:nvPr/>
        </p:nvGrpSpPr>
        <p:grpSpPr>
          <a:xfrm>
            <a:off x="1496628" y="2348879"/>
            <a:ext cx="6963804" cy="1584155"/>
            <a:chOff x="1835696" y="1700807"/>
            <a:chExt cx="6963804" cy="1584155"/>
          </a:xfrm>
        </p:grpSpPr>
        <p:sp>
          <p:nvSpPr>
            <p:cNvPr id="49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835696" y="1700808"/>
              <a:ext cx="1113825" cy="1368152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1</a:t>
              </a:r>
            </a:p>
          </p:txBody>
        </p:sp>
        <p:sp>
          <p:nvSpPr>
            <p:cNvPr id="28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538082" y="1700807"/>
              <a:ext cx="5261418" cy="1584155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40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¿qué es 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48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la </a:t>
              </a:r>
              <a:r>
                <a:rPr lang="es-ES" sz="48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oair</a:t>
              </a:r>
              <a:r>
                <a:rPr lang="es-ES" sz="4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Light" panose="00000400000000000000" pitchFamily="2" charset="0"/>
                </a:rPr>
                <a:t>? </a:t>
              </a:r>
              <a:endParaRPr lang="es-E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SemiBold" panose="00000700000000000000" pitchFamily="2" charset="0"/>
              </a:endParaRPr>
            </a:p>
          </p:txBody>
        </p:sp>
        <p:cxnSp>
          <p:nvCxnSpPr>
            <p:cNvPr id="4" name="3 Conector recto"/>
            <p:cNvCxnSpPr>
              <a:cxnSpLocks/>
            </p:cNvCxnSpPr>
            <p:nvPr/>
          </p:nvCxnSpPr>
          <p:spPr>
            <a:xfrm>
              <a:off x="3275856" y="1844824"/>
              <a:ext cx="0" cy="7920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DED13F9B-BC17-4156-B1A6-0D1E5E2F89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575" y="6532385"/>
            <a:ext cx="992367" cy="307976"/>
          </a:xfrm>
          <a:prstGeom prst="rect">
            <a:avLst/>
          </a:prstGeom>
        </p:spPr>
      </p:pic>
      <p:sp>
        <p:nvSpPr>
          <p:cNvPr id="18" name="Subtítulo 1">
            <a:extLst>
              <a:ext uri="{FF2B5EF4-FFF2-40B4-BE49-F238E27FC236}">
                <a16:creationId xmlns:a16="http://schemas.microsoft.com/office/drawing/2014/main" id="{4E5F7DD8-4CF2-4640-A58D-562D27864C68}"/>
              </a:ext>
            </a:extLst>
          </p:cNvPr>
          <p:cNvSpPr txBox="1">
            <a:spLocks/>
          </p:cNvSpPr>
          <p:nvPr/>
        </p:nvSpPr>
        <p:spPr>
          <a:xfrm>
            <a:off x="539550" y="6515033"/>
            <a:ext cx="7082039" cy="307975"/>
          </a:xfrm>
          <a:prstGeom prst="rect">
            <a:avLst/>
          </a:prstGeom>
        </p:spPr>
        <p:txBody>
          <a:bodyPr lIns="0" tIns="0" rIns="0" bIns="4680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s-ES" sz="1000" b="1" dirty="0" err="1">
                <a:solidFill>
                  <a:schemeClr val="bg1"/>
                </a:solidFill>
                <a:latin typeface="Montserrat" panose="00000500000000000000" pitchFamily="2" charset="0"/>
              </a:rPr>
              <a:t>oair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r>
              <a:rPr lang="es-ES" sz="1000" dirty="0">
                <a:solidFill>
                  <a:schemeClr val="bg1"/>
                </a:solidFill>
                <a:latin typeface="Montserrat" panose="00000500000000000000" pitchFamily="2" charset="0"/>
              </a:rPr>
              <a:t>| oportunidad y reto de la rehabilitación integral de edificios | 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22.10.2021 </a:t>
            </a:r>
            <a:endParaRPr lang="es-ES" sz="10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666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2A9FC93-3ECE-4010-9463-C16F7F4AAD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/>
          <a:stretch/>
        </p:blipFill>
        <p:spPr>
          <a:xfrm>
            <a:off x="253" y="0"/>
            <a:ext cx="9143995" cy="6555694"/>
          </a:xfrm>
          <a:prstGeom prst="rect">
            <a:avLst/>
          </a:prstGeom>
        </p:spPr>
      </p:pic>
      <p:sp>
        <p:nvSpPr>
          <p:cNvPr id="27" name="15 Rectángulo">
            <a:extLst>
              <a:ext uri="{FF2B5EF4-FFF2-40B4-BE49-F238E27FC236}">
                <a16:creationId xmlns:a16="http://schemas.microsoft.com/office/drawing/2014/main" id="{1CDDADB5-9F70-44FF-83AD-24F79BD6EFA0}"/>
              </a:ext>
            </a:extLst>
          </p:cNvPr>
          <p:cNvSpPr/>
          <p:nvPr/>
        </p:nvSpPr>
        <p:spPr>
          <a:xfrm>
            <a:off x="-25425" y="0"/>
            <a:ext cx="9154658" cy="6532376"/>
          </a:xfrm>
          <a:prstGeom prst="rect">
            <a:avLst/>
          </a:prstGeom>
          <a:solidFill>
            <a:srgbClr val="0E7683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72" name="71 Grupo"/>
          <p:cNvGrpSpPr/>
          <p:nvPr/>
        </p:nvGrpSpPr>
        <p:grpSpPr>
          <a:xfrm>
            <a:off x="3" y="6532385"/>
            <a:ext cx="9143999" cy="332966"/>
            <a:chOff x="1" y="6532383"/>
            <a:chExt cx="9143999" cy="332966"/>
          </a:xfrm>
          <a:solidFill>
            <a:srgbClr val="0E7683"/>
          </a:solidFill>
        </p:grpSpPr>
        <p:sp>
          <p:nvSpPr>
            <p:cNvPr id="80" name="79 Rectángulo"/>
            <p:cNvSpPr/>
            <p:nvPr/>
          </p:nvSpPr>
          <p:spPr>
            <a:xfrm>
              <a:off x="1" y="6532383"/>
              <a:ext cx="9143999" cy="2829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3" name="82 Rectángulo"/>
            <p:cNvSpPr/>
            <p:nvPr/>
          </p:nvSpPr>
          <p:spPr>
            <a:xfrm>
              <a:off x="1" y="6815369"/>
              <a:ext cx="9143999" cy="499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6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394403" y="6572969"/>
              <a:ext cx="792519" cy="271849"/>
            </a:xfrm>
            <a:prstGeom prst="rect">
              <a:avLst/>
            </a:prstGeom>
            <a:grpFill/>
          </p:spPr>
          <p:txBody>
            <a:bodyPr lIns="45720" rIns="45720" anchor="b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4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COLEGIO OFICIAL DE</a:t>
              </a:r>
            </a:p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6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ARQUITECTOS</a:t>
              </a:r>
            </a:p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DE EXTREMADURA</a:t>
              </a:r>
            </a:p>
          </p:txBody>
        </p:sp>
        <p:pic>
          <p:nvPicPr>
            <p:cNvPr id="8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142731" y="6549651"/>
              <a:ext cx="839923" cy="280993"/>
            </a:xfrm>
            <a:prstGeom prst="rect">
              <a:avLst/>
            </a:prstGeom>
            <a:grpFill/>
          </p:spPr>
        </p:pic>
        <p:cxnSp>
          <p:nvCxnSpPr>
            <p:cNvPr id="85" name="84 Conector recto"/>
            <p:cNvCxnSpPr>
              <a:cxnSpLocks/>
            </p:cNvCxnSpPr>
            <p:nvPr/>
          </p:nvCxnSpPr>
          <p:spPr>
            <a:xfrm flipV="1">
              <a:off x="8142731" y="6590397"/>
              <a:ext cx="0" cy="209014"/>
            </a:xfrm>
            <a:prstGeom prst="lin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72 Grupo"/>
          <p:cNvGrpSpPr/>
          <p:nvPr/>
        </p:nvGrpSpPr>
        <p:grpSpPr>
          <a:xfrm>
            <a:off x="395536" y="6515033"/>
            <a:ext cx="7226054" cy="3463093"/>
            <a:chOff x="5451139" y="3154475"/>
            <a:chExt cx="7226054" cy="3463093"/>
          </a:xfrm>
        </p:grpSpPr>
        <p:sp>
          <p:nvSpPr>
            <p:cNvPr id="74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451139" y="3154475"/>
              <a:ext cx="7226054" cy="307975"/>
            </a:xfrm>
            <a:prstGeom prst="rect">
              <a:avLst/>
            </a:prstGeom>
          </p:spPr>
          <p:txBody>
            <a:bodyPr lIns="0" tIns="0" rIns="0" bIns="46800" anchor="b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  <a:defRPr/>
              </a:pPr>
              <a:r>
                <a:rPr lang="es-ES" sz="1000" b="1" dirty="0" err="1">
                  <a:solidFill>
                    <a:schemeClr val="bg1"/>
                  </a:solidFill>
                  <a:latin typeface="Montserrat" panose="00000500000000000000" pitchFamily="2" charset="0"/>
                </a:rPr>
                <a:t>oair</a:t>
              </a:r>
              <a:r>
                <a:rPr lang="es-ES" sz="1000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 </a:t>
              </a:r>
              <a:r>
                <a:rPr lang="es-ES" sz="10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| oportunidad y reto de la rehabilitación integral de edificios | </a:t>
              </a:r>
              <a:r>
                <a:rPr lang="es-ES" sz="1000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22.10.2021 </a:t>
              </a:r>
              <a:endParaRPr lang="es-ES" sz="1000" dirty="0">
                <a:solidFill>
                  <a:schemeClr val="bg1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79" name="78 Elipse"/>
            <p:cNvSpPr/>
            <p:nvPr/>
          </p:nvSpPr>
          <p:spPr>
            <a:xfrm>
              <a:off x="5771502" y="6571849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0" name="9 Grupo"/>
          <p:cNvGrpSpPr/>
          <p:nvPr/>
        </p:nvGrpSpPr>
        <p:grpSpPr>
          <a:xfrm>
            <a:off x="649211" y="422599"/>
            <a:ext cx="5261418" cy="1926282"/>
            <a:chOff x="3538082" y="1700807"/>
            <a:chExt cx="5261418" cy="1772632"/>
          </a:xfrm>
        </p:grpSpPr>
        <p:sp>
          <p:nvSpPr>
            <p:cNvPr id="28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538082" y="1700807"/>
              <a:ext cx="5261418" cy="1584155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40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¿qué es 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48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la </a:t>
              </a:r>
              <a:r>
                <a:rPr lang="es-ES" sz="48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oair</a:t>
              </a:r>
              <a:r>
                <a:rPr lang="es-ES" sz="4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Light" panose="00000400000000000000" pitchFamily="2" charset="0"/>
                </a:rPr>
                <a:t>? </a:t>
              </a:r>
              <a:endParaRPr lang="es-E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SemiBold" panose="00000700000000000000" pitchFamily="2" charset="0"/>
              </a:endParaRPr>
            </a:p>
          </p:txBody>
        </p:sp>
        <p:cxnSp>
          <p:nvCxnSpPr>
            <p:cNvPr id="4" name="3 Conector recto"/>
            <p:cNvCxnSpPr>
              <a:cxnSpLocks/>
            </p:cNvCxnSpPr>
            <p:nvPr/>
          </p:nvCxnSpPr>
          <p:spPr>
            <a:xfrm>
              <a:off x="5948703" y="1794582"/>
              <a:ext cx="0" cy="16788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DED13F9B-BC17-4156-B1A6-0D1E5E2F89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575" y="6532385"/>
            <a:ext cx="992367" cy="307976"/>
          </a:xfrm>
          <a:prstGeom prst="rect">
            <a:avLst/>
          </a:prstGeom>
        </p:spPr>
      </p:pic>
      <p:grpSp>
        <p:nvGrpSpPr>
          <p:cNvPr id="25" name="Grupo 24">
            <a:extLst>
              <a:ext uri="{FF2B5EF4-FFF2-40B4-BE49-F238E27FC236}">
                <a16:creationId xmlns:a16="http://schemas.microsoft.com/office/drawing/2014/main" id="{879826AB-5475-4CB2-ACA3-BBDFA418F18D}"/>
              </a:ext>
            </a:extLst>
          </p:cNvPr>
          <p:cNvGrpSpPr/>
          <p:nvPr/>
        </p:nvGrpSpPr>
        <p:grpSpPr>
          <a:xfrm>
            <a:off x="3210423" y="516371"/>
            <a:ext cx="5763986" cy="513607"/>
            <a:chOff x="354296" y="3815383"/>
            <a:chExt cx="5763986" cy="537488"/>
          </a:xfrm>
          <a:noFill/>
        </p:grpSpPr>
        <p:sp>
          <p:nvSpPr>
            <p:cNvPr id="26" name="Rectángulo redondeado 1">
              <a:extLst>
                <a:ext uri="{FF2B5EF4-FFF2-40B4-BE49-F238E27FC236}">
                  <a16:creationId xmlns:a16="http://schemas.microsoft.com/office/drawing/2014/main" id="{87E971AE-D1BF-4D85-8EB0-B76EEF20F7A8}"/>
                </a:ext>
              </a:extLst>
            </p:cNvPr>
            <p:cNvSpPr/>
            <p:nvPr/>
          </p:nvSpPr>
          <p:spPr>
            <a:xfrm>
              <a:off x="354296" y="3820444"/>
              <a:ext cx="5763986" cy="532427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5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sp>
          <p:nvSpPr>
            <p:cNvPr id="29" name="CuadroTexto 2">
              <a:extLst>
                <a:ext uri="{FF2B5EF4-FFF2-40B4-BE49-F238E27FC236}">
                  <a16:creationId xmlns:a16="http://schemas.microsoft.com/office/drawing/2014/main" id="{30AA2A0F-36FB-4C6B-B026-A50611C7B25A}"/>
                </a:ext>
              </a:extLst>
            </p:cNvPr>
            <p:cNvSpPr txBox="1"/>
            <p:nvPr/>
          </p:nvSpPr>
          <p:spPr>
            <a:xfrm>
              <a:off x="354296" y="3815383"/>
              <a:ext cx="5763985" cy="49244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s-ES" sz="1300" dirty="0">
                  <a:latin typeface="Montserrat Bold" panose="00000800000000000000" pitchFamily="2" charset="0"/>
                </a:rPr>
                <a:t>O</a:t>
              </a:r>
              <a:r>
                <a:rPr lang="es-ES" sz="1300" dirty="0">
                  <a:latin typeface="Montserrat Light" panose="00000400000000000000" pitchFamily="2" charset="0"/>
                </a:rPr>
                <a:t>ficina de </a:t>
              </a:r>
              <a:r>
                <a:rPr lang="es-ES" sz="1300" dirty="0">
                  <a:latin typeface="Montserrat Bold" panose="00000800000000000000" pitchFamily="2" charset="0"/>
                </a:rPr>
                <a:t>A</a:t>
              </a:r>
              <a:r>
                <a:rPr lang="es-ES" sz="1300" dirty="0">
                  <a:latin typeface="Montserrat Light" panose="00000400000000000000" pitchFamily="2" charset="0"/>
                </a:rPr>
                <a:t>sesoramiento e </a:t>
              </a:r>
              <a:r>
                <a:rPr lang="es-ES" sz="1300" dirty="0">
                  <a:latin typeface="Montserrat Bold" panose="00000800000000000000" pitchFamily="2" charset="0"/>
                </a:rPr>
                <a:t>I</a:t>
              </a:r>
              <a:r>
                <a:rPr lang="es-ES" sz="1300" dirty="0">
                  <a:latin typeface="Montserrat Light" panose="00000400000000000000" pitchFamily="2" charset="0"/>
                </a:rPr>
                <a:t>mpulso a la </a:t>
              </a:r>
              <a:r>
                <a:rPr lang="es-ES" sz="1300" dirty="0">
                  <a:latin typeface="Montserrat Bold" panose="00000800000000000000" pitchFamily="2" charset="0"/>
                </a:rPr>
                <a:t>R</a:t>
              </a:r>
              <a:r>
                <a:rPr lang="es-ES" sz="1300" dirty="0">
                  <a:latin typeface="Montserrat Light" panose="00000400000000000000" pitchFamily="2" charset="0"/>
                </a:rPr>
                <a:t>ehabilitación, depende del Colegio Oficial de Arquitectos de Extremadura (COADE).</a:t>
              </a:r>
              <a:endParaRPr lang="es-ES" sz="1600" dirty="0"/>
            </a:p>
          </p:txBody>
        </p:sp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086E68B5-8F0B-40C0-8C8C-A5A7F587A934}"/>
              </a:ext>
            </a:extLst>
          </p:cNvPr>
          <p:cNvGrpSpPr/>
          <p:nvPr/>
        </p:nvGrpSpPr>
        <p:grpSpPr>
          <a:xfrm>
            <a:off x="3210423" y="1168707"/>
            <a:ext cx="5763986" cy="1099040"/>
            <a:chOff x="354296" y="3815383"/>
            <a:chExt cx="5763986" cy="1099040"/>
          </a:xfrm>
          <a:noFill/>
        </p:grpSpPr>
        <p:sp>
          <p:nvSpPr>
            <p:cNvPr id="31" name="Rectángulo redondeado 1">
              <a:extLst>
                <a:ext uri="{FF2B5EF4-FFF2-40B4-BE49-F238E27FC236}">
                  <a16:creationId xmlns:a16="http://schemas.microsoft.com/office/drawing/2014/main" id="{A1751E2E-DDAA-4516-A776-AA8EB081DD84}"/>
                </a:ext>
              </a:extLst>
            </p:cNvPr>
            <p:cNvSpPr/>
            <p:nvPr/>
          </p:nvSpPr>
          <p:spPr>
            <a:xfrm>
              <a:off x="354296" y="3820445"/>
              <a:ext cx="5763986" cy="1093978"/>
            </a:xfrm>
            <a:prstGeom prst="roundRect">
              <a:avLst>
                <a:gd name="adj" fmla="val 9598"/>
              </a:avLst>
            </a:prstGeom>
            <a:solidFill>
              <a:schemeClr val="bg1">
                <a:alpha val="5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dirty="0"/>
            </a:p>
          </p:txBody>
        </p:sp>
        <p:sp>
          <p:nvSpPr>
            <p:cNvPr id="32" name="CuadroTexto 2">
              <a:extLst>
                <a:ext uri="{FF2B5EF4-FFF2-40B4-BE49-F238E27FC236}">
                  <a16:creationId xmlns:a16="http://schemas.microsoft.com/office/drawing/2014/main" id="{6A62044B-5C9D-4C78-9D7C-550CC5EB36EE}"/>
                </a:ext>
              </a:extLst>
            </p:cNvPr>
            <p:cNvSpPr txBox="1"/>
            <p:nvPr/>
          </p:nvSpPr>
          <p:spPr>
            <a:xfrm>
              <a:off x="354296" y="3815383"/>
              <a:ext cx="5546285" cy="10926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s-ES" sz="1300" dirty="0">
                  <a:latin typeface="Montserrat Light" panose="00000400000000000000" pitchFamily="2" charset="0"/>
                </a:rPr>
                <a:t>Forma </a:t>
              </a:r>
              <a:r>
                <a:rPr lang="es-ES" sz="1300" b="1" dirty="0">
                  <a:latin typeface="Montserrat Light" panose="00000400000000000000" pitchFamily="2" charset="0"/>
                </a:rPr>
                <a:t>parte de una red de oficinas </a:t>
              </a:r>
              <a:r>
                <a:rPr lang="es-ES" sz="1300" dirty="0">
                  <a:latin typeface="Montserrat Light" panose="00000400000000000000" pitchFamily="2" charset="0"/>
                </a:rPr>
                <a:t>que han creado los Colegios de Arquitectos de España para dar cobertura, informar, asesorar y acompañar tanto a arquitectos como a ciudadanos en general interesados en rehabilitar y reformar cualquier edificio y en particular viviendas.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896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71 Grupo"/>
          <p:cNvGrpSpPr/>
          <p:nvPr/>
        </p:nvGrpSpPr>
        <p:grpSpPr>
          <a:xfrm>
            <a:off x="3" y="2"/>
            <a:ext cx="9143999" cy="6865349"/>
            <a:chOff x="1" y="0"/>
            <a:chExt cx="9143999" cy="6865349"/>
          </a:xfrm>
          <a:solidFill>
            <a:srgbClr val="0E7683"/>
          </a:solidFill>
        </p:grpSpPr>
        <p:sp>
          <p:nvSpPr>
            <p:cNvPr id="80" name="79 Rectángulo"/>
            <p:cNvSpPr/>
            <p:nvPr/>
          </p:nvSpPr>
          <p:spPr>
            <a:xfrm>
              <a:off x="1" y="0"/>
              <a:ext cx="9143999" cy="68153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83" name="82 Rectángulo"/>
            <p:cNvSpPr/>
            <p:nvPr/>
          </p:nvSpPr>
          <p:spPr>
            <a:xfrm>
              <a:off x="1" y="6815369"/>
              <a:ext cx="9143999" cy="499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6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394403" y="6572969"/>
              <a:ext cx="792519" cy="271849"/>
            </a:xfrm>
            <a:prstGeom prst="rect">
              <a:avLst/>
            </a:prstGeom>
            <a:grpFill/>
          </p:spPr>
          <p:txBody>
            <a:bodyPr lIns="45720" rIns="45720" anchor="b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4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COLEGIO OFICIAL DE</a:t>
              </a:r>
            </a:p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6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ARQUITECTOS</a:t>
              </a:r>
            </a:p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DE EXTREMADURA</a:t>
              </a:r>
            </a:p>
          </p:txBody>
        </p:sp>
        <p:pic>
          <p:nvPicPr>
            <p:cNvPr id="84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142731" y="6549651"/>
              <a:ext cx="839923" cy="280993"/>
            </a:xfrm>
            <a:prstGeom prst="rect">
              <a:avLst/>
            </a:prstGeom>
            <a:grpFill/>
          </p:spPr>
        </p:pic>
        <p:cxnSp>
          <p:nvCxnSpPr>
            <p:cNvPr id="85" name="84 Conector recto"/>
            <p:cNvCxnSpPr>
              <a:cxnSpLocks/>
            </p:cNvCxnSpPr>
            <p:nvPr/>
          </p:nvCxnSpPr>
          <p:spPr>
            <a:xfrm flipV="1">
              <a:off x="8142731" y="6590397"/>
              <a:ext cx="0" cy="209014"/>
            </a:xfrm>
            <a:prstGeom prst="lin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2" name="81 Conector recto"/>
          <p:cNvCxnSpPr/>
          <p:nvPr/>
        </p:nvCxnSpPr>
        <p:spPr>
          <a:xfrm>
            <a:off x="378208" y="6532385"/>
            <a:ext cx="8604448" cy="0"/>
          </a:xfrm>
          <a:prstGeom prst="line">
            <a:avLst/>
          </a:prstGeom>
          <a:ln w="31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9 Grupo"/>
          <p:cNvGrpSpPr/>
          <p:nvPr/>
        </p:nvGrpSpPr>
        <p:grpSpPr>
          <a:xfrm>
            <a:off x="1496628" y="2348879"/>
            <a:ext cx="6963804" cy="1584155"/>
            <a:chOff x="1835696" y="1700807"/>
            <a:chExt cx="6963804" cy="1584155"/>
          </a:xfrm>
        </p:grpSpPr>
        <p:sp>
          <p:nvSpPr>
            <p:cNvPr id="49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835696" y="1700808"/>
              <a:ext cx="1113825" cy="1368152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2</a:t>
              </a:r>
            </a:p>
          </p:txBody>
        </p:sp>
        <p:sp>
          <p:nvSpPr>
            <p:cNvPr id="28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538082" y="1700807"/>
              <a:ext cx="5261418" cy="1584155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4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objetivos</a:t>
              </a:r>
              <a:endParaRPr lang="es-ES" sz="4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 panose="000004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40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de la oficina</a:t>
              </a:r>
              <a:endParaRPr lang="es-E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SemiBold" panose="00000700000000000000" pitchFamily="2" charset="0"/>
              </a:endParaRPr>
            </a:p>
          </p:txBody>
        </p:sp>
        <p:cxnSp>
          <p:nvCxnSpPr>
            <p:cNvPr id="4" name="3 Conector recto"/>
            <p:cNvCxnSpPr>
              <a:cxnSpLocks/>
            </p:cNvCxnSpPr>
            <p:nvPr/>
          </p:nvCxnSpPr>
          <p:spPr>
            <a:xfrm>
              <a:off x="3275856" y="1844824"/>
              <a:ext cx="0" cy="7920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DED13F9B-BC17-4156-B1A6-0D1E5E2F89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575" y="6532385"/>
            <a:ext cx="992367" cy="307976"/>
          </a:xfrm>
          <a:prstGeom prst="rect">
            <a:avLst/>
          </a:prstGeom>
        </p:spPr>
      </p:pic>
      <p:sp>
        <p:nvSpPr>
          <p:cNvPr id="18" name="Subtítulo 1">
            <a:extLst>
              <a:ext uri="{FF2B5EF4-FFF2-40B4-BE49-F238E27FC236}">
                <a16:creationId xmlns:a16="http://schemas.microsoft.com/office/drawing/2014/main" id="{74AF87F4-3AB5-46EC-AA77-058111418CD4}"/>
              </a:ext>
            </a:extLst>
          </p:cNvPr>
          <p:cNvSpPr txBox="1">
            <a:spLocks/>
          </p:cNvSpPr>
          <p:nvPr/>
        </p:nvSpPr>
        <p:spPr>
          <a:xfrm>
            <a:off x="395536" y="6515033"/>
            <a:ext cx="7226054" cy="307975"/>
          </a:xfrm>
          <a:prstGeom prst="rect">
            <a:avLst/>
          </a:prstGeom>
        </p:spPr>
        <p:txBody>
          <a:bodyPr lIns="0" tIns="0" rIns="0" bIns="4680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s-ES" sz="1000" b="1" dirty="0" err="1">
                <a:solidFill>
                  <a:schemeClr val="bg1"/>
                </a:solidFill>
                <a:latin typeface="Montserrat" panose="00000500000000000000" pitchFamily="2" charset="0"/>
              </a:rPr>
              <a:t>oair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r>
              <a:rPr lang="es-ES" sz="1000" dirty="0">
                <a:solidFill>
                  <a:schemeClr val="bg1"/>
                </a:solidFill>
                <a:latin typeface="Montserrat" panose="00000500000000000000" pitchFamily="2" charset="0"/>
              </a:rPr>
              <a:t>| oportunidad y reto de la rehabilitación integral de edificios | 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22.10.2021 </a:t>
            </a:r>
            <a:endParaRPr lang="es-ES" sz="10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04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15 Rectángulo">
            <a:extLst>
              <a:ext uri="{FF2B5EF4-FFF2-40B4-BE49-F238E27FC236}">
                <a16:creationId xmlns:a16="http://schemas.microsoft.com/office/drawing/2014/main" id="{89C234DC-949E-4AB4-B234-355C97BF8308}"/>
              </a:ext>
            </a:extLst>
          </p:cNvPr>
          <p:cNvSpPr/>
          <p:nvPr/>
        </p:nvSpPr>
        <p:spPr>
          <a:xfrm>
            <a:off x="0" y="-24990"/>
            <a:ext cx="9143999" cy="6554112"/>
          </a:xfrm>
          <a:prstGeom prst="rect">
            <a:avLst/>
          </a:prstGeom>
          <a:solidFill>
            <a:srgbClr val="0E768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2A9FC93-3ECE-4010-9463-C16F7F4AAD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4990"/>
            <a:ext cx="9144000" cy="6539938"/>
          </a:xfrm>
          <a:prstGeom prst="rect">
            <a:avLst/>
          </a:prstGeom>
        </p:spPr>
      </p:pic>
      <p:sp>
        <p:nvSpPr>
          <p:cNvPr id="27" name="15 Rectángulo">
            <a:extLst>
              <a:ext uri="{FF2B5EF4-FFF2-40B4-BE49-F238E27FC236}">
                <a16:creationId xmlns:a16="http://schemas.microsoft.com/office/drawing/2014/main" id="{1CDDADB5-9F70-44FF-83AD-24F79BD6EFA0}"/>
              </a:ext>
            </a:extLst>
          </p:cNvPr>
          <p:cNvSpPr/>
          <p:nvPr/>
        </p:nvSpPr>
        <p:spPr>
          <a:xfrm>
            <a:off x="0" y="-24990"/>
            <a:ext cx="9143999" cy="6554112"/>
          </a:xfrm>
          <a:prstGeom prst="rect">
            <a:avLst/>
          </a:prstGeom>
          <a:solidFill>
            <a:srgbClr val="0E768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72" name="71 Grupo"/>
          <p:cNvGrpSpPr/>
          <p:nvPr/>
        </p:nvGrpSpPr>
        <p:grpSpPr>
          <a:xfrm>
            <a:off x="3" y="6532385"/>
            <a:ext cx="9143999" cy="332966"/>
            <a:chOff x="1" y="6532383"/>
            <a:chExt cx="9143999" cy="332966"/>
          </a:xfrm>
          <a:solidFill>
            <a:srgbClr val="0E7683"/>
          </a:solidFill>
        </p:grpSpPr>
        <p:sp>
          <p:nvSpPr>
            <p:cNvPr id="80" name="79 Rectángulo"/>
            <p:cNvSpPr/>
            <p:nvPr/>
          </p:nvSpPr>
          <p:spPr>
            <a:xfrm>
              <a:off x="1" y="6532383"/>
              <a:ext cx="9143999" cy="2829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83" name="82 Rectángulo"/>
            <p:cNvSpPr/>
            <p:nvPr/>
          </p:nvSpPr>
          <p:spPr>
            <a:xfrm>
              <a:off x="1" y="6815369"/>
              <a:ext cx="9143999" cy="499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6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394403" y="6572969"/>
              <a:ext cx="792519" cy="271849"/>
            </a:xfrm>
            <a:prstGeom prst="rect">
              <a:avLst/>
            </a:prstGeom>
            <a:grpFill/>
          </p:spPr>
          <p:txBody>
            <a:bodyPr lIns="45720" rIns="45720" anchor="b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4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COLEGIO OFICIAL DE</a:t>
              </a:r>
            </a:p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6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ARQUITECTOS</a:t>
              </a:r>
            </a:p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DE EXTREMADURA</a:t>
              </a:r>
            </a:p>
          </p:txBody>
        </p:sp>
        <p:pic>
          <p:nvPicPr>
            <p:cNvPr id="8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142731" y="6549651"/>
              <a:ext cx="839923" cy="280993"/>
            </a:xfrm>
            <a:prstGeom prst="rect">
              <a:avLst/>
            </a:prstGeom>
            <a:grpFill/>
          </p:spPr>
        </p:pic>
        <p:cxnSp>
          <p:nvCxnSpPr>
            <p:cNvPr id="85" name="84 Conector recto"/>
            <p:cNvCxnSpPr>
              <a:cxnSpLocks/>
            </p:cNvCxnSpPr>
            <p:nvPr/>
          </p:nvCxnSpPr>
          <p:spPr>
            <a:xfrm flipV="1">
              <a:off x="8142731" y="6590397"/>
              <a:ext cx="0" cy="209014"/>
            </a:xfrm>
            <a:prstGeom prst="lin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9 Grupo"/>
          <p:cNvGrpSpPr/>
          <p:nvPr/>
        </p:nvGrpSpPr>
        <p:grpSpPr>
          <a:xfrm>
            <a:off x="649211" y="422599"/>
            <a:ext cx="5261418" cy="4806601"/>
            <a:chOff x="3538082" y="1700807"/>
            <a:chExt cx="5261418" cy="2756623"/>
          </a:xfrm>
        </p:grpSpPr>
        <p:sp>
          <p:nvSpPr>
            <p:cNvPr id="28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538082" y="1700807"/>
              <a:ext cx="5261418" cy="1584155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36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objetivos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36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de la </a:t>
              </a:r>
              <a:r>
                <a:rPr lang="es-ES" sz="36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oair</a:t>
              </a:r>
              <a:r>
                <a:rPr lang="es-ES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Light" panose="00000400000000000000" pitchFamily="2" charset="0"/>
                </a:rPr>
                <a:t> </a:t>
              </a:r>
              <a:endParaRPr lang="es-E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SemiBold" panose="00000700000000000000" pitchFamily="2" charset="0"/>
              </a:endParaRPr>
            </a:p>
          </p:txBody>
        </p:sp>
        <p:cxnSp>
          <p:nvCxnSpPr>
            <p:cNvPr id="4" name="3 Conector recto"/>
            <p:cNvCxnSpPr>
              <a:cxnSpLocks/>
            </p:cNvCxnSpPr>
            <p:nvPr/>
          </p:nvCxnSpPr>
          <p:spPr>
            <a:xfrm>
              <a:off x="5948703" y="1794582"/>
              <a:ext cx="0" cy="26628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DED13F9B-BC17-4156-B1A6-0D1E5E2F89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575" y="6532385"/>
            <a:ext cx="992367" cy="307976"/>
          </a:xfrm>
          <a:prstGeom prst="rect">
            <a:avLst/>
          </a:prstGeom>
        </p:spPr>
      </p:pic>
      <p:sp>
        <p:nvSpPr>
          <p:cNvPr id="40" name="Subtítulo 1">
            <a:extLst>
              <a:ext uri="{FF2B5EF4-FFF2-40B4-BE49-F238E27FC236}">
                <a16:creationId xmlns:a16="http://schemas.microsoft.com/office/drawing/2014/main" id="{91C885EC-D7C7-4849-AFCF-7EC8C6099CB2}"/>
              </a:ext>
            </a:extLst>
          </p:cNvPr>
          <p:cNvSpPr txBox="1">
            <a:spLocks/>
          </p:cNvSpPr>
          <p:nvPr/>
        </p:nvSpPr>
        <p:spPr>
          <a:xfrm>
            <a:off x="395536" y="6515033"/>
            <a:ext cx="7226054" cy="307975"/>
          </a:xfrm>
          <a:prstGeom prst="rect">
            <a:avLst/>
          </a:prstGeom>
        </p:spPr>
        <p:txBody>
          <a:bodyPr lIns="0" tIns="0" rIns="0" bIns="4680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s-ES" sz="1000" b="1" dirty="0" err="1">
                <a:solidFill>
                  <a:schemeClr val="bg1"/>
                </a:solidFill>
                <a:latin typeface="Montserrat" panose="00000500000000000000" pitchFamily="2" charset="0"/>
              </a:rPr>
              <a:t>oair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r>
              <a:rPr lang="es-ES" sz="1000" dirty="0">
                <a:solidFill>
                  <a:schemeClr val="bg1"/>
                </a:solidFill>
                <a:latin typeface="Montserrat" panose="00000500000000000000" pitchFamily="2" charset="0"/>
              </a:rPr>
              <a:t>| oportunidad y reto de la rehabilitación integral de edificios | 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22.10.2021 </a:t>
            </a:r>
            <a:endParaRPr lang="es-ES" sz="10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pSp>
        <p:nvGrpSpPr>
          <p:cNvPr id="41" name="Grupo 40">
            <a:extLst>
              <a:ext uri="{FF2B5EF4-FFF2-40B4-BE49-F238E27FC236}">
                <a16:creationId xmlns:a16="http://schemas.microsoft.com/office/drawing/2014/main" id="{32765AF7-D835-4288-AE69-DD8F2BD40775}"/>
              </a:ext>
            </a:extLst>
          </p:cNvPr>
          <p:cNvGrpSpPr/>
          <p:nvPr/>
        </p:nvGrpSpPr>
        <p:grpSpPr>
          <a:xfrm>
            <a:off x="3200405" y="3006461"/>
            <a:ext cx="5782252" cy="1999534"/>
            <a:chOff x="336030" y="3815383"/>
            <a:chExt cx="5782252" cy="1999534"/>
          </a:xfrm>
          <a:noFill/>
        </p:grpSpPr>
        <p:sp>
          <p:nvSpPr>
            <p:cNvPr id="42" name="Rectángulo redondeado 1">
              <a:extLst>
                <a:ext uri="{FF2B5EF4-FFF2-40B4-BE49-F238E27FC236}">
                  <a16:creationId xmlns:a16="http://schemas.microsoft.com/office/drawing/2014/main" id="{6ACF44E9-FFC9-41BC-BBED-6216A69BDBD7}"/>
                </a:ext>
              </a:extLst>
            </p:cNvPr>
            <p:cNvSpPr/>
            <p:nvPr/>
          </p:nvSpPr>
          <p:spPr>
            <a:xfrm>
              <a:off x="354296" y="3820444"/>
              <a:ext cx="5763986" cy="1994473"/>
            </a:xfrm>
            <a:prstGeom prst="roundRect">
              <a:avLst>
                <a:gd name="adj" fmla="val 6406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dirty="0"/>
            </a:p>
          </p:txBody>
        </p:sp>
        <p:sp>
          <p:nvSpPr>
            <p:cNvPr id="43" name="CuadroTexto 2">
              <a:extLst>
                <a:ext uri="{FF2B5EF4-FFF2-40B4-BE49-F238E27FC236}">
                  <a16:creationId xmlns:a16="http://schemas.microsoft.com/office/drawing/2014/main" id="{FF9586F0-080C-43B7-9195-1CDF1273D13F}"/>
                </a:ext>
              </a:extLst>
            </p:cNvPr>
            <p:cNvSpPr txBox="1"/>
            <p:nvPr/>
          </p:nvSpPr>
          <p:spPr>
            <a:xfrm>
              <a:off x="336030" y="3815383"/>
              <a:ext cx="5782252" cy="189282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s-ES" sz="1300" dirty="0">
                  <a:latin typeface="Montserrat SemiBold" panose="00000700000000000000" pitchFamily="2" charset="0"/>
                </a:rPr>
                <a:t>Agentes </a:t>
              </a:r>
              <a:r>
                <a:rPr lang="es-ES" sz="1300" dirty="0">
                  <a:latin typeface="Montserrat Light" panose="00000400000000000000" pitchFamily="2" charset="0"/>
                </a:rPr>
                <a:t>vinculados:</a:t>
              </a:r>
            </a:p>
            <a:p>
              <a:pPr lvl="0"/>
              <a:endParaRPr lang="es-ES" sz="1300" dirty="0">
                <a:latin typeface="Montserrat SemiBold" panose="00000700000000000000" pitchFamily="2" charset="0"/>
              </a:endParaRPr>
            </a:p>
            <a:p>
              <a:pPr lvl="0"/>
              <a:r>
                <a:rPr lang="es-ES" sz="1300" dirty="0">
                  <a:latin typeface="Montserrat SemiBold" panose="00000700000000000000" pitchFamily="2" charset="0"/>
                </a:rPr>
                <a:t>	- Ciudadanos/as.</a:t>
              </a:r>
            </a:p>
            <a:p>
              <a:pPr lvl="0"/>
              <a:endParaRPr lang="es-ES" sz="1300" dirty="0">
                <a:latin typeface="Montserrat SemiBold" panose="00000700000000000000" pitchFamily="2" charset="0"/>
              </a:endParaRPr>
            </a:p>
            <a:p>
              <a:r>
                <a:rPr lang="es-ES" sz="1300" dirty="0">
                  <a:latin typeface="Montserrat SemiBold" panose="00000700000000000000" pitchFamily="2" charset="0"/>
                </a:rPr>
                <a:t>	- Arquitectos/as.</a:t>
              </a:r>
            </a:p>
            <a:p>
              <a:pPr lvl="0"/>
              <a:endParaRPr lang="es-ES" sz="1300" dirty="0">
                <a:latin typeface="Montserrat SemiBold" panose="00000700000000000000" pitchFamily="2" charset="0"/>
              </a:endParaRPr>
            </a:p>
            <a:p>
              <a:pPr lvl="0"/>
              <a:r>
                <a:rPr lang="es-ES" sz="1300" dirty="0">
                  <a:latin typeface="Montserrat SemiBold" panose="00000700000000000000" pitchFamily="2" charset="0"/>
                </a:rPr>
                <a:t>	- Otros profesionales: convenios.</a:t>
              </a:r>
            </a:p>
            <a:p>
              <a:pPr lvl="0"/>
              <a:endParaRPr lang="es-ES" sz="1300" dirty="0">
                <a:latin typeface="Montserrat SemiBold" panose="00000700000000000000" pitchFamily="2" charset="0"/>
              </a:endParaRPr>
            </a:p>
            <a:p>
              <a:pPr lvl="0"/>
              <a:r>
                <a:rPr lang="es-ES" sz="1300" dirty="0">
                  <a:latin typeface="Montserrat SemiBold" panose="00000700000000000000" pitchFamily="2" charset="0"/>
                </a:rPr>
                <a:t>	- Administración.</a:t>
              </a:r>
              <a:endParaRPr lang="es-ES" sz="1300" dirty="0"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44" name="Grupo 43">
            <a:extLst>
              <a:ext uri="{FF2B5EF4-FFF2-40B4-BE49-F238E27FC236}">
                <a16:creationId xmlns:a16="http://schemas.microsoft.com/office/drawing/2014/main" id="{19174A42-CDCE-4CBA-AB4B-079834D73C54}"/>
              </a:ext>
            </a:extLst>
          </p:cNvPr>
          <p:cNvGrpSpPr/>
          <p:nvPr/>
        </p:nvGrpSpPr>
        <p:grpSpPr>
          <a:xfrm>
            <a:off x="3200405" y="483164"/>
            <a:ext cx="5782252" cy="2071636"/>
            <a:chOff x="336030" y="3815383"/>
            <a:chExt cx="5782252" cy="2225756"/>
          </a:xfrm>
          <a:noFill/>
        </p:grpSpPr>
        <p:sp>
          <p:nvSpPr>
            <p:cNvPr id="45" name="Rectángulo redondeado 1">
              <a:extLst>
                <a:ext uri="{FF2B5EF4-FFF2-40B4-BE49-F238E27FC236}">
                  <a16:creationId xmlns:a16="http://schemas.microsoft.com/office/drawing/2014/main" id="{A677E2FD-BB91-4D77-9538-ED36C41F3825}"/>
                </a:ext>
              </a:extLst>
            </p:cNvPr>
            <p:cNvSpPr/>
            <p:nvPr/>
          </p:nvSpPr>
          <p:spPr>
            <a:xfrm>
              <a:off x="354296" y="3820445"/>
              <a:ext cx="5763986" cy="2220694"/>
            </a:xfrm>
            <a:prstGeom prst="roundRect">
              <a:avLst>
                <a:gd name="adj" fmla="val 5870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dirty="0"/>
            </a:p>
          </p:txBody>
        </p:sp>
        <p:sp>
          <p:nvSpPr>
            <p:cNvPr id="46" name="CuadroTexto 2">
              <a:extLst>
                <a:ext uri="{FF2B5EF4-FFF2-40B4-BE49-F238E27FC236}">
                  <a16:creationId xmlns:a16="http://schemas.microsoft.com/office/drawing/2014/main" id="{9A93A1FC-1C09-4F39-BA77-C69A16DDE524}"/>
                </a:ext>
              </a:extLst>
            </p:cNvPr>
            <p:cNvSpPr txBox="1"/>
            <p:nvPr/>
          </p:nvSpPr>
          <p:spPr>
            <a:xfrm>
              <a:off x="336030" y="3815383"/>
              <a:ext cx="5782252" cy="203364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s-ES" sz="1300" dirty="0">
                  <a:latin typeface="Montserrat SemiBold" panose="00000700000000000000" pitchFamily="2" charset="0"/>
                </a:rPr>
                <a:t>Apoyo </a:t>
              </a:r>
              <a:r>
                <a:rPr lang="es-ES" sz="1300" dirty="0">
                  <a:latin typeface="Montserrat Light" panose="00000400000000000000" pitchFamily="2" charset="0"/>
                </a:rPr>
                <a:t>en el proceso de </a:t>
              </a:r>
              <a:r>
                <a:rPr lang="es-ES" sz="1300" dirty="0">
                  <a:latin typeface="Montserrat SemiBold" panose="00000700000000000000" pitchFamily="2" charset="0"/>
                </a:rPr>
                <a:t>rehabilitación integral </a:t>
              </a:r>
              <a:r>
                <a:rPr lang="es-ES" sz="1300" dirty="0">
                  <a:latin typeface="Montserrat Light" panose="00000400000000000000" pitchFamily="2" charset="0"/>
                </a:rPr>
                <a:t>de edificios:</a:t>
              </a:r>
            </a:p>
            <a:p>
              <a:pPr lvl="0"/>
              <a:endParaRPr lang="es-ES" sz="1300" dirty="0">
                <a:latin typeface="Montserrat Light" panose="00000400000000000000" pitchFamily="2" charset="0"/>
              </a:endParaRPr>
            </a:p>
            <a:p>
              <a:pPr lvl="0"/>
              <a:r>
                <a:rPr lang="es-ES" sz="1300" dirty="0">
                  <a:latin typeface="Montserrat SemiBold" panose="00000700000000000000" pitchFamily="2" charset="0"/>
                </a:rPr>
                <a:t>	- Información.</a:t>
              </a:r>
            </a:p>
            <a:p>
              <a:pPr lvl="0"/>
              <a:endParaRPr lang="es-ES" sz="1300" dirty="0">
                <a:latin typeface="Montserrat SemiBold" panose="00000700000000000000" pitchFamily="2" charset="0"/>
              </a:endParaRPr>
            </a:p>
            <a:p>
              <a:pPr lvl="0"/>
              <a:r>
                <a:rPr lang="es-ES" sz="1300" dirty="0">
                  <a:latin typeface="Montserrat SemiBold" panose="00000700000000000000" pitchFamily="2" charset="0"/>
                </a:rPr>
                <a:t>	- Formación.</a:t>
              </a:r>
            </a:p>
            <a:p>
              <a:pPr lvl="0"/>
              <a:endParaRPr lang="es-ES" sz="1300" dirty="0">
                <a:latin typeface="Montserrat SemiBold" panose="00000700000000000000" pitchFamily="2" charset="0"/>
              </a:endParaRPr>
            </a:p>
            <a:p>
              <a:pPr lvl="0"/>
              <a:r>
                <a:rPr lang="es-ES" sz="1300" dirty="0">
                  <a:latin typeface="Montserrat SemiBold" panose="00000700000000000000" pitchFamily="2" charset="0"/>
                </a:rPr>
                <a:t>	- Proyecto.</a:t>
              </a:r>
            </a:p>
            <a:p>
              <a:pPr lvl="0"/>
              <a:endParaRPr lang="es-ES" sz="1300" dirty="0">
                <a:latin typeface="Montserrat SemiBold" panose="00000700000000000000" pitchFamily="2" charset="0"/>
              </a:endParaRPr>
            </a:p>
            <a:p>
              <a:pPr lvl="0"/>
              <a:r>
                <a:rPr lang="es-ES" sz="1300" dirty="0">
                  <a:latin typeface="Montserrat SemiBold" panose="00000700000000000000" pitchFamily="2" charset="0"/>
                </a:rPr>
                <a:t>	- Asesoramiento en ayudas y subvenciones.</a:t>
              </a:r>
              <a:endParaRPr lang="es-ES" sz="1300" dirty="0">
                <a:latin typeface="Montserrat Light" panose="000004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37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71 Grupo"/>
          <p:cNvGrpSpPr/>
          <p:nvPr/>
        </p:nvGrpSpPr>
        <p:grpSpPr>
          <a:xfrm>
            <a:off x="3" y="2"/>
            <a:ext cx="9143999" cy="6865349"/>
            <a:chOff x="1" y="0"/>
            <a:chExt cx="9143999" cy="6865349"/>
          </a:xfrm>
          <a:solidFill>
            <a:srgbClr val="0E7683"/>
          </a:solidFill>
        </p:grpSpPr>
        <p:sp>
          <p:nvSpPr>
            <p:cNvPr id="80" name="79 Rectángulo"/>
            <p:cNvSpPr/>
            <p:nvPr/>
          </p:nvSpPr>
          <p:spPr>
            <a:xfrm>
              <a:off x="1" y="0"/>
              <a:ext cx="9143999" cy="68153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3" name="82 Rectángulo"/>
            <p:cNvSpPr/>
            <p:nvPr/>
          </p:nvSpPr>
          <p:spPr>
            <a:xfrm>
              <a:off x="1" y="6815369"/>
              <a:ext cx="9143999" cy="499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6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394403" y="6572969"/>
              <a:ext cx="792519" cy="271849"/>
            </a:xfrm>
            <a:prstGeom prst="rect">
              <a:avLst/>
            </a:prstGeom>
            <a:grpFill/>
          </p:spPr>
          <p:txBody>
            <a:bodyPr lIns="45720" rIns="45720" anchor="b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4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COLEGIO OFICIAL DE</a:t>
              </a:r>
            </a:p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6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ARQUITECTOS</a:t>
              </a:r>
            </a:p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DE EXTREMADURA</a:t>
              </a:r>
            </a:p>
          </p:txBody>
        </p:sp>
        <p:pic>
          <p:nvPicPr>
            <p:cNvPr id="84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142731" y="6549651"/>
              <a:ext cx="839923" cy="280993"/>
            </a:xfrm>
            <a:prstGeom prst="rect">
              <a:avLst/>
            </a:prstGeom>
            <a:grpFill/>
          </p:spPr>
        </p:pic>
        <p:cxnSp>
          <p:nvCxnSpPr>
            <p:cNvPr id="85" name="84 Conector recto"/>
            <p:cNvCxnSpPr>
              <a:cxnSpLocks/>
            </p:cNvCxnSpPr>
            <p:nvPr/>
          </p:nvCxnSpPr>
          <p:spPr>
            <a:xfrm flipV="1">
              <a:off x="8142731" y="6590397"/>
              <a:ext cx="0" cy="209014"/>
            </a:xfrm>
            <a:prstGeom prst="lin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2" name="81 Conector recto"/>
          <p:cNvCxnSpPr/>
          <p:nvPr/>
        </p:nvCxnSpPr>
        <p:spPr>
          <a:xfrm>
            <a:off x="539552" y="6533694"/>
            <a:ext cx="8604448" cy="0"/>
          </a:xfrm>
          <a:prstGeom prst="line">
            <a:avLst/>
          </a:prstGeom>
          <a:ln w="31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9 Grupo"/>
          <p:cNvGrpSpPr/>
          <p:nvPr/>
        </p:nvGrpSpPr>
        <p:grpSpPr>
          <a:xfrm>
            <a:off x="1496628" y="2348879"/>
            <a:ext cx="6963804" cy="1584155"/>
            <a:chOff x="1835696" y="1700807"/>
            <a:chExt cx="6963804" cy="1584155"/>
          </a:xfrm>
        </p:grpSpPr>
        <p:sp>
          <p:nvSpPr>
            <p:cNvPr id="49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835696" y="1849484"/>
              <a:ext cx="1113825" cy="1368152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3</a:t>
              </a:r>
            </a:p>
          </p:txBody>
        </p:sp>
        <p:sp>
          <p:nvSpPr>
            <p:cNvPr id="28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538082" y="1700807"/>
              <a:ext cx="5261418" cy="1584155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8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motivos y necesidad de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4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rehabilitación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4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integral</a:t>
              </a:r>
              <a:endParaRPr lang="es-E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SemiBold" panose="00000700000000000000" pitchFamily="2" charset="0"/>
              </a:endParaRPr>
            </a:p>
          </p:txBody>
        </p:sp>
        <p:cxnSp>
          <p:nvCxnSpPr>
            <p:cNvPr id="4" name="3 Conector recto"/>
            <p:cNvCxnSpPr>
              <a:cxnSpLocks/>
            </p:cNvCxnSpPr>
            <p:nvPr/>
          </p:nvCxnSpPr>
          <p:spPr>
            <a:xfrm>
              <a:off x="3275856" y="1700807"/>
              <a:ext cx="0" cy="136815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DED13F9B-BC17-4156-B1A6-0D1E5E2F89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575" y="6532385"/>
            <a:ext cx="992367" cy="307976"/>
          </a:xfrm>
          <a:prstGeom prst="rect">
            <a:avLst/>
          </a:prstGeom>
        </p:spPr>
      </p:pic>
      <p:sp>
        <p:nvSpPr>
          <p:cNvPr id="19" name="Subtítulo 1">
            <a:extLst>
              <a:ext uri="{FF2B5EF4-FFF2-40B4-BE49-F238E27FC236}">
                <a16:creationId xmlns:a16="http://schemas.microsoft.com/office/drawing/2014/main" id="{7BA1822F-B340-4148-B7E8-529EAB327D0A}"/>
              </a:ext>
            </a:extLst>
          </p:cNvPr>
          <p:cNvSpPr txBox="1">
            <a:spLocks/>
          </p:cNvSpPr>
          <p:nvPr/>
        </p:nvSpPr>
        <p:spPr>
          <a:xfrm>
            <a:off x="395536" y="6515033"/>
            <a:ext cx="7226054" cy="307975"/>
          </a:xfrm>
          <a:prstGeom prst="rect">
            <a:avLst/>
          </a:prstGeom>
        </p:spPr>
        <p:txBody>
          <a:bodyPr lIns="0" tIns="0" rIns="0" bIns="4680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s-ES" sz="1000" b="1" dirty="0" err="1">
                <a:solidFill>
                  <a:schemeClr val="bg1"/>
                </a:solidFill>
                <a:latin typeface="Montserrat" panose="00000500000000000000" pitchFamily="2" charset="0"/>
              </a:rPr>
              <a:t>oair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r>
              <a:rPr lang="es-ES" sz="1000" dirty="0">
                <a:solidFill>
                  <a:schemeClr val="bg1"/>
                </a:solidFill>
                <a:latin typeface="Montserrat" panose="00000500000000000000" pitchFamily="2" charset="0"/>
              </a:rPr>
              <a:t>| oportunidad y reto de la rehabilitación integral de edificios | 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22.10.2021 </a:t>
            </a:r>
            <a:endParaRPr lang="es-ES" sz="10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04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15 Rectángulo">
            <a:extLst>
              <a:ext uri="{FF2B5EF4-FFF2-40B4-BE49-F238E27FC236}">
                <a16:creationId xmlns:a16="http://schemas.microsoft.com/office/drawing/2014/main" id="{B0E2F177-0191-4842-A9A9-BBE1B5B41E9E}"/>
              </a:ext>
            </a:extLst>
          </p:cNvPr>
          <p:cNvSpPr/>
          <p:nvPr/>
        </p:nvSpPr>
        <p:spPr>
          <a:xfrm>
            <a:off x="0" y="-24991"/>
            <a:ext cx="9143999" cy="6565409"/>
          </a:xfrm>
          <a:prstGeom prst="rect">
            <a:avLst/>
          </a:prstGeom>
          <a:solidFill>
            <a:srgbClr val="0E768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9899111-38FA-4145-99F1-1943279006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543221"/>
          </a:xfrm>
          <a:prstGeom prst="rect">
            <a:avLst/>
          </a:prstGeom>
        </p:spPr>
      </p:pic>
      <p:sp>
        <p:nvSpPr>
          <p:cNvPr id="27" name="15 Rectángulo">
            <a:extLst>
              <a:ext uri="{FF2B5EF4-FFF2-40B4-BE49-F238E27FC236}">
                <a16:creationId xmlns:a16="http://schemas.microsoft.com/office/drawing/2014/main" id="{1CDDADB5-9F70-44FF-83AD-24F79BD6EFA0}"/>
              </a:ext>
            </a:extLst>
          </p:cNvPr>
          <p:cNvSpPr/>
          <p:nvPr/>
        </p:nvSpPr>
        <p:spPr>
          <a:xfrm>
            <a:off x="0" y="-24991"/>
            <a:ext cx="9143999" cy="6565409"/>
          </a:xfrm>
          <a:prstGeom prst="rect">
            <a:avLst/>
          </a:prstGeom>
          <a:solidFill>
            <a:srgbClr val="0E768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72" name="71 Grupo"/>
          <p:cNvGrpSpPr/>
          <p:nvPr/>
        </p:nvGrpSpPr>
        <p:grpSpPr>
          <a:xfrm>
            <a:off x="3" y="6532385"/>
            <a:ext cx="9143999" cy="332966"/>
            <a:chOff x="1" y="6532383"/>
            <a:chExt cx="9143999" cy="332966"/>
          </a:xfrm>
          <a:solidFill>
            <a:srgbClr val="0E7683"/>
          </a:solidFill>
        </p:grpSpPr>
        <p:sp>
          <p:nvSpPr>
            <p:cNvPr id="80" name="79 Rectángulo"/>
            <p:cNvSpPr/>
            <p:nvPr/>
          </p:nvSpPr>
          <p:spPr>
            <a:xfrm>
              <a:off x="1" y="6532383"/>
              <a:ext cx="9143999" cy="2829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3" name="82 Rectángulo"/>
            <p:cNvSpPr/>
            <p:nvPr/>
          </p:nvSpPr>
          <p:spPr>
            <a:xfrm>
              <a:off x="1" y="6815369"/>
              <a:ext cx="9143999" cy="499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6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394403" y="6572969"/>
              <a:ext cx="792519" cy="271849"/>
            </a:xfrm>
            <a:prstGeom prst="rect">
              <a:avLst/>
            </a:prstGeom>
            <a:grpFill/>
          </p:spPr>
          <p:txBody>
            <a:bodyPr lIns="45720" rIns="45720" anchor="b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4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COLEGIO OFICIAL DE</a:t>
              </a:r>
            </a:p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6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ARQUITECTOS</a:t>
              </a:r>
            </a:p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DE EXTREMADURA</a:t>
              </a:r>
            </a:p>
          </p:txBody>
        </p:sp>
        <p:pic>
          <p:nvPicPr>
            <p:cNvPr id="8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142731" y="6549651"/>
              <a:ext cx="839923" cy="280993"/>
            </a:xfrm>
            <a:prstGeom prst="rect">
              <a:avLst/>
            </a:prstGeom>
            <a:grpFill/>
          </p:spPr>
        </p:pic>
        <p:cxnSp>
          <p:nvCxnSpPr>
            <p:cNvPr id="85" name="84 Conector recto"/>
            <p:cNvCxnSpPr>
              <a:cxnSpLocks/>
            </p:cNvCxnSpPr>
            <p:nvPr/>
          </p:nvCxnSpPr>
          <p:spPr>
            <a:xfrm flipV="1">
              <a:off x="8142731" y="6590397"/>
              <a:ext cx="0" cy="209014"/>
            </a:xfrm>
            <a:prstGeom prst="lin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9 Grupo"/>
          <p:cNvGrpSpPr/>
          <p:nvPr/>
        </p:nvGrpSpPr>
        <p:grpSpPr>
          <a:xfrm>
            <a:off x="395539" y="516374"/>
            <a:ext cx="5515090" cy="3776722"/>
            <a:chOff x="3284410" y="1794582"/>
            <a:chExt cx="5515090" cy="1685245"/>
          </a:xfrm>
        </p:grpSpPr>
        <p:sp>
          <p:nvSpPr>
            <p:cNvPr id="28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284410" y="1826909"/>
              <a:ext cx="5515090" cy="1584155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6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motivos y necesidad de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27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rehabilitación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integral</a:t>
              </a:r>
            </a:p>
          </p:txBody>
        </p:sp>
        <p:cxnSp>
          <p:nvCxnSpPr>
            <p:cNvPr id="4" name="3 Conector recto"/>
            <p:cNvCxnSpPr>
              <a:cxnSpLocks/>
            </p:cNvCxnSpPr>
            <p:nvPr/>
          </p:nvCxnSpPr>
          <p:spPr>
            <a:xfrm>
              <a:off x="5948703" y="1794582"/>
              <a:ext cx="0" cy="168524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DED13F9B-BC17-4156-B1A6-0D1E5E2F89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575" y="6532385"/>
            <a:ext cx="992367" cy="307976"/>
          </a:xfrm>
          <a:prstGeom prst="rect">
            <a:avLst/>
          </a:prstGeom>
        </p:spPr>
      </p:pic>
      <p:sp>
        <p:nvSpPr>
          <p:cNvPr id="29" name="Subtítulo 1">
            <a:extLst>
              <a:ext uri="{FF2B5EF4-FFF2-40B4-BE49-F238E27FC236}">
                <a16:creationId xmlns:a16="http://schemas.microsoft.com/office/drawing/2014/main" id="{8BE10560-2BC1-495F-9C6F-C2D48511B84D}"/>
              </a:ext>
            </a:extLst>
          </p:cNvPr>
          <p:cNvSpPr txBox="1">
            <a:spLocks/>
          </p:cNvSpPr>
          <p:nvPr/>
        </p:nvSpPr>
        <p:spPr>
          <a:xfrm>
            <a:off x="395536" y="6515033"/>
            <a:ext cx="7226054" cy="307975"/>
          </a:xfrm>
          <a:prstGeom prst="rect">
            <a:avLst/>
          </a:prstGeom>
        </p:spPr>
        <p:txBody>
          <a:bodyPr lIns="0" tIns="0" rIns="0" bIns="4680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s-ES" sz="1000" b="1" dirty="0" err="1">
                <a:solidFill>
                  <a:schemeClr val="bg1"/>
                </a:solidFill>
                <a:latin typeface="Montserrat" panose="00000500000000000000" pitchFamily="2" charset="0"/>
              </a:rPr>
              <a:t>oair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r>
              <a:rPr lang="es-ES" sz="1000" dirty="0">
                <a:solidFill>
                  <a:schemeClr val="bg1"/>
                </a:solidFill>
                <a:latin typeface="Montserrat" panose="00000500000000000000" pitchFamily="2" charset="0"/>
              </a:rPr>
              <a:t>| oportunidad y reto de la rehabilitación integral de edificios | 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22.10.2021 </a:t>
            </a:r>
            <a:endParaRPr lang="es-ES" sz="10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84A934A3-42C8-41FD-8C30-898B2C999C7B}"/>
              </a:ext>
            </a:extLst>
          </p:cNvPr>
          <p:cNvGrpSpPr/>
          <p:nvPr/>
        </p:nvGrpSpPr>
        <p:grpSpPr>
          <a:xfrm>
            <a:off x="3200405" y="516374"/>
            <a:ext cx="5782252" cy="517131"/>
            <a:chOff x="336030" y="3815383"/>
            <a:chExt cx="5782252" cy="522192"/>
          </a:xfrm>
          <a:noFill/>
        </p:grpSpPr>
        <p:sp>
          <p:nvSpPr>
            <p:cNvPr id="33" name="Rectángulo redondeado 1">
              <a:extLst>
                <a:ext uri="{FF2B5EF4-FFF2-40B4-BE49-F238E27FC236}">
                  <a16:creationId xmlns:a16="http://schemas.microsoft.com/office/drawing/2014/main" id="{47841215-E2DC-421B-85D8-7903CCB7C757}"/>
                </a:ext>
              </a:extLst>
            </p:cNvPr>
            <p:cNvSpPr/>
            <p:nvPr/>
          </p:nvSpPr>
          <p:spPr>
            <a:xfrm>
              <a:off x="354296" y="3820444"/>
              <a:ext cx="5763986" cy="517131"/>
            </a:xfrm>
            <a:prstGeom prst="roundRect">
              <a:avLst>
                <a:gd name="adj" fmla="val 14701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dirty="0"/>
            </a:p>
          </p:txBody>
        </p:sp>
        <p:sp>
          <p:nvSpPr>
            <p:cNvPr id="34" name="CuadroTexto 2">
              <a:extLst>
                <a:ext uri="{FF2B5EF4-FFF2-40B4-BE49-F238E27FC236}">
                  <a16:creationId xmlns:a16="http://schemas.microsoft.com/office/drawing/2014/main" id="{C02A6965-4F8D-44EE-87E1-2E70332153E0}"/>
                </a:ext>
              </a:extLst>
            </p:cNvPr>
            <p:cNvSpPr txBox="1"/>
            <p:nvPr/>
          </p:nvSpPr>
          <p:spPr>
            <a:xfrm>
              <a:off x="336030" y="3815383"/>
              <a:ext cx="5782252" cy="49244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s-ES" sz="1300" dirty="0">
                  <a:latin typeface="Montserrat Light" panose="00000400000000000000" pitchFamily="2" charset="0"/>
                </a:rPr>
                <a:t>La </a:t>
              </a:r>
              <a:r>
                <a:rPr lang="es-ES" sz="1300" dirty="0">
                  <a:latin typeface="Montserrat SemiBold" panose="00000700000000000000" pitchFamily="2" charset="0"/>
                </a:rPr>
                <a:t>rehabilitación integral para la eficiencia energética </a:t>
              </a:r>
              <a:r>
                <a:rPr lang="es-ES" sz="1300" dirty="0">
                  <a:latin typeface="Montserrat Light" panose="00000400000000000000" pitchFamily="2" charset="0"/>
                </a:rPr>
                <a:t>como actuación completa:</a:t>
              </a:r>
            </a:p>
          </p:txBody>
        </p: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4C989BCB-6FBB-4C73-9C5D-570B2E460C64}"/>
              </a:ext>
            </a:extLst>
          </p:cNvPr>
          <p:cNvGrpSpPr/>
          <p:nvPr/>
        </p:nvGrpSpPr>
        <p:grpSpPr>
          <a:xfrm>
            <a:off x="3539636" y="1798045"/>
            <a:ext cx="5463344" cy="492443"/>
            <a:chOff x="354296" y="3815383"/>
            <a:chExt cx="5763986" cy="492443"/>
          </a:xfrm>
          <a:noFill/>
        </p:grpSpPr>
        <p:sp>
          <p:nvSpPr>
            <p:cNvPr id="39" name="Rectángulo redondeado 1">
              <a:extLst>
                <a:ext uri="{FF2B5EF4-FFF2-40B4-BE49-F238E27FC236}">
                  <a16:creationId xmlns:a16="http://schemas.microsoft.com/office/drawing/2014/main" id="{A97DF695-BE3D-4849-8422-6B250B217965}"/>
                </a:ext>
              </a:extLst>
            </p:cNvPr>
            <p:cNvSpPr/>
            <p:nvPr/>
          </p:nvSpPr>
          <p:spPr>
            <a:xfrm>
              <a:off x="354296" y="3820445"/>
              <a:ext cx="5763986" cy="487381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dirty="0"/>
            </a:p>
          </p:txBody>
        </p:sp>
        <p:sp>
          <p:nvSpPr>
            <p:cNvPr id="40" name="CuadroTexto 2">
              <a:extLst>
                <a:ext uri="{FF2B5EF4-FFF2-40B4-BE49-F238E27FC236}">
                  <a16:creationId xmlns:a16="http://schemas.microsoft.com/office/drawing/2014/main" id="{F142279B-1E2B-4F6B-ABE3-D0A37132577E}"/>
                </a:ext>
              </a:extLst>
            </p:cNvPr>
            <p:cNvSpPr txBox="1"/>
            <p:nvPr/>
          </p:nvSpPr>
          <p:spPr>
            <a:xfrm>
              <a:off x="354296" y="3815383"/>
              <a:ext cx="5763980" cy="49244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s-ES" sz="1300" dirty="0">
                  <a:latin typeface="Montserrat Light" panose="00000400000000000000" pitchFamily="2" charset="0"/>
                </a:rPr>
                <a:t>Necesidad de </a:t>
              </a:r>
              <a:r>
                <a:rPr lang="es-ES" sz="1300" dirty="0">
                  <a:latin typeface="Montserrat SemiBold" panose="00000700000000000000" pitchFamily="2" charset="0"/>
                </a:rPr>
                <a:t>mejora de las condiciones de habitabilidad </a:t>
              </a:r>
              <a:r>
                <a:rPr lang="es-ES" sz="1300" dirty="0">
                  <a:latin typeface="Montserrat Light" panose="00000400000000000000" pitchFamily="2" charset="0"/>
                </a:rPr>
                <a:t>de las viviendas: funcionalidad, confort y tecnología.</a:t>
              </a:r>
            </a:p>
          </p:txBody>
        </p:sp>
      </p:grpSp>
      <p:grpSp>
        <p:nvGrpSpPr>
          <p:cNvPr id="41" name="Grupo 40">
            <a:extLst>
              <a:ext uri="{FF2B5EF4-FFF2-40B4-BE49-F238E27FC236}">
                <a16:creationId xmlns:a16="http://schemas.microsoft.com/office/drawing/2014/main" id="{5FFABD45-8FDD-4447-BB3F-AA73B2CE5347}"/>
              </a:ext>
            </a:extLst>
          </p:cNvPr>
          <p:cNvGrpSpPr/>
          <p:nvPr/>
        </p:nvGrpSpPr>
        <p:grpSpPr>
          <a:xfrm>
            <a:off x="3539636" y="2467531"/>
            <a:ext cx="5463344" cy="308347"/>
            <a:chOff x="354296" y="3815383"/>
            <a:chExt cx="5763986" cy="308347"/>
          </a:xfrm>
          <a:noFill/>
        </p:grpSpPr>
        <p:sp>
          <p:nvSpPr>
            <p:cNvPr id="42" name="Rectángulo redondeado 1">
              <a:extLst>
                <a:ext uri="{FF2B5EF4-FFF2-40B4-BE49-F238E27FC236}">
                  <a16:creationId xmlns:a16="http://schemas.microsoft.com/office/drawing/2014/main" id="{71A2D2E7-9859-4864-8669-679ACA1CD642}"/>
                </a:ext>
              </a:extLst>
            </p:cNvPr>
            <p:cNvSpPr/>
            <p:nvPr/>
          </p:nvSpPr>
          <p:spPr>
            <a:xfrm>
              <a:off x="354296" y="3820446"/>
              <a:ext cx="5763986" cy="303284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dirty="0"/>
            </a:p>
          </p:txBody>
        </p:sp>
        <p:sp>
          <p:nvSpPr>
            <p:cNvPr id="43" name="CuadroTexto 2">
              <a:extLst>
                <a:ext uri="{FF2B5EF4-FFF2-40B4-BE49-F238E27FC236}">
                  <a16:creationId xmlns:a16="http://schemas.microsoft.com/office/drawing/2014/main" id="{B446960A-ECCA-48B4-9180-2F40EA05C44C}"/>
                </a:ext>
              </a:extLst>
            </p:cNvPr>
            <p:cNvSpPr txBox="1"/>
            <p:nvPr/>
          </p:nvSpPr>
          <p:spPr>
            <a:xfrm>
              <a:off x="354296" y="3815383"/>
              <a:ext cx="5546285" cy="2923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s-ES" sz="1300" dirty="0">
                  <a:latin typeface="Montserrat Light" panose="00000400000000000000" pitchFamily="2" charset="0"/>
                </a:rPr>
                <a:t>Búsqueda de la </a:t>
              </a:r>
              <a:r>
                <a:rPr lang="es-ES" sz="1300" dirty="0">
                  <a:latin typeface="Montserrat SemiBold" panose="00000700000000000000" pitchFamily="2" charset="0"/>
                </a:rPr>
                <a:t>accesibilidad universal.</a:t>
              </a:r>
            </a:p>
          </p:txBody>
        </p:sp>
      </p:grpSp>
      <p:grpSp>
        <p:nvGrpSpPr>
          <p:cNvPr id="44" name="Grupo 43">
            <a:extLst>
              <a:ext uri="{FF2B5EF4-FFF2-40B4-BE49-F238E27FC236}">
                <a16:creationId xmlns:a16="http://schemas.microsoft.com/office/drawing/2014/main" id="{D847D406-980A-4B6F-800E-1397B660615D}"/>
              </a:ext>
            </a:extLst>
          </p:cNvPr>
          <p:cNvGrpSpPr/>
          <p:nvPr/>
        </p:nvGrpSpPr>
        <p:grpSpPr>
          <a:xfrm>
            <a:off x="3531854" y="2952921"/>
            <a:ext cx="5478980" cy="522192"/>
            <a:chOff x="337800" y="3815383"/>
            <a:chExt cx="5780482" cy="522192"/>
          </a:xfrm>
          <a:noFill/>
        </p:grpSpPr>
        <p:sp>
          <p:nvSpPr>
            <p:cNvPr id="45" name="Rectángulo redondeado 1">
              <a:extLst>
                <a:ext uri="{FF2B5EF4-FFF2-40B4-BE49-F238E27FC236}">
                  <a16:creationId xmlns:a16="http://schemas.microsoft.com/office/drawing/2014/main" id="{05DC5E28-2956-4E21-BFE7-4313E7D2549B}"/>
                </a:ext>
              </a:extLst>
            </p:cNvPr>
            <p:cNvSpPr/>
            <p:nvPr/>
          </p:nvSpPr>
          <p:spPr>
            <a:xfrm>
              <a:off x="354296" y="3820444"/>
              <a:ext cx="5763986" cy="517131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dirty="0"/>
            </a:p>
          </p:txBody>
        </p:sp>
        <p:sp>
          <p:nvSpPr>
            <p:cNvPr id="46" name="CuadroTexto 2">
              <a:extLst>
                <a:ext uri="{FF2B5EF4-FFF2-40B4-BE49-F238E27FC236}">
                  <a16:creationId xmlns:a16="http://schemas.microsoft.com/office/drawing/2014/main" id="{5099168A-7159-4CC3-BB3E-B376FDD53814}"/>
                </a:ext>
              </a:extLst>
            </p:cNvPr>
            <p:cNvSpPr txBox="1"/>
            <p:nvPr/>
          </p:nvSpPr>
          <p:spPr>
            <a:xfrm>
              <a:off x="337800" y="3815383"/>
              <a:ext cx="5780481" cy="49244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s-ES" sz="1300" dirty="0">
                  <a:latin typeface="Montserrat Light" panose="00000400000000000000" pitchFamily="2" charset="0"/>
                </a:rPr>
                <a:t>Necesidad de la </a:t>
              </a:r>
              <a:r>
                <a:rPr lang="es-ES" sz="1300" dirty="0">
                  <a:latin typeface="Montserrat SemiBold" panose="00000700000000000000" pitchFamily="2" charset="0"/>
                </a:rPr>
                <a:t>reducción de consumos </a:t>
              </a:r>
              <a:r>
                <a:rPr lang="es-ES" sz="1300" dirty="0">
                  <a:latin typeface="Montserrat Light" panose="00000400000000000000" pitchFamily="2" charset="0"/>
                </a:rPr>
                <a:t>a través de la rehabilitación energética.</a:t>
              </a:r>
            </a:p>
          </p:txBody>
        </p:sp>
      </p:grpSp>
      <p:grpSp>
        <p:nvGrpSpPr>
          <p:cNvPr id="47" name="Grupo 46">
            <a:extLst>
              <a:ext uri="{FF2B5EF4-FFF2-40B4-BE49-F238E27FC236}">
                <a16:creationId xmlns:a16="http://schemas.microsoft.com/office/drawing/2014/main" id="{7FBBEF2D-3B84-4F10-B255-755C219A3B8B}"/>
              </a:ext>
            </a:extLst>
          </p:cNvPr>
          <p:cNvGrpSpPr/>
          <p:nvPr/>
        </p:nvGrpSpPr>
        <p:grpSpPr>
          <a:xfrm>
            <a:off x="3539636" y="3652155"/>
            <a:ext cx="5463344" cy="492443"/>
            <a:chOff x="354296" y="3815383"/>
            <a:chExt cx="5763986" cy="492443"/>
          </a:xfrm>
          <a:noFill/>
        </p:grpSpPr>
        <p:sp>
          <p:nvSpPr>
            <p:cNvPr id="48" name="Rectángulo redondeado 1">
              <a:extLst>
                <a:ext uri="{FF2B5EF4-FFF2-40B4-BE49-F238E27FC236}">
                  <a16:creationId xmlns:a16="http://schemas.microsoft.com/office/drawing/2014/main" id="{F9356EC3-ACE9-4388-84E0-ED814F95134B}"/>
                </a:ext>
              </a:extLst>
            </p:cNvPr>
            <p:cNvSpPr/>
            <p:nvPr/>
          </p:nvSpPr>
          <p:spPr>
            <a:xfrm>
              <a:off x="354296" y="3820445"/>
              <a:ext cx="5763986" cy="487381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dirty="0"/>
            </a:p>
          </p:txBody>
        </p:sp>
        <p:sp>
          <p:nvSpPr>
            <p:cNvPr id="49" name="CuadroTexto 2">
              <a:extLst>
                <a:ext uri="{FF2B5EF4-FFF2-40B4-BE49-F238E27FC236}">
                  <a16:creationId xmlns:a16="http://schemas.microsoft.com/office/drawing/2014/main" id="{C974217A-BBC7-496B-82E8-B89002FDC6AA}"/>
                </a:ext>
              </a:extLst>
            </p:cNvPr>
            <p:cNvSpPr txBox="1"/>
            <p:nvPr/>
          </p:nvSpPr>
          <p:spPr>
            <a:xfrm>
              <a:off x="354296" y="3815383"/>
              <a:ext cx="5763980" cy="49244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s-ES" sz="1300" dirty="0">
                  <a:latin typeface="Montserrat Light" panose="00000400000000000000" pitchFamily="2" charset="0"/>
                </a:rPr>
                <a:t>Contribución a la </a:t>
              </a:r>
              <a:r>
                <a:rPr lang="es-ES" sz="1300" dirty="0">
                  <a:latin typeface="Montserrat SemiBold" panose="00000700000000000000" pitchFamily="2" charset="0"/>
                </a:rPr>
                <a:t>descarbonización</a:t>
              </a:r>
              <a:r>
                <a:rPr lang="es-ES" sz="1300" dirty="0">
                  <a:latin typeface="Montserrat Light" panose="00000400000000000000" pitchFamily="2" charset="0"/>
                </a:rPr>
                <a:t>: disminución de las emisiones de CO</a:t>
              </a:r>
              <a:r>
                <a:rPr lang="es-ES" sz="1300" baseline="30000" dirty="0">
                  <a:latin typeface="Montserrat Light" panose="00000400000000000000" pitchFamily="2" charset="0"/>
                </a:rPr>
                <a:t>2</a:t>
              </a:r>
              <a:r>
                <a:rPr lang="es-ES" sz="1300" dirty="0">
                  <a:latin typeface="Montserrat Light" panose="00000400000000000000" pitchFamily="2" charset="0"/>
                </a:rPr>
                <a:t>.</a:t>
              </a:r>
            </a:p>
          </p:txBody>
        </p:sp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id="{0B720DD7-5226-4F4B-8185-1B792570D611}"/>
              </a:ext>
            </a:extLst>
          </p:cNvPr>
          <p:cNvGrpSpPr/>
          <p:nvPr/>
        </p:nvGrpSpPr>
        <p:grpSpPr>
          <a:xfrm>
            <a:off x="3539636" y="1312655"/>
            <a:ext cx="5463344" cy="308347"/>
            <a:chOff x="3547419" y="1312655"/>
            <a:chExt cx="5438604" cy="308347"/>
          </a:xfrm>
        </p:grpSpPr>
        <p:sp>
          <p:nvSpPr>
            <p:cNvPr id="52" name="Rectángulo redondeado 1">
              <a:extLst>
                <a:ext uri="{FF2B5EF4-FFF2-40B4-BE49-F238E27FC236}">
                  <a16:creationId xmlns:a16="http://schemas.microsoft.com/office/drawing/2014/main" id="{7FE55DC6-EE46-4CAA-AC80-0A04225FFF66}"/>
                </a:ext>
              </a:extLst>
            </p:cNvPr>
            <p:cNvSpPr/>
            <p:nvPr/>
          </p:nvSpPr>
          <p:spPr>
            <a:xfrm>
              <a:off x="3547419" y="1317718"/>
              <a:ext cx="5438604" cy="303284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dirty="0"/>
            </a:p>
          </p:txBody>
        </p:sp>
        <p:sp>
          <p:nvSpPr>
            <p:cNvPr id="53" name="CuadroTexto 2">
              <a:extLst>
                <a:ext uri="{FF2B5EF4-FFF2-40B4-BE49-F238E27FC236}">
                  <a16:creationId xmlns:a16="http://schemas.microsoft.com/office/drawing/2014/main" id="{4CE94934-1E34-4ADA-9D47-16BD3F3705A0}"/>
                </a:ext>
              </a:extLst>
            </p:cNvPr>
            <p:cNvSpPr txBox="1"/>
            <p:nvPr/>
          </p:nvSpPr>
          <p:spPr>
            <a:xfrm>
              <a:off x="3547419" y="1312655"/>
              <a:ext cx="523319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s-ES" sz="1300" dirty="0">
                  <a:latin typeface="Montserrat Bold" panose="00000800000000000000" pitchFamily="2" charset="0"/>
                </a:rPr>
                <a:t>Modernización</a:t>
              </a:r>
              <a:r>
                <a:rPr lang="es-ES" sz="1300" dirty="0">
                  <a:latin typeface="Montserrat Light" panose="00000400000000000000" pitchFamily="2" charset="0"/>
                </a:rPr>
                <a:t> del parque de vivienda.</a:t>
              </a:r>
              <a:endParaRPr lang="es-ES" sz="1300" dirty="0">
                <a:latin typeface="Montserrat SemiBold" panose="000007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522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4">
            <a:extLst>
              <a:ext uri="{FF2B5EF4-FFF2-40B4-BE49-F238E27FC236}">
                <a16:creationId xmlns:a16="http://schemas.microsoft.com/office/drawing/2014/main" id="{55767470-AC29-4B6B-9A56-7D7DDF3F41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24991"/>
            <a:ext cx="9144000" cy="65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15 Rectángulo">
            <a:extLst>
              <a:ext uri="{FF2B5EF4-FFF2-40B4-BE49-F238E27FC236}">
                <a16:creationId xmlns:a16="http://schemas.microsoft.com/office/drawing/2014/main" id="{1CDDADB5-9F70-44FF-83AD-24F79BD6EFA0}"/>
              </a:ext>
            </a:extLst>
          </p:cNvPr>
          <p:cNvSpPr/>
          <p:nvPr/>
        </p:nvSpPr>
        <p:spPr>
          <a:xfrm>
            <a:off x="-2" y="-24991"/>
            <a:ext cx="9144001" cy="6565409"/>
          </a:xfrm>
          <a:prstGeom prst="rect">
            <a:avLst/>
          </a:prstGeom>
          <a:solidFill>
            <a:srgbClr val="0E768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72" name="71 Grupo"/>
          <p:cNvGrpSpPr/>
          <p:nvPr/>
        </p:nvGrpSpPr>
        <p:grpSpPr>
          <a:xfrm>
            <a:off x="3" y="6532385"/>
            <a:ext cx="9143999" cy="332966"/>
            <a:chOff x="1" y="6532383"/>
            <a:chExt cx="9143999" cy="332966"/>
          </a:xfrm>
          <a:solidFill>
            <a:srgbClr val="0E7683"/>
          </a:solidFill>
        </p:grpSpPr>
        <p:sp>
          <p:nvSpPr>
            <p:cNvPr id="80" name="79 Rectángulo"/>
            <p:cNvSpPr/>
            <p:nvPr/>
          </p:nvSpPr>
          <p:spPr>
            <a:xfrm>
              <a:off x="1" y="6532383"/>
              <a:ext cx="9143999" cy="2829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3" name="82 Rectángulo"/>
            <p:cNvSpPr/>
            <p:nvPr/>
          </p:nvSpPr>
          <p:spPr>
            <a:xfrm>
              <a:off x="1" y="6815369"/>
              <a:ext cx="9143999" cy="499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6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394403" y="6572969"/>
              <a:ext cx="792519" cy="271849"/>
            </a:xfrm>
            <a:prstGeom prst="rect">
              <a:avLst/>
            </a:prstGeom>
            <a:grpFill/>
          </p:spPr>
          <p:txBody>
            <a:bodyPr lIns="45720" rIns="45720" anchor="b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4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COLEGIO OFICIAL DE</a:t>
              </a:r>
            </a:p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6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ARQUITECTOS</a:t>
              </a:r>
            </a:p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DE EXTREMADURA</a:t>
              </a:r>
            </a:p>
          </p:txBody>
        </p:sp>
        <p:pic>
          <p:nvPicPr>
            <p:cNvPr id="8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142731" y="6549651"/>
              <a:ext cx="839923" cy="280993"/>
            </a:xfrm>
            <a:prstGeom prst="rect">
              <a:avLst/>
            </a:prstGeom>
            <a:grpFill/>
          </p:spPr>
        </p:pic>
        <p:cxnSp>
          <p:nvCxnSpPr>
            <p:cNvPr id="85" name="84 Conector recto"/>
            <p:cNvCxnSpPr>
              <a:cxnSpLocks/>
            </p:cNvCxnSpPr>
            <p:nvPr/>
          </p:nvCxnSpPr>
          <p:spPr>
            <a:xfrm flipV="1">
              <a:off x="8142731" y="6590397"/>
              <a:ext cx="0" cy="209014"/>
            </a:xfrm>
            <a:prstGeom prst="lin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9 Grupo"/>
          <p:cNvGrpSpPr/>
          <p:nvPr/>
        </p:nvGrpSpPr>
        <p:grpSpPr>
          <a:xfrm>
            <a:off x="395539" y="516374"/>
            <a:ext cx="5515090" cy="2408570"/>
            <a:chOff x="3284410" y="1794582"/>
            <a:chExt cx="5515090" cy="1616482"/>
          </a:xfrm>
        </p:grpSpPr>
        <p:sp>
          <p:nvSpPr>
            <p:cNvPr id="28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284410" y="1826909"/>
              <a:ext cx="5515090" cy="1584155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6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motivos y necesidad de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27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rehabilitación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integral</a:t>
              </a:r>
            </a:p>
          </p:txBody>
        </p:sp>
        <p:cxnSp>
          <p:nvCxnSpPr>
            <p:cNvPr id="4" name="3 Conector recto"/>
            <p:cNvCxnSpPr>
              <a:cxnSpLocks/>
            </p:cNvCxnSpPr>
            <p:nvPr/>
          </p:nvCxnSpPr>
          <p:spPr>
            <a:xfrm>
              <a:off x="5948703" y="1794582"/>
              <a:ext cx="0" cy="11440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DED13F9B-BC17-4156-B1A6-0D1E5E2F89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575" y="6532385"/>
            <a:ext cx="992367" cy="307976"/>
          </a:xfrm>
          <a:prstGeom prst="rect">
            <a:avLst/>
          </a:prstGeom>
        </p:spPr>
      </p:pic>
      <p:sp>
        <p:nvSpPr>
          <p:cNvPr id="29" name="Subtítulo 1">
            <a:extLst>
              <a:ext uri="{FF2B5EF4-FFF2-40B4-BE49-F238E27FC236}">
                <a16:creationId xmlns:a16="http://schemas.microsoft.com/office/drawing/2014/main" id="{80E90209-9DAE-409B-95C0-9929E22269CB}"/>
              </a:ext>
            </a:extLst>
          </p:cNvPr>
          <p:cNvSpPr txBox="1">
            <a:spLocks/>
          </p:cNvSpPr>
          <p:nvPr/>
        </p:nvSpPr>
        <p:spPr>
          <a:xfrm>
            <a:off x="395536" y="6515033"/>
            <a:ext cx="7226054" cy="307975"/>
          </a:xfrm>
          <a:prstGeom prst="rect">
            <a:avLst/>
          </a:prstGeom>
        </p:spPr>
        <p:txBody>
          <a:bodyPr lIns="0" tIns="0" rIns="0" bIns="4680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s-ES" sz="1000" b="1" dirty="0" err="1">
                <a:solidFill>
                  <a:schemeClr val="bg1"/>
                </a:solidFill>
                <a:latin typeface="Montserrat" panose="00000500000000000000" pitchFamily="2" charset="0"/>
              </a:rPr>
              <a:t>oair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r>
              <a:rPr lang="es-ES" sz="1000" dirty="0">
                <a:solidFill>
                  <a:schemeClr val="bg1"/>
                </a:solidFill>
                <a:latin typeface="Montserrat" panose="00000500000000000000" pitchFamily="2" charset="0"/>
              </a:rPr>
              <a:t>| oportunidad y reto de la rehabilitación integral de edificios | 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22.10.2021 </a:t>
            </a:r>
            <a:endParaRPr lang="es-ES" sz="10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AA7C2B72-1272-492A-AD5B-5D74AA97C6C6}"/>
              </a:ext>
            </a:extLst>
          </p:cNvPr>
          <p:cNvGrpSpPr/>
          <p:nvPr/>
        </p:nvGrpSpPr>
        <p:grpSpPr>
          <a:xfrm>
            <a:off x="3205896" y="548701"/>
            <a:ext cx="5763986" cy="492443"/>
            <a:chOff x="354296" y="3815383"/>
            <a:chExt cx="5763986" cy="492443"/>
          </a:xfrm>
          <a:noFill/>
        </p:grpSpPr>
        <p:sp>
          <p:nvSpPr>
            <p:cNvPr id="22" name="Rectángulo redondeado 1">
              <a:extLst>
                <a:ext uri="{FF2B5EF4-FFF2-40B4-BE49-F238E27FC236}">
                  <a16:creationId xmlns:a16="http://schemas.microsoft.com/office/drawing/2014/main" id="{0944484D-DACB-4476-8536-308A2BEF9B47}"/>
                </a:ext>
              </a:extLst>
            </p:cNvPr>
            <p:cNvSpPr/>
            <p:nvPr/>
          </p:nvSpPr>
          <p:spPr>
            <a:xfrm>
              <a:off x="354296" y="3820445"/>
              <a:ext cx="5763986" cy="487381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dirty="0"/>
            </a:p>
          </p:txBody>
        </p:sp>
        <p:sp>
          <p:nvSpPr>
            <p:cNvPr id="25" name="CuadroTexto 2">
              <a:extLst>
                <a:ext uri="{FF2B5EF4-FFF2-40B4-BE49-F238E27FC236}">
                  <a16:creationId xmlns:a16="http://schemas.microsoft.com/office/drawing/2014/main" id="{45F3E252-85A2-404F-ADAE-9E2ADD085942}"/>
                </a:ext>
              </a:extLst>
            </p:cNvPr>
            <p:cNvSpPr txBox="1"/>
            <p:nvPr/>
          </p:nvSpPr>
          <p:spPr>
            <a:xfrm>
              <a:off x="354296" y="3815383"/>
              <a:ext cx="5763980" cy="49244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s-ES" sz="1300" dirty="0">
                  <a:latin typeface="Montserrat SemiBold" panose="00000700000000000000" pitchFamily="2" charset="0"/>
                </a:rPr>
                <a:t>Oportunidad de futuro </a:t>
              </a:r>
              <a:r>
                <a:rPr lang="es-ES" sz="1300" dirty="0">
                  <a:latin typeface="Montserrat Light" panose="00000400000000000000" pitchFamily="2" charset="0"/>
                </a:rPr>
                <a:t>de las ciudades a través de la rehabilitación de sus cascos consolidados</a:t>
              </a:r>
            </a:p>
          </p:txBody>
        </p:sp>
      </p:grpSp>
      <p:grpSp>
        <p:nvGrpSpPr>
          <p:cNvPr id="33" name="Grupo 32">
            <a:extLst>
              <a:ext uri="{FF2B5EF4-FFF2-40B4-BE49-F238E27FC236}">
                <a16:creationId xmlns:a16="http://schemas.microsoft.com/office/drawing/2014/main" id="{4FA0BF86-B487-4C46-BD4D-FABF1262F4A9}"/>
              </a:ext>
            </a:extLst>
          </p:cNvPr>
          <p:cNvGrpSpPr/>
          <p:nvPr/>
        </p:nvGrpSpPr>
        <p:grpSpPr>
          <a:xfrm>
            <a:off x="3205896" y="1175058"/>
            <a:ext cx="5763986" cy="351420"/>
            <a:chOff x="354296" y="3815383"/>
            <a:chExt cx="5763986" cy="492443"/>
          </a:xfrm>
          <a:noFill/>
        </p:grpSpPr>
        <p:sp>
          <p:nvSpPr>
            <p:cNvPr id="34" name="Rectángulo redondeado 1">
              <a:extLst>
                <a:ext uri="{FF2B5EF4-FFF2-40B4-BE49-F238E27FC236}">
                  <a16:creationId xmlns:a16="http://schemas.microsoft.com/office/drawing/2014/main" id="{2A3A62F4-129F-4AE1-833B-3872842B76FD}"/>
                </a:ext>
              </a:extLst>
            </p:cNvPr>
            <p:cNvSpPr/>
            <p:nvPr/>
          </p:nvSpPr>
          <p:spPr>
            <a:xfrm>
              <a:off x="354296" y="3820445"/>
              <a:ext cx="5763986" cy="487381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dirty="0"/>
            </a:p>
          </p:txBody>
        </p:sp>
        <p:sp>
          <p:nvSpPr>
            <p:cNvPr id="35" name="CuadroTexto 2">
              <a:extLst>
                <a:ext uri="{FF2B5EF4-FFF2-40B4-BE49-F238E27FC236}">
                  <a16:creationId xmlns:a16="http://schemas.microsoft.com/office/drawing/2014/main" id="{426B48F1-053E-4EC3-8F76-2F0C10C2ABAA}"/>
                </a:ext>
              </a:extLst>
            </p:cNvPr>
            <p:cNvSpPr txBox="1"/>
            <p:nvPr/>
          </p:nvSpPr>
          <p:spPr>
            <a:xfrm>
              <a:off x="354296" y="3815383"/>
              <a:ext cx="5546285" cy="2923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s-ES" sz="1300" dirty="0">
                  <a:latin typeface="Montserrat Light" panose="00000400000000000000" pitchFamily="2" charset="0"/>
                </a:rPr>
                <a:t>Objetivo: la </a:t>
              </a:r>
              <a:r>
                <a:rPr lang="es-ES" sz="1300" dirty="0">
                  <a:latin typeface="Montserrat Bold" panose="00000800000000000000" pitchFamily="2" charset="0"/>
                </a:rPr>
                <a:t>regeneración urbana</a:t>
              </a:r>
              <a:r>
                <a:rPr lang="es-ES" sz="1300" dirty="0">
                  <a:latin typeface="Montserrat Light" panose="00000400000000000000" pitchFamily="2" charset="0"/>
                </a:rPr>
                <a:t>.</a:t>
              </a:r>
            </a:p>
          </p:txBody>
        </p:sp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142709E1-9C8D-41B3-95F8-1DE7D2CECE54}"/>
              </a:ext>
            </a:extLst>
          </p:cNvPr>
          <p:cNvGrpSpPr/>
          <p:nvPr/>
        </p:nvGrpSpPr>
        <p:grpSpPr>
          <a:xfrm>
            <a:off x="3205896" y="1660391"/>
            <a:ext cx="5763986" cy="492443"/>
            <a:chOff x="354296" y="3815383"/>
            <a:chExt cx="5763986" cy="492443"/>
          </a:xfrm>
          <a:noFill/>
        </p:grpSpPr>
        <p:sp>
          <p:nvSpPr>
            <p:cNvPr id="37" name="Rectángulo redondeado 1">
              <a:extLst>
                <a:ext uri="{FF2B5EF4-FFF2-40B4-BE49-F238E27FC236}">
                  <a16:creationId xmlns:a16="http://schemas.microsoft.com/office/drawing/2014/main" id="{7E03FB3E-EB83-4B30-9B2B-5ECB469470AE}"/>
                </a:ext>
              </a:extLst>
            </p:cNvPr>
            <p:cNvSpPr/>
            <p:nvPr/>
          </p:nvSpPr>
          <p:spPr>
            <a:xfrm>
              <a:off x="354296" y="3820445"/>
              <a:ext cx="5763986" cy="487381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dirty="0"/>
            </a:p>
          </p:txBody>
        </p:sp>
        <p:sp>
          <p:nvSpPr>
            <p:cNvPr id="38" name="CuadroTexto 2">
              <a:extLst>
                <a:ext uri="{FF2B5EF4-FFF2-40B4-BE49-F238E27FC236}">
                  <a16:creationId xmlns:a16="http://schemas.microsoft.com/office/drawing/2014/main" id="{E54D1C3F-D87F-4864-8A8E-5A70797C92EE}"/>
                </a:ext>
              </a:extLst>
            </p:cNvPr>
            <p:cNvSpPr txBox="1"/>
            <p:nvPr/>
          </p:nvSpPr>
          <p:spPr>
            <a:xfrm>
              <a:off x="354296" y="3815383"/>
              <a:ext cx="5546285" cy="49244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s-ES" sz="1300" dirty="0">
                  <a:latin typeface="Montserrat Light" panose="00000400000000000000" pitchFamily="2" charset="0"/>
                </a:rPr>
                <a:t>El momento es </a:t>
              </a:r>
              <a:r>
                <a:rPr lang="es-ES" sz="1300" dirty="0">
                  <a:latin typeface="Montserrat Bold" panose="00000800000000000000" pitchFamily="2" charset="0"/>
                </a:rPr>
                <a:t>ahora</a:t>
              </a:r>
              <a:r>
                <a:rPr lang="es-ES" sz="1300" dirty="0">
                  <a:latin typeface="Montserrat Light" panose="00000400000000000000" pitchFamily="2" charset="0"/>
                </a:rPr>
                <a:t>, a través de los fondos de recuperación </a:t>
              </a:r>
              <a:r>
                <a:rPr lang="es-ES" sz="1300" i="1" dirty="0">
                  <a:latin typeface="Montserrat Bold" panose="00000800000000000000" pitchFamily="2" charset="0"/>
                </a:rPr>
                <a:t>Next </a:t>
              </a:r>
              <a:r>
                <a:rPr lang="es-ES" sz="1300" i="1" dirty="0" err="1">
                  <a:latin typeface="Montserrat Bold" panose="00000800000000000000" pitchFamily="2" charset="0"/>
                </a:rPr>
                <a:t>Generation</a:t>
              </a:r>
              <a:r>
                <a:rPr lang="es-ES" sz="1300" dirty="0">
                  <a:latin typeface="Montserrat Light" panose="00000400000000000000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216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71 Grupo"/>
          <p:cNvGrpSpPr/>
          <p:nvPr/>
        </p:nvGrpSpPr>
        <p:grpSpPr>
          <a:xfrm>
            <a:off x="3" y="2"/>
            <a:ext cx="9143999" cy="6865349"/>
            <a:chOff x="1" y="0"/>
            <a:chExt cx="9143999" cy="6865349"/>
          </a:xfrm>
          <a:solidFill>
            <a:srgbClr val="0E7683"/>
          </a:solidFill>
        </p:grpSpPr>
        <p:sp>
          <p:nvSpPr>
            <p:cNvPr id="80" name="79 Rectángulo"/>
            <p:cNvSpPr/>
            <p:nvPr/>
          </p:nvSpPr>
          <p:spPr>
            <a:xfrm>
              <a:off x="1" y="0"/>
              <a:ext cx="9143999" cy="68153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3" name="82 Rectángulo"/>
            <p:cNvSpPr/>
            <p:nvPr/>
          </p:nvSpPr>
          <p:spPr>
            <a:xfrm>
              <a:off x="1" y="6815369"/>
              <a:ext cx="9143999" cy="499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6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394403" y="6572969"/>
              <a:ext cx="792519" cy="271849"/>
            </a:xfrm>
            <a:prstGeom prst="rect">
              <a:avLst/>
            </a:prstGeom>
            <a:grpFill/>
          </p:spPr>
          <p:txBody>
            <a:bodyPr lIns="45720" rIns="45720" anchor="b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4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COLEGIO OFICIAL DE</a:t>
              </a:r>
            </a:p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6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ARQUITECTOS</a:t>
              </a:r>
            </a:p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DE EXTREMADURA</a:t>
              </a:r>
            </a:p>
          </p:txBody>
        </p:sp>
        <p:pic>
          <p:nvPicPr>
            <p:cNvPr id="84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142731" y="6549651"/>
              <a:ext cx="839923" cy="280993"/>
            </a:xfrm>
            <a:prstGeom prst="rect">
              <a:avLst/>
            </a:prstGeom>
            <a:grpFill/>
          </p:spPr>
        </p:pic>
        <p:cxnSp>
          <p:nvCxnSpPr>
            <p:cNvPr id="85" name="84 Conector recto"/>
            <p:cNvCxnSpPr>
              <a:cxnSpLocks/>
            </p:cNvCxnSpPr>
            <p:nvPr/>
          </p:nvCxnSpPr>
          <p:spPr>
            <a:xfrm flipV="1">
              <a:off x="8142731" y="6590397"/>
              <a:ext cx="0" cy="209014"/>
            </a:xfrm>
            <a:prstGeom prst="lin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2" name="81 Conector recto"/>
          <p:cNvCxnSpPr/>
          <p:nvPr/>
        </p:nvCxnSpPr>
        <p:spPr>
          <a:xfrm>
            <a:off x="539552" y="6533694"/>
            <a:ext cx="8604448" cy="0"/>
          </a:xfrm>
          <a:prstGeom prst="line">
            <a:avLst/>
          </a:prstGeom>
          <a:ln w="31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9 Grupo"/>
          <p:cNvGrpSpPr/>
          <p:nvPr/>
        </p:nvGrpSpPr>
        <p:grpSpPr>
          <a:xfrm>
            <a:off x="1496628" y="2204864"/>
            <a:ext cx="6963804" cy="1368152"/>
            <a:chOff x="1835696" y="1556792"/>
            <a:chExt cx="6963804" cy="1368152"/>
          </a:xfrm>
        </p:grpSpPr>
        <p:sp>
          <p:nvSpPr>
            <p:cNvPr id="49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835696" y="1556792"/>
              <a:ext cx="1113825" cy="1368152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4</a:t>
              </a:r>
            </a:p>
          </p:txBody>
        </p:sp>
        <p:sp>
          <p:nvSpPr>
            <p:cNvPr id="28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538082" y="1700808"/>
              <a:ext cx="5261418" cy="1080120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36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¿qué ofrecen la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44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oair</a:t>
              </a:r>
              <a:r>
                <a:rPr lang="es-ES" sz="4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 </a:t>
              </a:r>
              <a:r>
                <a:rPr lang="es-ES" sz="4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Light" panose="00000400000000000000" pitchFamily="2" charset="0"/>
                </a:rPr>
                <a:t>y el </a:t>
              </a:r>
              <a:r>
                <a:rPr lang="es-ES" sz="44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coade</a:t>
              </a:r>
              <a:r>
                <a:rPr lang="es-ES" sz="4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Light" panose="00000400000000000000" pitchFamily="2" charset="0"/>
                </a:rPr>
                <a:t>?</a:t>
              </a:r>
            </a:p>
          </p:txBody>
        </p:sp>
        <p:cxnSp>
          <p:nvCxnSpPr>
            <p:cNvPr id="4" name="3 Conector recto"/>
            <p:cNvCxnSpPr>
              <a:cxnSpLocks/>
            </p:cNvCxnSpPr>
            <p:nvPr/>
          </p:nvCxnSpPr>
          <p:spPr>
            <a:xfrm>
              <a:off x="3275856" y="1700808"/>
              <a:ext cx="0" cy="93610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DED13F9B-BC17-4156-B1A6-0D1E5E2F89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575" y="6532385"/>
            <a:ext cx="992367" cy="307976"/>
          </a:xfrm>
          <a:prstGeom prst="rect">
            <a:avLst/>
          </a:prstGeom>
        </p:spPr>
      </p:pic>
      <p:sp>
        <p:nvSpPr>
          <p:cNvPr id="19" name="Subtítulo 1">
            <a:extLst>
              <a:ext uri="{FF2B5EF4-FFF2-40B4-BE49-F238E27FC236}">
                <a16:creationId xmlns:a16="http://schemas.microsoft.com/office/drawing/2014/main" id="{62E1137E-EE07-4D92-84EB-9BA335F3CFB6}"/>
              </a:ext>
            </a:extLst>
          </p:cNvPr>
          <p:cNvSpPr txBox="1">
            <a:spLocks/>
          </p:cNvSpPr>
          <p:nvPr/>
        </p:nvSpPr>
        <p:spPr>
          <a:xfrm>
            <a:off x="395536" y="6515033"/>
            <a:ext cx="7226054" cy="307975"/>
          </a:xfrm>
          <a:prstGeom prst="rect">
            <a:avLst/>
          </a:prstGeom>
        </p:spPr>
        <p:txBody>
          <a:bodyPr lIns="0" tIns="0" rIns="0" bIns="4680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s-ES" sz="1000" b="1" dirty="0" err="1">
                <a:solidFill>
                  <a:schemeClr val="bg1"/>
                </a:solidFill>
                <a:latin typeface="Montserrat" panose="00000500000000000000" pitchFamily="2" charset="0"/>
              </a:rPr>
              <a:t>oair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r>
              <a:rPr lang="es-ES" sz="1000" dirty="0">
                <a:solidFill>
                  <a:schemeClr val="bg1"/>
                </a:solidFill>
                <a:latin typeface="Montserrat" panose="00000500000000000000" pitchFamily="2" charset="0"/>
              </a:rPr>
              <a:t>| oportunidad y reto de la rehabilitación integral de edificios | 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22.10.2021 </a:t>
            </a:r>
            <a:endParaRPr lang="es-ES" sz="10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94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2" descr="D:\Nueva carpeta (3)\PRUEBAS FILARE\FOTOS\CIUDAD.jpg">
            <a:extLst>
              <a:ext uri="{FF2B5EF4-FFF2-40B4-BE49-F238E27FC236}">
                <a16:creationId xmlns:a16="http://schemas.microsoft.com/office/drawing/2014/main" id="{597B1A48-FC53-4C89-8120-BE40E18A85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0800000">
            <a:off x="-1" y="-11052"/>
            <a:ext cx="9143998" cy="658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15 Rectángulo">
            <a:extLst>
              <a:ext uri="{FF2B5EF4-FFF2-40B4-BE49-F238E27FC236}">
                <a16:creationId xmlns:a16="http://schemas.microsoft.com/office/drawing/2014/main" id="{1CDDADB5-9F70-44FF-83AD-24F79BD6EFA0}"/>
              </a:ext>
            </a:extLst>
          </p:cNvPr>
          <p:cNvSpPr/>
          <p:nvPr/>
        </p:nvSpPr>
        <p:spPr>
          <a:xfrm>
            <a:off x="-1" y="-24991"/>
            <a:ext cx="9144000" cy="6565409"/>
          </a:xfrm>
          <a:prstGeom prst="rect">
            <a:avLst/>
          </a:prstGeom>
          <a:solidFill>
            <a:srgbClr val="0E768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72" name="71 Grupo"/>
          <p:cNvGrpSpPr/>
          <p:nvPr/>
        </p:nvGrpSpPr>
        <p:grpSpPr>
          <a:xfrm>
            <a:off x="3" y="6532385"/>
            <a:ext cx="9143999" cy="332966"/>
            <a:chOff x="1" y="6532383"/>
            <a:chExt cx="9143999" cy="332966"/>
          </a:xfrm>
          <a:solidFill>
            <a:srgbClr val="0E7683"/>
          </a:solidFill>
        </p:grpSpPr>
        <p:sp>
          <p:nvSpPr>
            <p:cNvPr id="80" name="79 Rectángulo"/>
            <p:cNvSpPr/>
            <p:nvPr/>
          </p:nvSpPr>
          <p:spPr>
            <a:xfrm>
              <a:off x="1" y="6532383"/>
              <a:ext cx="9143999" cy="2829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3" name="82 Rectángulo"/>
            <p:cNvSpPr/>
            <p:nvPr/>
          </p:nvSpPr>
          <p:spPr>
            <a:xfrm>
              <a:off x="1" y="6815369"/>
              <a:ext cx="9143999" cy="499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6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394403" y="6572969"/>
              <a:ext cx="792519" cy="271849"/>
            </a:xfrm>
            <a:prstGeom prst="rect">
              <a:avLst/>
            </a:prstGeom>
            <a:grpFill/>
          </p:spPr>
          <p:txBody>
            <a:bodyPr lIns="45720" rIns="45720" anchor="b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4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COLEGIO OFICIAL DE</a:t>
              </a:r>
            </a:p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6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ARQUITECTOS</a:t>
              </a:r>
            </a:p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DE EXTREMADURA</a:t>
              </a:r>
            </a:p>
          </p:txBody>
        </p:sp>
        <p:pic>
          <p:nvPicPr>
            <p:cNvPr id="8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142731" y="6549651"/>
              <a:ext cx="839923" cy="280993"/>
            </a:xfrm>
            <a:prstGeom prst="rect">
              <a:avLst/>
            </a:prstGeom>
            <a:grpFill/>
          </p:spPr>
        </p:pic>
        <p:cxnSp>
          <p:nvCxnSpPr>
            <p:cNvPr id="85" name="84 Conector recto"/>
            <p:cNvCxnSpPr>
              <a:cxnSpLocks/>
            </p:cNvCxnSpPr>
            <p:nvPr/>
          </p:nvCxnSpPr>
          <p:spPr>
            <a:xfrm flipV="1">
              <a:off x="8142731" y="6590397"/>
              <a:ext cx="0" cy="209014"/>
            </a:xfrm>
            <a:prstGeom prst="lin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9 Grupo"/>
          <p:cNvGrpSpPr/>
          <p:nvPr/>
        </p:nvGrpSpPr>
        <p:grpSpPr>
          <a:xfrm>
            <a:off x="395539" y="516374"/>
            <a:ext cx="5515090" cy="2561934"/>
            <a:chOff x="3284410" y="1794582"/>
            <a:chExt cx="5515090" cy="2561934"/>
          </a:xfrm>
        </p:grpSpPr>
        <p:sp>
          <p:nvSpPr>
            <p:cNvPr id="28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284410" y="1826909"/>
              <a:ext cx="5515090" cy="1584155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¿qué ofrecen la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24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oair</a:t>
              </a:r>
              <a:r>
                <a:rPr lang="es-E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 </a:t>
              </a:r>
              <a:r>
                <a:rPr lang="es-E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Light" panose="00000400000000000000" pitchFamily="2" charset="0"/>
                </a:rPr>
                <a:t>y el </a:t>
              </a:r>
              <a:r>
                <a:rPr lang="es-ES" sz="24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coade</a:t>
              </a:r>
              <a:r>
                <a:rPr lang="es-E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Light" panose="00000400000000000000" pitchFamily="2" charset="0"/>
                </a:rPr>
                <a:t>?</a:t>
              </a:r>
            </a:p>
          </p:txBody>
        </p:sp>
        <p:cxnSp>
          <p:nvCxnSpPr>
            <p:cNvPr id="4" name="3 Conector recto"/>
            <p:cNvCxnSpPr>
              <a:cxnSpLocks/>
            </p:cNvCxnSpPr>
            <p:nvPr/>
          </p:nvCxnSpPr>
          <p:spPr>
            <a:xfrm>
              <a:off x="5948703" y="1794582"/>
              <a:ext cx="0" cy="25619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DED13F9B-BC17-4156-B1A6-0D1E5E2F89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575" y="6532385"/>
            <a:ext cx="992367" cy="307976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11EB0716-583A-4FF8-94DC-093A80B0C55D}"/>
              </a:ext>
            </a:extLst>
          </p:cNvPr>
          <p:cNvGrpSpPr/>
          <p:nvPr/>
        </p:nvGrpSpPr>
        <p:grpSpPr>
          <a:xfrm>
            <a:off x="3202175" y="516374"/>
            <a:ext cx="5780482" cy="297450"/>
            <a:chOff x="337800" y="3815383"/>
            <a:chExt cx="5780482" cy="297450"/>
          </a:xfrm>
          <a:noFill/>
        </p:grpSpPr>
        <p:sp>
          <p:nvSpPr>
            <p:cNvPr id="23" name="Rectángulo redondeado 1">
              <a:extLst>
                <a:ext uri="{FF2B5EF4-FFF2-40B4-BE49-F238E27FC236}">
                  <a16:creationId xmlns:a16="http://schemas.microsoft.com/office/drawing/2014/main" id="{3EA94FA4-7B44-49BD-897D-18AFDFDF0766}"/>
                </a:ext>
              </a:extLst>
            </p:cNvPr>
            <p:cNvSpPr/>
            <p:nvPr/>
          </p:nvSpPr>
          <p:spPr>
            <a:xfrm>
              <a:off x="354296" y="3820444"/>
              <a:ext cx="5763986" cy="292389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dirty="0"/>
            </a:p>
          </p:txBody>
        </p:sp>
        <p:sp>
          <p:nvSpPr>
            <p:cNvPr id="24" name="CuadroTexto 2">
              <a:extLst>
                <a:ext uri="{FF2B5EF4-FFF2-40B4-BE49-F238E27FC236}">
                  <a16:creationId xmlns:a16="http://schemas.microsoft.com/office/drawing/2014/main" id="{A3533D0C-E35C-44E5-8338-39FB7881160D}"/>
                </a:ext>
              </a:extLst>
            </p:cNvPr>
            <p:cNvSpPr txBox="1"/>
            <p:nvPr/>
          </p:nvSpPr>
          <p:spPr>
            <a:xfrm>
              <a:off x="337800" y="3815383"/>
              <a:ext cx="5780481" cy="2923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s-ES" sz="1300" dirty="0">
                  <a:latin typeface="Montserrat SemiBold" panose="00000700000000000000" pitchFamily="2" charset="0"/>
                </a:rPr>
                <a:t>Conocimientos técnicos </a:t>
              </a:r>
              <a:r>
                <a:rPr lang="es-ES" sz="1300" dirty="0">
                  <a:latin typeface="Montserrat Light" panose="00000400000000000000" pitchFamily="2" charset="0"/>
                </a:rPr>
                <a:t>y de la </a:t>
              </a:r>
              <a:r>
                <a:rPr lang="es-ES" sz="1300" dirty="0">
                  <a:latin typeface="Montserrat SemiBold" panose="00000700000000000000" pitchFamily="2" charset="0"/>
                </a:rPr>
                <a:t>normativa de edificación</a:t>
              </a:r>
            </a:p>
          </p:txBody>
        </p:sp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767D7E08-9AB2-41A4-B3A6-1D604E636AF0}"/>
              </a:ext>
            </a:extLst>
          </p:cNvPr>
          <p:cNvGrpSpPr/>
          <p:nvPr/>
        </p:nvGrpSpPr>
        <p:grpSpPr>
          <a:xfrm>
            <a:off x="3210423" y="899301"/>
            <a:ext cx="5763986" cy="297451"/>
            <a:chOff x="354296" y="3815383"/>
            <a:chExt cx="5763986" cy="297451"/>
          </a:xfrm>
          <a:noFill/>
        </p:grpSpPr>
        <p:sp>
          <p:nvSpPr>
            <p:cNvPr id="31" name="Rectángulo redondeado 1">
              <a:extLst>
                <a:ext uri="{FF2B5EF4-FFF2-40B4-BE49-F238E27FC236}">
                  <a16:creationId xmlns:a16="http://schemas.microsoft.com/office/drawing/2014/main" id="{271368BA-FD6D-45D2-ADBE-A109E753D251}"/>
                </a:ext>
              </a:extLst>
            </p:cNvPr>
            <p:cNvSpPr/>
            <p:nvPr/>
          </p:nvSpPr>
          <p:spPr>
            <a:xfrm>
              <a:off x="354296" y="3820446"/>
              <a:ext cx="5763986" cy="292388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dirty="0"/>
            </a:p>
          </p:txBody>
        </p:sp>
        <p:sp>
          <p:nvSpPr>
            <p:cNvPr id="32" name="CuadroTexto 2">
              <a:extLst>
                <a:ext uri="{FF2B5EF4-FFF2-40B4-BE49-F238E27FC236}">
                  <a16:creationId xmlns:a16="http://schemas.microsoft.com/office/drawing/2014/main" id="{F69426BC-9DF6-42E9-98EC-AFFA0AE0533C}"/>
                </a:ext>
              </a:extLst>
            </p:cNvPr>
            <p:cNvSpPr txBox="1"/>
            <p:nvPr/>
          </p:nvSpPr>
          <p:spPr>
            <a:xfrm>
              <a:off x="354296" y="3815383"/>
              <a:ext cx="5763980" cy="2923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s-ES" sz="1300" dirty="0">
                  <a:latin typeface="Montserrat Light" panose="00000400000000000000" pitchFamily="2" charset="0"/>
                </a:rPr>
                <a:t>Información y experiencia sobre </a:t>
              </a:r>
              <a:r>
                <a:rPr lang="es-ES" sz="1300" dirty="0">
                  <a:latin typeface="Montserrat SemiBold" panose="00000700000000000000" pitchFamily="2" charset="0"/>
                </a:rPr>
                <a:t>subvenciones y ayudas</a:t>
              </a:r>
            </a:p>
          </p:txBody>
        </p: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2612D76D-09FF-414C-9B03-FF5873E4D526}"/>
              </a:ext>
            </a:extLst>
          </p:cNvPr>
          <p:cNvGrpSpPr/>
          <p:nvPr/>
        </p:nvGrpSpPr>
        <p:grpSpPr>
          <a:xfrm>
            <a:off x="3210423" y="1319552"/>
            <a:ext cx="5763986" cy="297451"/>
            <a:chOff x="354296" y="3815383"/>
            <a:chExt cx="5763986" cy="297451"/>
          </a:xfrm>
          <a:noFill/>
        </p:grpSpPr>
        <p:sp>
          <p:nvSpPr>
            <p:cNvPr id="36" name="Rectángulo redondeado 1">
              <a:extLst>
                <a:ext uri="{FF2B5EF4-FFF2-40B4-BE49-F238E27FC236}">
                  <a16:creationId xmlns:a16="http://schemas.microsoft.com/office/drawing/2014/main" id="{BD5C5075-1B5B-4081-A513-B4C21A55FA9A}"/>
                </a:ext>
              </a:extLst>
            </p:cNvPr>
            <p:cNvSpPr/>
            <p:nvPr/>
          </p:nvSpPr>
          <p:spPr>
            <a:xfrm>
              <a:off x="354296" y="3820446"/>
              <a:ext cx="5763986" cy="292388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dirty="0"/>
            </a:p>
          </p:txBody>
        </p:sp>
        <p:sp>
          <p:nvSpPr>
            <p:cNvPr id="37" name="CuadroTexto 2">
              <a:extLst>
                <a:ext uri="{FF2B5EF4-FFF2-40B4-BE49-F238E27FC236}">
                  <a16:creationId xmlns:a16="http://schemas.microsoft.com/office/drawing/2014/main" id="{EC5CC1A8-0580-44D0-A0A7-29C5C14D9B0C}"/>
                </a:ext>
              </a:extLst>
            </p:cNvPr>
            <p:cNvSpPr txBox="1"/>
            <p:nvPr/>
          </p:nvSpPr>
          <p:spPr>
            <a:xfrm>
              <a:off x="354296" y="3815383"/>
              <a:ext cx="5763980" cy="2923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s-ES" sz="1300" dirty="0">
                  <a:latin typeface="Montserrat Light" panose="00000400000000000000" pitchFamily="2" charset="0"/>
                </a:rPr>
                <a:t>Capacidad de </a:t>
              </a:r>
              <a:r>
                <a:rPr lang="es-ES" sz="1300" dirty="0">
                  <a:latin typeface="Montserrat SemiBold" panose="00000700000000000000" pitchFamily="2" charset="0"/>
                </a:rPr>
                <a:t>difusión</a:t>
              </a:r>
            </a:p>
          </p:txBody>
        </p:sp>
      </p:grpSp>
      <p:grpSp>
        <p:nvGrpSpPr>
          <p:cNvPr id="38" name="Grupo 37">
            <a:extLst>
              <a:ext uri="{FF2B5EF4-FFF2-40B4-BE49-F238E27FC236}">
                <a16:creationId xmlns:a16="http://schemas.microsoft.com/office/drawing/2014/main" id="{52DFE80D-D677-49F0-8833-9C14E4D6D817}"/>
              </a:ext>
            </a:extLst>
          </p:cNvPr>
          <p:cNvGrpSpPr/>
          <p:nvPr/>
        </p:nvGrpSpPr>
        <p:grpSpPr>
          <a:xfrm>
            <a:off x="3210423" y="1735015"/>
            <a:ext cx="5763986" cy="297451"/>
            <a:chOff x="354296" y="3815383"/>
            <a:chExt cx="5763986" cy="297451"/>
          </a:xfrm>
          <a:noFill/>
        </p:grpSpPr>
        <p:sp>
          <p:nvSpPr>
            <p:cNvPr id="39" name="Rectángulo redondeado 1">
              <a:extLst>
                <a:ext uri="{FF2B5EF4-FFF2-40B4-BE49-F238E27FC236}">
                  <a16:creationId xmlns:a16="http://schemas.microsoft.com/office/drawing/2014/main" id="{A56648EF-F9D1-497C-9C01-5D15F6981C54}"/>
                </a:ext>
              </a:extLst>
            </p:cNvPr>
            <p:cNvSpPr/>
            <p:nvPr/>
          </p:nvSpPr>
          <p:spPr>
            <a:xfrm>
              <a:off x="354296" y="3820446"/>
              <a:ext cx="5763986" cy="292388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dirty="0"/>
            </a:p>
          </p:txBody>
        </p:sp>
        <p:sp>
          <p:nvSpPr>
            <p:cNvPr id="40" name="CuadroTexto 2">
              <a:extLst>
                <a:ext uri="{FF2B5EF4-FFF2-40B4-BE49-F238E27FC236}">
                  <a16:creationId xmlns:a16="http://schemas.microsoft.com/office/drawing/2014/main" id="{109003B7-1791-45F3-A9EA-2F00DD463105}"/>
                </a:ext>
              </a:extLst>
            </p:cNvPr>
            <p:cNvSpPr txBox="1"/>
            <p:nvPr/>
          </p:nvSpPr>
          <p:spPr>
            <a:xfrm>
              <a:off x="354296" y="3815383"/>
              <a:ext cx="5763980" cy="2923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s-ES" sz="1300" dirty="0">
                  <a:latin typeface="Montserrat Light" panose="00000400000000000000" pitchFamily="2" charset="0"/>
                </a:rPr>
                <a:t>Medios para la </a:t>
              </a:r>
              <a:r>
                <a:rPr lang="es-ES" sz="1300" dirty="0">
                  <a:latin typeface="Montserrat SemiBold" panose="00000700000000000000" pitchFamily="2" charset="0"/>
                </a:rPr>
                <a:t>formación</a:t>
              </a:r>
              <a:r>
                <a:rPr lang="es-ES" sz="1300" dirty="0">
                  <a:latin typeface="Montserrat Light" panose="00000400000000000000" pitchFamily="2" charset="0"/>
                </a:rPr>
                <a:t> de los colegiados</a:t>
              </a:r>
              <a:endParaRPr lang="es-ES" sz="1300" dirty="0">
                <a:latin typeface="Montserrat SemiBold" panose="00000700000000000000" pitchFamily="2" charset="0"/>
              </a:endParaRPr>
            </a:p>
          </p:txBody>
        </p:sp>
      </p:grpSp>
      <p:grpSp>
        <p:nvGrpSpPr>
          <p:cNvPr id="44" name="Grupo 43">
            <a:extLst>
              <a:ext uri="{FF2B5EF4-FFF2-40B4-BE49-F238E27FC236}">
                <a16:creationId xmlns:a16="http://schemas.microsoft.com/office/drawing/2014/main" id="{E235D8CE-D0CA-44DC-999B-40B0314DA9E0}"/>
              </a:ext>
            </a:extLst>
          </p:cNvPr>
          <p:cNvGrpSpPr/>
          <p:nvPr/>
        </p:nvGrpSpPr>
        <p:grpSpPr>
          <a:xfrm>
            <a:off x="3210423" y="2147029"/>
            <a:ext cx="5763986" cy="492443"/>
            <a:chOff x="354296" y="3815383"/>
            <a:chExt cx="5763986" cy="492443"/>
          </a:xfrm>
          <a:noFill/>
        </p:grpSpPr>
        <p:sp>
          <p:nvSpPr>
            <p:cNvPr id="45" name="Rectángulo redondeado 1">
              <a:extLst>
                <a:ext uri="{FF2B5EF4-FFF2-40B4-BE49-F238E27FC236}">
                  <a16:creationId xmlns:a16="http://schemas.microsoft.com/office/drawing/2014/main" id="{BBC84E8C-F889-456D-97AC-A8EA7610EE8A}"/>
                </a:ext>
              </a:extLst>
            </p:cNvPr>
            <p:cNvSpPr/>
            <p:nvPr/>
          </p:nvSpPr>
          <p:spPr>
            <a:xfrm>
              <a:off x="354296" y="3820446"/>
              <a:ext cx="5763986" cy="487380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dirty="0"/>
            </a:p>
          </p:txBody>
        </p:sp>
        <p:sp>
          <p:nvSpPr>
            <p:cNvPr id="46" name="CuadroTexto 2">
              <a:extLst>
                <a:ext uri="{FF2B5EF4-FFF2-40B4-BE49-F238E27FC236}">
                  <a16:creationId xmlns:a16="http://schemas.microsoft.com/office/drawing/2014/main" id="{2E72397B-6B90-4F1F-9E1A-29A6108A81D2}"/>
                </a:ext>
              </a:extLst>
            </p:cNvPr>
            <p:cNvSpPr txBox="1"/>
            <p:nvPr/>
          </p:nvSpPr>
          <p:spPr>
            <a:xfrm>
              <a:off x="354296" y="3815383"/>
              <a:ext cx="5747485" cy="49244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s-ES" sz="1300" dirty="0">
                  <a:latin typeface="Montserrat SemiBold" panose="00000700000000000000" pitchFamily="2" charset="0"/>
                </a:rPr>
                <a:t>Asesoramiento</a:t>
              </a:r>
              <a:r>
                <a:rPr lang="es-ES" sz="1300" dirty="0">
                  <a:latin typeface="Montserrat Light" panose="00000400000000000000" pitchFamily="2" charset="0"/>
                </a:rPr>
                <a:t> tanto técnico a los </a:t>
              </a:r>
              <a:r>
                <a:rPr lang="es-ES" sz="1300" dirty="0">
                  <a:latin typeface="Montserrat SemiBold" panose="00000700000000000000" pitchFamily="2" charset="0"/>
                </a:rPr>
                <a:t>profesionales</a:t>
              </a:r>
              <a:r>
                <a:rPr lang="es-ES" sz="1300" dirty="0">
                  <a:latin typeface="Montserrat Light" panose="00000400000000000000" pitchFamily="2" charset="0"/>
                </a:rPr>
                <a:t> como informativo a la </a:t>
              </a:r>
              <a:r>
                <a:rPr lang="es-ES" sz="1300" dirty="0">
                  <a:latin typeface="Montserrat SemiBold" panose="00000700000000000000" pitchFamily="2" charset="0"/>
                </a:rPr>
                <a:t>ciudadanía</a:t>
              </a:r>
              <a:r>
                <a:rPr lang="es-ES" sz="1300" dirty="0">
                  <a:latin typeface="Montserrat Light" panose="00000400000000000000" pitchFamily="2" charset="0"/>
                </a:rPr>
                <a:t> en general.</a:t>
              </a:r>
            </a:p>
          </p:txBody>
        </p:sp>
      </p:grpSp>
      <p:grpSp>
        <p:nvGrpSpPr>
          <p:cNvPr id="47" name="Grupo 46">
            <a:extLst>
              <a:ext uri="{FF2B5EF4-FFF2-40B4-BE49-F238E27FC236}">
                <a16:creationId xmlns:a16="http://schemas.microsoft.com/office/drawing/2014/main" id="{39283975-4B8B-4C4B-A29D-ACA7AC081B49}"/>
              </a:ext>
            </a:extLst>
          </p:cNvPr>
          <p:cNvGrpSpPr/>
          <p:nvPr/>
        </p:nvGrpSpPr>
        <p:grpSpPr>
          <a:xfrm>
            <a:off x="3210423" y="2765270"/>
            <a:ext cx="5763986" cy="313038"/>
            <a:chOff x="354296" y="3815383"/>
            <a:chExt cx="5763986" cy="313038"/>
          </a:xfrm>
          <a:noFill/>
        </p:grpSpPr>
        <p:sp>
          <p:nvSpPr>
            <p:cNvPr id="48" name="Rectángulo redondeado 1">
              <a:extLst>
                <a:ext uri="{FF2B5EF4-FFF2-40B4-BE49-F238E27FC236}">
                  <a16:creationId xmlns:a16="http://schemas.microsoft.com/office/drawing/2014/main" id="{8B211BCF-6C7C-4B39-BF48-E3AB02CB6E27}"/>
                </a:ext>
              </a:extLst>
            </p:cNvPr>
            <p:cNvSpPr/>
            <p:nvPr/>
          </p:nvSpPr>
          <p:spPr>
            <a:xfrm>
              <a:off x="354296" y="3820446"/>
              <a:ext cx="5763986" cy="307975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dirty="0"/>
            </a:p>
          </p:txBody>
        </p:sp>
        <p:sp>
          <p:nvSpPr>
            <p:cNvPr id="49" name="CuadroTexto 2">
              <a:extLst>
                <a:ext uri="{FF2B5EF4-FFF2-40B4-BE49-F238E27FC236}">
                  <a16:creationId xmlns:a16="http://schemas.microsoft.com/office/drawing/2014/main" id="{0B0EB427-09E6-4069-BB50-78BE2311040D}"/>
                </a:ext>
              </a:extLst>
            </p:cNvPr>
            <p:cNvSpPr txBox="1"/>
            <p:nvPr/>
          </p:nvSpPr>
          <p:spPr>
            <a:xfrm>
              <a:off x="354296" y="3815383"/>
              <a:ext cx="5747485" cy="2923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s-ES" sz="1300" dirty="0">
                  <a:latin typeface="Montserrat SemiBold" panose="00000700000000000000" pitchFamily="2" charset="0"/>
                </a:rPr>
                <a:t>Bolsa </a:t>
              </a:r>
              <a:r>
                <a:rPr lang="es-ES" sz="1300" dirty="0">
                  <a:latin typeface="Montserrat Light" panose="00000400000000000000" pitchFamily="2" charset="0"/>
                </a:rPr>
                <a:t>de trabajo de </a:t>
              </a:r>
              <a:r>
                <a:rPr lang="es-ES" sz="1300" dirty="0">
                  <a:latin typeface="Montserrat SemiBold" panose="00000700000000000000" pitchFamily="2" charset="0"/>
                </a:rPr>
                <a:t>especialistas en rehabilitación</a:t>
              </a:r>
              <a:r>
                <a:rPr lang="es-ES" sz="1300" dirty="0">
                  <a:latin typeface="Montserrat Light" panose="00000400000000000000" pitchFamily="2" charset="0"/>
                </a:rPr>
                <a:t>.</a:t>
              </a:r>
            </a:p>
          </p:txBody>
        </p:sp>
      </p:grpSp>
      <p:sp>
        <p:nvSpPr>
          <p:cNvPr id="42" name="Subtítulo 1">
            <a:extLst>
              <a:ext uri="{FF2B5EF4-FFF2-40B4-BE49-F238E27FC236}">
                <a16:creationId xmlns:a16="http://schemas.microsoft.com/office/drawing/2014/main" id="{D2CF08E9-B37D-4B2A-931E-C6E94BC93814}"/>
              </a:ext>
            </a:extLst>
          </p:cNvPr>
          <p:cNvSpPr txBox="1">
            <a:spLocks/>
          </p:cNvSpPr>
          <p:nvPr/>
        </p:nvSpPr>
        <p:spPr>
          <a:xfrm>
            <a:off x="395536" y="6515033"/>
            <a:ext cx="7226054" cy="307975"/>
          </a:xfrm>
          <a:prstGeom prst="rect">
            <a:avLst/>
          </a:prstGeom>
        </p:spPr>
        <p:txBody>
          <a:bodyPr lIns="0" tIns="0" rIns="0" bIns="4680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s-ES" sz="1000" b="1" dirty="0" err="1">
                <a:solidFill>
                  <a:schemeClr val="bg1"/>
                </a:solidFill>
                <a:latin typeface="Montserrat" panose="00000500000000000000" pitchFamily="2" charset="0"/>
              </a:rPr>
              <a:t>oair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r>
              <a:rPr lang="es-ES" sz="1000" dirty="0">
                <a:solidFill>
                  <a:schemeClr val="bg1"/>
                </a:solidFill>
                <a:latin typeface="Montserrat" panose="00000500000000000000" pitchFamily="2" charset="0"/>
              </a:rPr>
              <a:t>| oportunidad y reto de la rehabilitación integral de edificios | 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22.10.2021 </a:t>
            </a:r>
            <a:endParaRPr lang="es-ES" sz="10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17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71 Grupo"/>
          <p:cNvGrpSpPr/>
          <p:nvPr/>
        </p:nvGrpSpPr>
        <p:grpSpPr>
          <a:xfrm>
            <a:off x="3" y="2"/>
            <a:ext cx="9143999" cy="6865349"/>
            <a:chOff x="1" y="0"/>
            <a:chExt cx="9143999" cy="6865349"/>
          </a:xfrm>
          <a:solidFill>
            <a:srgbClr val="0E7683"/>
          </a:solidFill>
        </p:grpSpPr>
        <p:sp>
          <p:nvSpPr>
            <p:cNvPr id="80" name="79 Rectángulo"/>
            <p:cNvSpPr/>
            <p:nvPr/>
          </p:nvSpPr>
          <p:spPr>
            <a:xfrm>
              <a:off x="1" y="0"/>
              <a:ext cx="9143999" cy="68153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3" name="82 Rectángulo"/>
            <p:cNvSpPr/>
            <p:nvPr/>
          </p:nvSpPr>
          <p:spPr>
            <a:xfrm>
              <a:off x="1" y="6815369"/>
              <a:ext cx="9143999" cy="499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6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394403" y="6572969"/>
              <a:ext cx="792519" cy="271849"/>
            </a:xfrm>
            <a:prstGeom prst="rect">
              <a:avLst/>
            </a:prstGeom>
            <a:grpFill/>
          </p:spPr>
          <p:txBody>
            <a:bodyPr lIns="45720" rIns="45720" anchor="b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91440" marR="0" lvl="0" indent="-91440" algn="l" defTabSz="914400" rtl="0" eaLnBrk="1" fontAlgn="auto" latinLnBrk="0" hangingPunct="1"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Char char=" "/>
                <a:tabLst/>
                <a:defRPr/>
              </a:pPr>
              <a:r>
                <a:rPr kumimoji="0" lang="es-ES" sz="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Light" panose="00000400000000000000" pitchFamily="2" charset="0"/>
                  <a:ea typeface="+mn-ea"/>
                  <a:cs typeface="+mn-cs"/>
                </a:rPr>
                <a:t>COLEGIO OFICIAL DE</a:t>
              </a:r>
            </a:p>
            <a:p>
              <a:pPr marL="91440" marR="0" lvl="0" indent="-91440" algn="l" defTabSz="914400" rtl="0" eaLnBrk="1" fontAlgn="auto" latinLnBrk="0" hangingPunct="1"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Char char=" "/>
                <a:tabLst/>
                <a:defRPr/>
              </a:pPr>
              <a:r>
                <a:rPr kumimoji="0" lang="es-E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Light" panose="00000400000000000000" pitchFamily="2" charset="0"/>
                  <a:ea typeface="+mn-ea"/>
                  <a:cs typeface="+mn-cs"/>
                </a:rPr>
                <a:t>ARQUITECTOS</a:t>
              </a:r>
            </a:p>
            <a:p>
              <a:pPr marL="91440" marR="0" lvl="0" indent="-91440" algn="l" defTabSz="914400" rtl="0" eaLnBrk="1" fontAlgn="auto" latinLnBrk="0" hangingPunct="1"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Char char=" "/>
                <a:tabLst/>
                <a:defRPr/>
              </a:pPr>
              <a:r>
                <a:rPr kumimoji="0" lang="es-ES" sz="46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Light" panose="00000400000000000000" pitchFamily="2" charset="0"/>
                  <a:ea typeface="+mn-ea"/>
                  <a:cs typeface="+mn-cs"/>
                </a:rPr>
                <a:t>DE EXTREMADURA</a:t>
              </a:r>
            </a:p>
          </p:txBody>
        </p:sp>
        <p:pic>
          <p:nvPicPr>
            <p:cNvPr id="84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142731" y="6549651"/>
              <a:ext cx="839923" cy="280993"/>
            </a:xfrm>
            <a:prstGeom prst="rect">
              <a:avLst/>
            </a:prstGeom>
            <a:grpFill/>
          </p:spPr>
        </p:pic>
        <p:cxnSp>
          <p:nvCxnSpPr>
            <p:cNvPr id="85" name="84 Conector recto"/>
            <p:cNvCxnSpPr>
              <a:cxnSpLocks/>
            </p:cNvCxnSpPr>
            <p:nvPr/>
          </p:nvCxnSpPr>
          <p:spPr>
            <a:xfrm flipV="1">
              <a:off x="8142731" y="6590397"/>
              <a:ext cx="0" cy="209014"/>
            </a:xfrm>
            <a:prstGeom prst="lin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2" name="81 Conector recto"/>
          <p:cNvCxnSpPr/>
          <p:nvPr/>
        </p:nvCxnSpPr>
        <p:spPr>
          <a:xfrm>
            <a:off x="539552" y="6533694"/>
            <a:ext cx="8604448" cy="0"/>
          </a:xfrm>
          <a:prstGeom prst="line">
            <a:avLst/>
          </a:prstGeom>
          <a:ln w="31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9 Grupo"/>
          <p:cNvGrpSpPr/>
          <p:nvPr/>
        </p:nvGrpSpPr>
        <p:grpSpPr>
          <a:xfrm>
            <a:off x="1496628" y="2348879"/>
            <a:ext cx="6963804" cy="1584155"/>
            <a:chOff x="1835696" y="1700807"/>
            <a:chExt cx="6963804" cy="1584155"/>
          </a:xfrm>
        </p:grpSpPr>
        <p:sp>
          <p:nvSpPr>
            <p:cNvPr id="49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835696" y="1849484"/>
              <a:ext cx="1113825" cy="1368152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Char char=" "/>
                <a:tabLst/>
                <a:defRPr/>
              </a:pPr>
              <a:r>
                <a:rPr lang="es-ES" sz="115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5</a:t>
              </a:r>
              <a:endParaRPr kumimoji="0" lang="es-ES" sz="1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  <p:sp>
          <p:nvSpPr>
            <p:cNvPr id="28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538082" y="1700807"/>
              <a:ext cx="5261418" cy="1584155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Char char=" "/>
                <a:tabLst/>
                <a:defRPr/>
              </a:pPr>
              <a:r>
                <a:rPr lang="es-ES" sz="2800" dirty="0">
                  <a:solidFill>
                    <a:prstClr val="white"/>
                  </a:solidFill>
                  <a:latin typeface="Montserrat Light" panose="00000400000000000000" pitchFamily="2" charset="0"/>
                </a:rPr>
                <a:t>q</a:t>
              </a:r>
              <a:r>
                <a:rPr kumimoji="0" lang="es-E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Light" panose="00000400000000000000" pitchFamily="2" charset="0"/>
                  <a:ea typeface="+mn-ea"/>
                  <a:cs typeface="+mn-cs"/>
                </a:rPr>
                <a:t>ué</a:t>
              </a:r>
              <a:r>
                <a:rPr kumimoji="0" lang="es-E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Light" panose="00000400000000000000" pitchFamily="2" charset="0"/>
                  <a:ea typeface="+mn-ea"/>
                  <a:cs typeface="+mn-cs"/>
                </a:rPr>
                <a:t> es, contenido y ayudas</a:t>
              </a:r>
            </a:p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Char char=" "/>
                <a:tabLst/>
                <a:defRPr/>
              </a:pPr>
              <a:r>
                <a:rPr kumimoji="0" lang="es-ES" sz="4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 SemiBold" panose="00000700000000000000" pitchFamily="2" charset="0"/>
                  <a:ea typeface="+mn-ea"/>
                  <a:cs typeface="+mn-cs"/>
                </a:rPr>
                <a:t>libro del edificio</a:t>
              </a:r>
            </a:p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Char char=" "/>
                <a:tabLst/>
                <a:defRPr/>
              </a:pPr>
              <a:r>
                <a:rPr kumimoji="0" lang="es-ES" sz="4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 SemiBold" panose="00000700000000000000" pitchFamily="2" charset="0"/>
                  <a:ea typeface="+mn-ea"/>
                  <a:cs typeface="+mn-cs"/>
                </a:rPr>
                <a:t>existente</a:t>
              </a:r>
              <a:endPara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  <p:cxnSp>
          <p:nvCxnSpPr>
            <p:cNvPr id="4" name="3 Conector recto"/>
            <p:cNvCxnSpPr>
              <a:cxnSpLocks/>
            </p:cNvCxnSpPr>
            <p:nvPr/>
          </p:nvCxnSpPr>
          <p:spPr>
            <a:xfrm>
              <a:off x="3275856" y="1700807"/>
              <a:ext cx="0" cy="136815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DED13F9B-BC17-4156-B1A6-0D1E5E2F89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575" y="6532385"/>
            <a:ext cx="992367" cy="307976"/>
          </a:xfrm>
          <a:prstGeom prst="rect">
            <a:avLst/>
          </a:prstGeom>
        </p:spPr>
      </p:pic>
      <p:sp>
        <p:nvSpPr>
          <p:cNvPr id="19" name="Subtítulo 1">
            <a:extLst>
              <a:ext uri="{FF2B5EF4-FFF2-40B4-BE49-F238E27FC236}">
                <a16:creationId xmlns:a16="http://schemas.microsoft.com/office/drawing/2014/main" id="{4A7438D1-084B-4BF5-AFEB-4E7CC01A9B82}"/>
              </a:ext>
            </a:extLst>
          </p:cNvPr>
          <p:cNvSpPr txBox="1">
            <a:spLocks/>
          </p:cNvSpPr>
          <p:nvPr/>
        </p:nvSpPr>
        <p:spPr>
          <a:xfrm>
            <a:off x="395536" y="6515033"/>
            <a:ext cx="7226054" cy="307975"/>
          </a:xfrm>
          <a:prstGeom prst="rect">
            <a:avLst/>
          </a:prstGeom>
        </p:spPr>
        <p:txBody>
          <a:bodyPr lIns="0" tIns="0" rIns="0" bIns="4680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s-ES" sz="1000" b="1" dirty="0" err="1">
                <a:solidFill>
                  <a:schemeClr val="bg1"/>
                </a:solidFill>
                <a:latin typeface="Montserrat" panose="00000500000000000000" pitchFamily="2" charset="0"/>
              </a:rPr>
              <a:t>oair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r>
              <a:rPr lang="es-ES" sz="1000" dirty="0">
                <a:solidFill>
                  <a:schemeClr val="bg1"/>
                </a:solidFill>
                <a:latin typeface="Montserrat" panose="00000500000000000000" pitchFamily="2" charset="0"/>
              </a:rPr>
              <a:t>| oportunidad y reto de la rehabilitación integral de edificios | 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22.10.2021 </a:t>
            </a:r>
            <a:endParaRPr lang="es-ES" sz="10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92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2A9FC93-3ECE-4010-9463-C16F7F4AAD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34952"/>
            <a:ext cx="9144000" cy="6559700"/>
          </a:xfrm>
          <a:prstGeom prst="rect">
            <a:avLst/>
          </a:prstGeom>
        </p:spPr>
      </p:pic>
      <p:sp>
        <p:nvSpPr>
          <p:cNvPr id="27" name="15 Rectángulo">
            <a:extLst>
              <a:ext uri="{FF2B5EF4-FFF2-40B4-BE49-F238E27FC236}">
                <a16:creationId xmlns:a16="http://schemas.microsoft.com/office/drawing/2014/main" id="{1CDDADB5-9F70-44FF-83AD-24F79BD6EFA0}"/>
              </a:ext>
            </a:extLst>
          </p:cNvPr>
          <p:cNvSpPr/>
          <p:nvPr/>
        </p:nvSpPr>
        <p:spPr>
          <a:xfrm>
            <a:off x="0" y="-24990"/>
            <a:ext cx="9144000" cy="6555618"/>
          </a:xfrm>
          <a:prstGeom prst="rect">
            <a:avLst/>
          </a:prstGeom>
          <a:solidFill>
            <a:srgbClr val="0E768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2" name="71 Grupo"/>
          <p:cNvGrpSpPr/>
          <p:nvPr/>
        </p:nvGrpSpPr>
        <p:grpSpPr>
          <a:xfrm>
            <a:off x="3" y="6532385"/>
            <a:ext cx="9143999" cy="332966"/>
            <a:chOff x="1" y="6532383"/>
            <a:chExt cx="9143999" cy="332966"/>
          </a:xfrm>
          <a:solidFill>
            <a:srgbClr val="0E7683"/>
          </a:solidFill>
        </p:grpSpPr>
        <p:sp>
          <p:nvSpPr>
            <p:cNvPr id="80" name="79 Rectángulo"/>
            <p:cNvSpPr/>
            <p:nvPr/>
          </p:nvSpPr>
          <p:spPr>
            <a:xfrm>
              <a:off x="1" y="6532383"/>
              <a:ext cx="9143999" cy="2829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3" name="82 Rectángulo"/>
            <p:cNvSpPr/>
            <p:nvPr/>
          </p:nvSpPr>
          <p:spPr>
            <a:xfrm>
              <a:off x="1" y="6815369"/>
              <a:ext cx="9143999" cy="499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6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394403" y="6572969"/>
              <a:ext cx="792519" cy="271849"/>
            </a:xfrm>
            <a:prstGeom prst="rect">
              <a:avLst/>
            </a:prstGeom>
            <a:grpFill/>
          </p:spPr>
          <p:txBody>
            <a:bodyPr lIns="45720" rIns="45720" anchor="b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91440" marR="0" lvl="0" indent="-91440" algn="l" defTabSz="914400" rtl="0" eaLnBrk="1" fontAlgn="auto" latinLnBrk="0" hangingPunct="1"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Char char=" "/>
                <a:tabLst/>
                <a:defRPr/>
              </a:pPr>
              <a:r>
                <a:rPr kumimoji="0" lang="es-ES" sz="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Light" panose="00000400000000000000" pitchFamily="2" charset="0"/>
                  <a:ea typeface="+mn-ea"/>
                  <a:cs typeface="+mn-cs"/>
                </a:rPr>
                <a:t>COLEGIO OFICIAL DE</a:t>
              </a:r>
            </a:p>
            <a:p>
              <a:pPr marL="91440" marR="0" lvl="0" indent="-91440" algn="l" defTabSz="914400" rtl="0" eaLnBrk="1" fontAlgn="auto" latinLnBrk="0" hangingPunct="1"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Char char=" "/>
                <a:tabLst/>
                <a:defRPr/>
              </a:pPr>
              <a:r>
                <a:rPr kumimoji="0" lang="es-E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Light" panose="00000400000000000000" pitchFamily="2" charset="0"/>
                  <a:ea typeface="+mn-ea"/>
                  <a:cs typeface="+mn-cs"/>
                </a:rPr>
                <a:t>ARQUITECTOS</a:t>
              </a:r>
            </a:p>
            <a:p>
              <a:pPr marL="91440" marR="0" lvl="0" indent="-91440" algn="l" defTabSz="914400" rtl="0" eaLnBrk="1" fontAlgn="auto" latinLnBrk="0" hangingPunct="1"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Char char=" "/>
                <a:tabLst/>
                <a:defRPr/>
              </a:pPr>
              <a:r>
                <a:rPr kumimoji="0" lang="es-ES" sz="46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Light" panose="00000400000000000000" pitchFamily="2" charset="0"/>
                  <a:ea typeface="+mn-ea"/>
                  <a:cs typeface="+mn-cs"/>
                </a:rPr>
                <a:t>DE EXTREMADURA</a:t>
              </a:r>
            </a:p>
          </p:txBody>
        </p:sp>
        <p:pic>
          <p:nvPicPr>
            <p:cNvPr id="8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142731" y="6549651"/>
              <a:ext cx="839923" cy="280993"/>
            </a:xfrm>
            <a:prstGeom prst="rect">
              <a:avLst/>
            </a:prstGeom>
            <a:grpFill/>
          </p:spPr>
        </p:pic>
        <p:cxnSp>
          <p:nvCxnSpPr>
            <p:cNvPr id="85" name="84 Conector recto"/>
            <p:cNvCxnSpPr>
              <a:cxnSpLocks/>
            </p:cNvCxnSpPr>
            <p:nvPr/>
          </p:nvCxnSpPr>
          <p:spPr>
            <a:xfrm flipV="1">
              <a:off x="8142731" y="6590397"/>
              <a:ext cx="0" cy="209014"/>
            </a:xfrm>
            <a:prstGeom prst="lin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9 Grupo"/>
          <p:cNvGrpSpPr/>
          <p:nvPr/>
        </p:nvGrpSpPr>
        <p:grpSpPr>
          <a:xfrm>
            <a:off x="395536" y="516374"/>
            <a:ext cx="5515090" cy="4449599"/>
            <a:chOff x="3284407" y="1794582"/>
            <a:chExt cx="5515090" cy="4449599"/>
          </a:xfrm>
        </p:grpSpPr>
        <p:sp>
          <p:nvSpPr>
            <p:cNvPr id="28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284407" y="1826898"/>
              <a:ext cx="5515090" cy="1584155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Char char=" "/>
                <a:tabLst/>
                <a:defRPr/>
              </a:pPr>
              <a:r>
                <a:rPr lang="es-ES" sz="1600" dirty="0">
                  <a:solidFill>
                    <a:prstClr val="white"/>
                  </a:solidFill>
                  <a:latin typeface="Montserrat Light" panose="00000400000000000000" pitchFamily="2" charset="0"/>
                </a:rPr>
                <a:t>q</a:t>
              </a:r>
              <a:r>
                <a:rPr kumimoji="0" lang="es-E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Light" panose="00000400000000000000" pitchFamily="2" charset="0"/>
                  <a:ea typeface="+mn-ea"/>
                  <a:cs typeface="+mn-cs"/>
                </a:rPr>
                <a:t>ué</a:t>
              </a:r>
              <a:r>
                <a:rPr kumimoji="0" lang="es-E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Light" panose="00000400000000000000" pitchFamily="2" charset="0"/>
                  <a:ea typeface="+mn-ea"/>
                  <a:cs typeface="+mn-cs"/>
                </a:rPr>
                <a:t> 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None/>
                <a:tabLst/>
                <a:defRPr/>
              </a:pPr>
              <a:r>
                <a:rPr kumimoji="0" lang="es-ES" sz="2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 Light" panose="00000400000000000000" pitchFamily="2" charset="0"/>
                </a:rPr>
                <a:t>libro del </a:t>
              </a:r>
            </a:p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None/>
                <a:tabLst/>
                <a:defRPr/>
              </a:pPr>
              <a:r>
                <a:rPr kumimoji="0" lang="es-ES" sz="2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 Light" panose="00000400000000000000" pitchFamily="2" charset="0"/>
                </a:rPr>
                <a:t>edificio</a:t>
              </a:r>
            </a:p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None/>
                <a:tabLst/>
                <a:defRPr/>
              </a:pPr>
              <a:r>
                <a:rPr lang="es-ES" sz="27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Light" panose="00000400000000000000" pitchFamily="2" charset="0"/>
                </a:rPr>
                <a:t>existente</a:t>
              </a:r>
            </a:p>
          </p:txBody>
        </p:sp>
        <p:cxnSp>
          <p:nvCxnSpPr>
            <p:cNvPr id="4" name="3 Conector recto"/>
            <p:cNvCxnSpPr>
              <a:cxnSpLocks/>
            </p:cNvCxnSpPr>
            <p:nvPr/>
          </p:nvCxnSpPr>
          <p:spPr>
            <a:xfrm>
              <a:off x="5948703" y="1794582"/>
              <a:ext cx="0" cy="444959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DED13F9B-BC17-4156-B1A6-0D1E5E2F89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575" y="6532385"/>
            <a:ext cx="992367" cy="307976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11EB0716-583A-4FF8-94DC-093A80B0C55D}"/>
              </a:ext>
            </a:extLst>
          </p:cNvPr>
          <p:cNvGrpSpPr/>
          <p:nvPr/>
        </p:nvGrpSpPr>
        <p:grpSpPr>
          <a:xfrm>
            <a:off x="3135961" y="516378"/>
            <a:ext cx="5782252" cy="492443"/>
            <a:chOff x="336030" y="3815383"/>
            <a:chExt cx="5782252" cy="311450"/>
          </a:xfrm>
          <a:noFill/>
        </p:grpSpPr>
        <p:sp>
          <p:nvSpPr>
            <p:cNvPr id="23" name="Rectángulo redondeado 1">
              <a:extLst>
                <a:ext uri="{FF2B5EF4-FFF2-40B4-BE49-F238E27FC236}">
                  <a16:creationId xmlns:a16="http://schemas.microsoft.com/office/drawing/2014/main" id="{3EA94FA4-7B44-49BD-897D-18AFDFDF0766}"/>
                </a:ext>
              </a:extLst>
            </p:cNvPr>
            <p:cNvSpPr/>
            <p:nvPr/>
          </p:nvSpPr>
          <p:spPr>
            <a:xfrm>
              <a:off x="354296" y="3820445"/>
              <a:ext cx="5763986" cy="287326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CuadroTexto 2">
              <a:extLst>
                <a:ext uri="{FF2B5EF4-FFF2-40B4-BE49-F238E27FC236}">
                  <a16:creationId xmlns:a16="http://schemas.microsoft.com/office/drawing/2014/main" id="{A3533D0C-E35C-44E5-8338-39FB7881160D}"/>
                </a:ext>
              </a:extLst>
            </p:cNvPr>
            <p:cNvSpPr txBox="1"/>
            <p:nvPr/>
          </p:nvSpPr>
          <p:spPr>
            <a:xfrm>
              <a:off x="336030" y="3815383"/>
              <a:ext cx="5782252" cy="31145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 Light" panose="00000400000000000000" pitchFamily="2" charset="0"/>
                  <a:ea typeface="+mn-ea"/>
                  <a:cs typeface="+mn-cs"/>
                </a:rPr>
                <a:t>El Libro del Edificio Existente (LEE) como medio para </a:t>
              </a:r>
              <a:r>
                <a:rPr lang="es-ES" sz="1300" dirty="0">
                  <a:solidFill>
                    <a:prstClr val="black"/>
                  </a:solidFill>
                  <a:latin typeface="Montserrat SemiBold" panose="00000700000000000000" pitchFamily="2" charset="0"/>
                </a:rPr>
                <a:t>impulsar, motivar y promover la rehabilitación</a:t>
              </a:r>
              <a:r>
                <a:rPr kumimoji="0" lang="es-E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 Light" panose="00000400000000000000" pitchFamily="2" charset="0"/>
                  <a:ea typeface="+mn-ea"/>
                  <a:cs typeface="+mn-cs"/>
                </a:rPr>
                <a:t> de edificios.</a:t>
              </a:r>
            </a:p>
          </p:txBody>
        </p:sp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767D7E08-9AB2-41A4-B3A6-1D604E636AF0}"/>
              </a:ext>
            </a:extLst>
          </p:cNvPr>
          <p:cNvGrpSpPr/>
          <p:nvPr/>
        </p:nvGrpSpPr>
        <p:grpSpPr>
          <a:xfrm>
            <a:off x="3145094" y="1147970"/>
            <a:ext cx="5763986" cy="492443"/>
            <a:chOff x="354296" y="3815383"/>
            <a:chExt cx="5763986" cy="492443"/>
          </a:xfrm>
          <a:noFill/>
        </p:grpSpPr>
        <p:sp>
          <p:nvSpPr>
            <p:cNvPr id="31" name="Rectángulo redondeado 1">
              <a:extLst>
                <a:ext uri="{FF2B5EF4-FFF2-40B4-BE49-F238E27FC236}">
                  <a16:creationId xmlns:a16="http://schemas.microsoft.com/office/drawing/2014/main" id="{271368BA-FD6D-45D2-ADBE-A109E753D251}"/>
                </a:ext>
              </a:extLst>
            </p:cNvPr>
            <p:cNvSpPr/>
            <p:nvPr/>
          </p:nvSpPr>
          <p:spPr>
            <a:xfrm>
              <a:off x="354296" y="3820445"/>
              <a:ext cx="5763986" cy="487381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CuadroTexto 2">
              <a:extLst>
                <a:ext uri="{FF2B5EF4-FFF2-40B4-BE49-F238E27FC236}">
                  <a16:creationId xmlns:a16="http://schemas.microsoft.com/office/drawing/2014/main" id="{F69426BC-9DF6-42E9-98EC-AFFA0AE0533C}"/>
                </a:ext>
              </a:extLst>
            </p:cNvPr>
            <p:cNvSpPr txBox="1"/>
            <p:nvPr/>
          </p:nvSpPr>
          <p:spPr>
            <a:xfrm>
              <a:off x="354296" y="3815383"/>
              <a:ext cx="5763980" cy="49244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 Light" panose="00000400000000000000" pitchFamily="2" charset="0"/>
                </a:rPr>
                <a:t>El LEE será una </a:t>
              </a:r>
              <a:r>
                <a:rPr kumimoji="0" lang="es-E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 SemiBold" panose="00000700000000000000" pitchFamily="2" charset="0"/>
                  <a:ea typeface="+mn-ea"/>
                  <a:cs typeface="+mn-cs"/>
                </a:rPr>
                <a:t>herramienta obligatoria </a:t>
              </a:r>
              <a:r>
                <a:rPr kumimoji="0" lang="es-E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 Light" panose="00000400000000000000" pitchFamily="2" charset="0"/>
                </a:rPr>
                <a:t>para </a:t>
              </a:r>
              <a:r>
                <a:rPr lang="es-ES" sz="1300" dirty="0">
                  <a:solidFill>
                    <a:prstClr val="black"/>
                  </a:solidFill>
                  <a:latin typeface="Montserrat Light" panose="00000400000000000000" pitchFamily="2" charset="0"/>
                </a:rPr>
                <a:t>acceder a las ayudas a la rehabilitación a nivel de barrios y de edificios.</a:t>
              </a:r>
              <a:endParaRPr kumimoji="0" lang="es-E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5D6AAF4F-F2A6-4F46-AE43-F6991D2F5AF8}"/>
              </a:ext>
            </a:extLst>
          </p:cNvPr>
          <p:cNvGrpSpPr/>
          <p:nvPr/>
        </p:nvGrpSpPr>
        <p:grpSpPr>
          <a:xfrm>
            <a:off x="3145094" y="2600357"/>
            <a:ext cx="5763986" cy="799205"/>
            <a:chOff x="341245" y="3463951"/>
            <a:chExt cx="5763986" cy="799205"/>
          </a:xfrm>
          <a:noFill/>
        </p:grpSpPr>
        <p:sp>
          <p:nvSpPr>
            <p:cNvPr id="37" name="Rectángulo redondeado 1">
              <a:extLst>
                <a:ext uri="{FF2B5EF4-FFF2-40B4-BE49-F238E27FC236}">
                  <a16:creationId xmlns:a16="http://schemas.microsoft.com/office/drawing/2014/main" id="{AA801AD4-22BC-49D5-B7A0-8B23821F338F}"/>
                </a:ext>
              </a:extLst>
            </p:cNvPr>
            <p:cNvSpPr/>
            <p:nvPr/>
          </p:nvSpPr>
          <p:spPr>
            <a:xfrm>
              <a:off x="341245" y="3469013"/>
              <a:ext cx="5763986" cy="794143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CuadroTexto 2">
              <a:extLst>
                <a:ext uri="{FF2B5EF4-FFF2-40B4-BE49-F238E27FC236}">
                  <a16:creationId xmlns:a16="http://schemas.microsoft.com/office/drawing/2014/main" id="{D916D599-DC87-4FAE-9B02-B85E8CAEAF65}"/>
                </a:ext>
              </a:extLst>
            </p:cNvPr>
            <p:cNvSpPr txBox="1"/>
            <p:nvPr/>
          </p:nvSpPr>
          <p:spPr>
            <a:xfrm>
              <a:off x="349977" y="3463951"/>
              <a:ext cx="5546285" cy="6924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1300" dirty="0">
                  <a:solidFill>
                    <a:prstClr val="black"/>
                  </a:solidFill>
                  <a:latin typeface="Montserrat Light" panose="00000400000000000000" pitchFamily="2" charset="0"/>
                </a:rPr>
                <a:t>El LEE tiene dos </a:t>
              </a:r>
              <a:r>
                <a:rPr lang="es-ES" sz="1300" dirty="0">
                  <a:solidFill>
                    <a:prstClr val="black"/>
                  </a:solidFill>
                  <a:latin typeface="Montserrat SemiBold" panose="00000700000000000000" pitchFamily="2" charset="0"/>
                </a:rPr>
                <a:t>finalidades</a:t>
              </a:r>
              <a:r>
                <a:rPr lang="es-ES" sz="1300" dirty="0">
                  <a:solidFill>
                    <a:prstClr val="black"/>
                  </a:solidFill>
                  <a:latin typeface="Montserrat Light" panose="00000400000000000000" pitchFamily="2" charset="0"/>
                </a:rPr>
                <a:t> fundamentales: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lang="es-ES" sz="1300" dirty="0">
                  <a:solidFill>
                    <a:prstClr val="black"/>
                  </a:solidFill>
                  <a:latin typeface="Montserrat SemiBold" panose="00000700000000000000" pitchFamily="2" charset="0"/>
                </a:rPr>
                <a:t>Evaluar</a:t>
              </a:r>
              <a:r>
                <a:rPr lang="es-ES" sz="1300" dirty="0">
                  <a:solidFill>
                    <a:prstClr val="black"/>
                  </a:solidFill>
                  <a:latin typeface="Montserrat Light" panose="00000400000000000000" pitchFamily="2" charset="0"/>
                </a:rPr>
                <a:t> el estado del edificio.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lang="es-ES" sz="1300" dirty="0">
                  <a:solidFill>
                    <a:prstClr val="black"/>
                  </a:solidFill>
                  <a:latin typeface="Montserrat SemiBold" panose="00000700000000000000" pitchFamily="2" charset="0"/>
                </a:rPr>
                <a:t>Planificar</a:t>
              </a:r>
              <a:r>
                <a:rPr lang="es-ES" sz="1300" dirty="0">
                  <a:solidFill>
                    <a:prstClr val="black"/>
                  </a:solidFill>
                  <a:latin typeface="Montserrat Light" panose="00000400000000000000" pitchFamily="2" charset="0"/>
                </a:rPr>
                <a:t> las actuaciones para la rehabilitación.</a:t>
              </a:r>
            </a:p>
          </p:txBody>
        </p: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99CBB84D-7129-413D-BF70-28C4F3083BD7}"/>
              </a:ext>
            </a:extLst>
          </p:cNvPr>
          <p:cNvGrpSpPr/>
          <p:nvPr/>
        </p:nvGrpSpPr>
        <p:grpSpPr>
          <a:xfrm>
            <a:off x="3038311" y="1876407"/>
            <a:ext cx="5870763" cy="776548"/>
            <a:chOff x="247519" y="3820445"/>
            <a:chExt cx="5870763" cy="776548"/>
          </a:xfrm>
          <a:noFill/>
        </p:grpSpPr>
        <p:sp>
          <p:nvSpPr>
            <p:cNvPr id="39" name="Rectángulo redondeado 1">
              <a:extLst>
                <a:ext uri="{FF2B5EF4-FFF2-40B4-BE49-F238E27FC236}">
                  <a16:creationId xmlns:a16="http://schemas.microsoft.com/office/drawing/2014/main" id="{E16A5CB7-C4BD-4F40-887B-214FEB37E27C}"/>
                </a:ext>
              </a:extLst>
            </p:cNvPr>
            <p:cNvSpPr/>
            <p:nvPr/>
          </p:nvSpPr>
          <p:spPr>
            <a:xfrm>
              <a:off x="354296" y="3820445"/>
              <a:ext cx="5763986" cy="543389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1400" dirty="0">
                  <a:solidFill>
                    <a:schemeClr val="tx1"/>
                  </a:solidFill>
                  <a:latin typeface="Montserrat Light" panose="00000400000000000000" pitchFamily="2" charset="0"/>
                </a:rPr>
                <a:t>El LEE debe dar información clara a los usuarios y propietarios sobre la </a:t>
              </a:r>
              <a:r>
                <a:rPr lang="es-ES" sz="1400" b="1" dirty="0">
                  <a:solidFill>
                    <a:schemeClr val="tx1"/>
                  </a:solidFill>
                  <a:latin typeface="Montserrat Light" panose="00000400000000000000" pitchFamily="2" charset="0"/>
                </a:rPr>
                <a:t>situación del edificio y su potencial de mejora.</a:t>
              </a:r>
              <a:endPara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 Light" panose="00000400000000000000" pitchFamily="2" charset="0"/>
              </a:endParaRPr>
            </a:p>
          </p:txBody>
        </p:sp>
        <p:sp>
          <p:nvSpPr>
            <p:cNvPr id="40" name="CuadroTexto 2">
              <a:extLst>
                <a:ext uri="{FF2B5EF4-FFF2-40B4-BE49-F238E27FC236}">
                  <a16:creationId xmlns:a16="http://schemas.microsoft.com/office/drawing/2014/main" id="{9A30547C-2B8E-41C8-9B95-C461BE1768F1}"/>
                </a:ext>
              </a:extLst>
            </p:cNvPr>
            <p:cNvSpPr txBox="1"/>
            <p:nvPr/>
          </p:nvSpPr>
          <p:spPr>
            <a:xfrm>
              <a:off x="247519" y="4304605"/>
              <a:ext cx="5763980" cy="2923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33" name="Grupo 32">
            <a:extLst>
              <a:ext uri="{FF2B5EF4-FFF2-40B4-BE49-F238E27FC236}">
                <a16:creationId xmlns:a16="http://schemas.microsoft.com/office/drawing/2014/main" id="{D636AB38-29C7-4B2D-B0C3-F14D9E75F082}"/>
              </a:ext>
            </a:extLst>
          </p:cNvPr>
          <p:cNvGrpSpPr/>
          <p:nvPr/>
        </p:nvGrpSpPr>
        <p:grpSpPr>
          <a:xfrm>
            <a:off x="3145094" y="3635556"/>
            <a:ext cx="5763986" cy="1330417"/>
            <a:chOff x="341245" y="3815383"/>
            <a:chExt cx="5763986" cy="799205"/>
          </a:xfrm>
          <a:noFill/>
        </p:grpSpPr>
        <p:sp>
          <p:nvSpPr>
            <p:cNvPr id="34" name="Rectángulo redondeado 1">
              <a:extLst>
                <a:ext uri="{FF2B5EF4-FFF2-40B4-BE49-F238E27FC236}">
                  <a16:creationId xmlns:a16="http://schemas.microsoft.com/office/drawing/2014/main" id="{BA490B79-B818-4181-8235-3CFC3DAD773C}"/>
                </a:ext>
              </a:extLst>
            </p:cNvPr>
            <p:cNvSpPr/>
            <p:nvPr/>
          </p:nvSpPr>
          <p:spPr>
            <a:xfrm>
              <a:off x="341245" y="3820445"/>
              <a:ext cx="5763986" cy="794143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CuadroTexto 2">
              <a:extLst>
                <a:ext uri="{FF2B5EF4-FFF2-40B4-BE49-F238E27FC236}">
                  <a16:creationId xmlns:a16="http://schemas.microsoft.com/office/drawing/2014/main" id="{EC7EAD3D-B95C-4380-A5BA-D782C6310164}"/>
                </a:ext>
              </a:extLst>
            </p:cNvPr>
            <p:cNvSpPr txBox="1"/>
            <p:nvPr/>
          </p:nvSpPr>
          <p:spPr>
            <a:xfrm>
              <a:off x="349977" y="3815383"/>
              <a:ext cx="5546285" cy="77652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1300" dirty="0">
                  <a:solidFill>
                    <a:prstClr val="black"/>
                  </a:solidFill>
                  <a:latin typeface="Montserrat Light" panose="00000400000000000000" pitchFamily="2" charset="0"/>
                </a:rPr>
                <a:t>La </a:t>
              </a:r>
              <a:r>
                <a:rPr lang="es-ES" sz="1300" b="1" dirty="0">
                  <a:solidFill>
                    <a:prstClr val="black"/>
                  </a:solidFill>
                  <a:latin typeface="Montserrat Bold" panose="00000800000000000000" pitchFamily="2" charset="0"/>
                </a:rPr>
                <a:t>visión general del arquitecto </a:t>
              </a:r>
              <a:r>
                <a:rPr lang="es-ES" sz="1300" dirty="0">
                  <a:solidFill>
                    <a:prstClr val="black"/>
                  </a:solidFill>
                  <a:latin typeface="Montserrat Light" panose="00000400000000000000" pitchFamily="2" charset="0"/>
                </a:rPr>
                <a:t>permite: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lang="es-ES" sz="1300" dirty="0">
                  <a:solidFill>
                    <a:prstClr val="black"/>
                  </a:solidFill>
                  <a:latin typeface="Montserrat Light" panose="00000400000000000000" pitchFamily="2" charset="0"/>
                </a:rPr>
                <a:t>Conocer un edificio de forma global.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lang="es-ES" sz="1300" dirty="0">
                  <a:solidFill>
                    <a:prstClr val="black"/>
                  </a:solidFill>
                  <a:latin typeface="Montserrat Light" panose="00000400000000000000" pitchFamily="2" charset="0"/>
                </a:rPr>
                <a:t>Entender las diferentes partes del edificio como parte de un todo complejo en el que no se deben producir interacciones indeseadas entre ellas. (diferentes instalaciones, estructura, </a:t>
              </a:r>
              <a:r>
                <a:rPr lang="es-ES" sz="1300" dirty="0" err="1">
                  <a:solidFill>
                    <a:prstClr val="black"/>
                  </a:solidFill>
                  <a:latin typeface="Montserrat Light" panose="00000400000000000000" pitchFamily="2" charset="0"/>
                </a:rPr>
                <a:t>etc</a:t>
              </a:r>
              <a:r>
                <a:rPr lang="es-ES" sz="1300" dirty="0">
                  <a:solidFill>
                    <a:prstClr val="black"/>
                  </a:solidFill>
                  <a:latin typeface="Montserrat Light" panose="00000400000000000000" pitchFamily="2" charset="0"/>
                </a:rPr>
                <a:t>)</a:t>
              </a:r>
            </a:p>
          </p:txBody>
        </p:sp>
      </p:grpSp>
      <p:sp>
        <p:nvSpPr>
          <p:cNvPr id="42" name="Subtítulo 1">
            <a:extLst>
              <a:ext uri="{FF2B5EF4-FFF2-40B4-BE49-F238E27FC236}">
                <a16:creationId xmlns:a16="http://schemas.microsoft.com/office/drawing/2014/main" id="{6D2F2BBE-3FD3-49B1-9B42-59FD04984030}"/>
              </a:ext>
            </a:extLst>
          </p:cNvPr>
          <p:cNvSpPr txBox="1">
            <a:spLocks/>
          </p:cNvSpPr>
          <p:nvPr/>
        </p:nvSpPr>
        <p:spPr>
          <a:xfrm>
            <a:off x="395536" y="6515033"/>
            <a:ext cx="7226054" cy="307975"/>
          </a:xfrm>
          <a:prstGeom prst="rect">
            <a:avLst/>
          </a:prstGeom>
        </p:spPr>
        <p:txBody>
          <a:bodyPr lIns="0" tIns="0" rIns="0" bIns="4680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s-ES" sz="1000" b="1" dirty="0" err="1">
                <a:solidFill>
                  <a:schemeClr val="bg1"/>
                </a:solidFill>
                <a:latin typeface="Montserrat" panose="00000500000000000000" pitchFamily="2" charset="0"/>
              </a:rPr>
              <a:t>oair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r>
              <a:rPr lang="es-ES" sz="1000" dirty="0">
                <a:solidFill>
                  <a:schemeClr val="bg1"/>
                </a:solidFill>
                <a:latin typeface="Montserrat" panose="00000500000000000000" pitchFamily="2" charset="0"/>
              </a:rPr>
              <a:t>| oportunidad y reto de la rehabilitación integral de edificios | 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22.10.2021 </a:t>
            </a:r>
            <a:endParaRPr lang="es-ES" sz="10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90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2A9FC93-3ECE-4010-9463-C16F7F4AAD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9763"/>
            <a:ext cx="9143994" cy="6610161"/>
          </a:xfrm>
          <a:prstGeom prst="rect">
            <a:avLst/>
          </a:prstGeom>
        </p:spPr>
      </p:pic>
      <p:sp>
        <p:nvSpPr>
          <p:cNvPr id="27" name="15 Rectángulo">
            <a:extLst>
              <a:ext uri="{FF2B5EF4-FFF2-40B4-BE49-F238E27FC236}">
                <a16:creationId xmlns:a16="http://schemas.microsoft.com/office/drawing/2014/main" id="{1CDDADB5-9F70-44FF-83AD-24F79BD6EFA0}"/>
              </a:ext>
            </a:extLst>
          </p:cNvPr>
          <p:cNvSpPr/>
          <p:nvPr/>
        </p:nvSpPr>
        <p:spPr>
          <a:xfrm>
            <a:off x="0" y="-24990"/>
            <a:ext cx="9143999" cy="6554112"/>
          </a:xfrm>
          <a:prstGeom prst="rect">
            <a:avLst/>
          </a:prstGeom>
          <a:solidFill>
            <a:srgbClr val="0E768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2" name="71 Grupo"/>
          <p:cNvGrpSpPr/>
          <p:nvPr/>
        </p:nvGrpSpPr>
        <p:grpSpPr>
          <a:xfrm>
            <a:off x="3" y="6532385"/>
            <a:ext cx="9143999" cy="332966"/>
            <a:chOff x="1" y="6532383"/>
            <a:chExt cx="9143999" cy="332966"/>
          </a:xfrm>
          <a:solidFill>
            <a:srgbClr val="0E7683"/>
          </a:solidFill>
        </p:grpSpPr>
        <p:sp>
          <p:nvSpPr>
            <p:cNvPr id="80" name="79 Rectángulo"/>
            <p:cNvSpPr/>
            <p:nvPr/>
          </p:nvSpPr>
          <p:spPr>
            <a:xfrm>
              <a:off x="1" y="6532383"/>
              <a:ext cx="9143999" cy="2829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3" name="82 Rectángulo"/>
            <p:cNvSpPr/>
            <p:nvPr/>
          </p:nvSpPr>
          <p:spPr>
            <a:xfrm>
              <a:off x="1" y="6815369"/>
              <a:ext cx="9143999" cy="499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6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394403" y="6572969"/>
              <a:ext cx="792519" cy="271849"/>
            </a:xfrm>
            <a:prstGeom prst="rect">
              <a:avLst/>
            </a:prstGeom>
            <a:grpFill/>
          </p:spPr>
          <p:txBody>
            <a:bodyPr lIns="45720" rIns="45720" anchor="b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91440" marR="0" lvl="0" indent="-91440" algn="l" defTabSz="914400" rtl="0" eaLnBrk="1" fontAlgn="auto" latinLnBrk="0" hangingPunct="1"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Char char=" "/>
                <a:tabLst/>
                <a:defRPr/>
              </a:pPr>
              <a:r>
                <a:rPr kumimoji="0" lang="es-ES" sz="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Light" panose="00000400000000000000" pitchFamily="2" charset="0"/>
                  <a:ea typeface="+mn-ea"/>
                  <a:cs typeface="+mn-cs"/>
                </a:rPr>
                <a:t>COLEGIO OFICIAL DE</a:t>
              </a:r>
            </a:p>
            <a:p>
              <a:pPr marL="91440" marR="0" lvl="0" indent="-91440" algn="l" defTabSz="914400" rtl="0" eaLnBrk="1" fontAlgn="auto" latinLnBrk="0" hangingPunct="1"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Char char=" "/>
                <a:tabLst/>
                <a:defRPr/>
              </a:pPr>
              <a:r>
                <a:rPr kumimoji="0" lang="es-E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Light" panose="00000400000000000000" pitchFamily="2" charset="0"/>
                  <a:ea typeface="+mn-ea"/>
                  <a:cs typeface="+mn-cs"/>
                </a:rPr>
                <a:t>ARQUITECTOS</a:t>
              </a:r>
            </a:p>
            <a:p>
              <a:pPr marL="91440" marR="0" lvl="0" indent="-91440" algn="l" defTabSz="914400" rtl="0" eaLnBrk="1" fontAlgn="auto" latinLnBrk="0" hangingPunct="1"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Char char=" "/>
                <a:tabLst/>
                <a:defRPr/>
              </a:pPr>
              <a:r>
                <a:rPr kumimoji="0" lang="es-ES" sz="46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Light" panose="00000400000000000000" pitchFamily="2" charset="0"/>
                  <a:ea typeface="+mn-ea"/>
                  <a:cs typeface="+mn-cs"/>
                </a:rPr>
                <a:t>DE EXTREMADURA</a:t>
              </a:r>
            </a:p>
          </p:txBody>
        </p:sp>
        <p:pic>
          <p:nvPicPr>
            <p:cNvPr id="8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142731" y="6549651"/>
              <a:ext cx="839923" cy="280993"/>
            </a:xfrm>
            <a:prstGeom prst="rect">
              <a:avLst/>
            </a:prstGeom>
            <a:grpFill/>
          </p:spPr>
        </p:pic>
        <p:cxnSp>
          <p:nvCxnSpPr>
            <p:cNvPr id="85" name="84 Conector recto"/>
            <p:cNvCxnSpPr>
              <a:cxnSpLocks/>
            </p:cNvCxnSpPr>
            <p:nvPr/>
          </p:nvCxnSpPr>
          <p:spPr>
            <a:xfrm flipV="1">
              <a:off x="8142731" y="6590397"/>
              <a:ext cx="0" cy="209014"/>
            </a:xfrm>
            <a:prstGeom prst="lin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9 Grupo"/>
          <p:cNvGrpSpPr/>
          <p:nvPr/>
        </p:nvGrpSpPr>
        <p:grpSpPr>
          <a:xfrm>
            <a:off x="426620" y="451546"/>
            <a:ext cx="5261418" cy="1926281"/>
            <a:chOff x="3538082" y="1700807"/>
            <a:chExt cx="5261418" cy="1926281"/>
          </a:xfrm>
        </p:grpSpPr>
        <p:sp>
          <p:nvSpPr>
            <p:cNvPr id="28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538082" y="1700807"/>
              <a:ext cx="5261418" cy="1584155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Char char=" "/>
                <a:tabLst/>
                <a:defRPr/>
              </a:pPr>
              <a:r>
                <a:rPr kumimoji="0" lang="es-E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Light" panose="00000400000000000000" pitchFamily="2" charset="0"/>
                  <a:ea typeface="+mn-ea"/>
                  <a:cs typeface="+mn-cs"/>
                </a:rPr>
                <a:t>ayudas </a:t>
              </a:r>
              <a:r>
                <a:rPr lang="es-ES" sz="2000" dirty="0">
                  <a:solidFill>
                    <a:prstClr val="white"/>
                  </a:solidFill>
                  <a:latin typeface="Montserrat Light" panose="00000400000000000000" pitchFamily="2" charset="0"/>
                </a:rPr>
                <a:t>para la </a:t>
              </a:r>
            </a:p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Char char=" "/>
                <a:tabLst/>
                <a:defRPr/>
              </a:pPr>
              <a:r>
                <a:rPr lang="es-ES" sz="2900" dirty="0">
                  <a:solidFill>
                    <a:prstClr val="white"/>
                  </a:solidFill>
                  <a:latin typeface="Montserrat SemiBold" panose="00000700000000000000" pitchFamily="2" charset="0"/>
                </a:rPr>
                <a:t>redacción</a:t>
              </a:r>
              <a:r>
                <a:rPr lang="es-ES" sz="3200" dirty="0">
                  <a:solidFill>
                    <a:prstClr val="white"/>
                  </a:solidFill>
                  <a:latin typeface="Montserrat SemiBold" panose="00000700000000000000" pitchFamily="2" charset="0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Char char=" "/>
                <a:tabLst/>
                <a:defRPr/>
              </a:pPr>
              <a:r>
                <a:rPr lang="es-ES" sz="3200" dirty="0">
                  <a:solidFill>
                    <a:prstClr val="white"/>
                  </a:solidFill>
                  <a:latin typeface="Montserrat SemiBold" panose="00000700000000000000" pitchFamily="2" charset="0"/>
                </a:rPr>
                <a:t>del LEE</a:t>
              </a:r>
              <a:r>
                <a:rPr kumimoji="0" lang="es-E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 SemiBold" panose="00000700000000000000" pitchFamily="2" charset="0"/>
                </a:rPr>
                <a:t> </a:t>
              </a:r>
            </a:p>
          </p:txBody>
        </p:sp>
        <p:cxnSp>
          <p:nvCxnSpPr>
            <p:cNvPr id="4" name="3 Conector recto"/>
            <p:cNvCxnSpPr>
              <a:cxnSpLocks/>
            </p:cNvCxnSpPr>
            <p:nvPr/>
          </p:nvCxnSpPr>
          <p:spPr>
            <a:xfrm>
              <a:off x="5948703" y="1794582"/>
              <a:ext cx="0" cy="183250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DED13F9B-BC17-4156-B1A6-0D1E5E2F89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575" y="6532385"/>
            <a:ext cx="992367" cy="307976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11EB0716-583A-4FF8-94DC-093A80B0C55D}"/>
              </a:ext>
            </a:extLst>
          </p:cNvPr>
          <p:cNvGrpSpPr/>
          <p:nvPr/>
        </p:nvGrpSpPr>
        <p:grpSpPr>
          <a:xfrm>
            <a:off x="3218671" y="516375"/>
            <a:ext cx="5763986" cy="1169552"/>
            <a:chOff x="354296" y="3815383"/>
            <a:chExt cx="5763986" cy="433542"/>
          </a:xfrm>
          <a:noFill/>
        </p:grpSpPr>
        <p:sp>
          <p:nvSpPr>
            <p:cNvPr id="23" name="Rectángulo redondeado 1">
              <a:extLst>
                <a:ext uri="{FF2B5EF4-FFF2-40B4-BE49-F238E27FC236}">
                  <a16:creationId xmlns:a16="http://schemas.microsoft.com/office/drawing/2014/main" id="{3EA94FA4-7B44-49BD-897D-18AFDFDF0766}"/>
                </a:ext>
              </a:extLst>
            </p:cNvPr>
            <p:cNvSpPr/>
            <p:nvPr/>
          </p:nvSpPr>
          <p:spPr>
            <a:xfrm>
              <a:off x="354296" y="3820446"/>
              <a:ext cx="5763986" cy="300532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CuadroTexto 2">
              <a:extLst>
                <a:ext uri="{FF2B5EF4-FFF2-40B4-BE49-F238E27FC236}">
                  <a16:creationId xmlns:a16="http://schemas.microsoft.com/office/drawing/2014/main" id="{A3533D0C-E35C-44E5-8338-39FB7881160D}"/>
                </a:ext>
              </a:extLst>
            </p:cNvPr>
            <p:cNvSpPr txBox="1"/>
            <p:nvPr/>
          </p:nvSpPr>
          <p:spPr>
            <a:xfrm>
              <a:off x="483488" y="3815383"/>
              <a:ext cx="5634793" cy="43354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lang="es-ES" sz="1300" dirty="0">
                  <a:solidFill>
                    <a:prstClr val="black"/>
                  </a:solidFill>
                  <a:latin typeface="Montserrat Light" panose="00000400000000000000" pitchFamily="2" charset="0"/>
                </a:rPr>
                <a:t>Su redacción estará </a:t>
              </a:r>
              <a:r>
                <a:rPr lang="es-ES" sz="1300" dirty="0">
                  <a:solidFill>
                    <a:prstClr val="black"/>
                  </a:solidFill>
                  <a:latin typeface="Montserrat SemiBold" panose="00000700000000000000" pitchFamily="2" charset="0"/>
                </a:rPr>
                <a:t>subvencionada </a:t>
              </a:r>
              <a:r>
                <a:rPr lang="es-ES" sz="1300" dirty="0">
                  <a:solidFill>
                    <a:prstClr val="black"/>
                  </a:solidFill>
                  <a:latin typeface="Montserrat Light" panose="00000400000000000000" pitchFamily="2" charset="0"/>
                </a:rPr>
                <a:t>para viviendas.</a:t>
              </a:r>
            </a:p>
            <a:p>
              <a:pPr lvl="0">
                <a:defRPr/>
              </a:pPr>
              <a:endParaRPr lang="es-ES" sz="500" dirty="0">
                <a:solidFill>
                  <a:prstClr val="black"/>
                </a:solidFill>
                <a:latin typeface="Montserrat Light" panose="00000400000000000000" pitchFamily="2" charset="0"/>
              </a:endParaRPr>
            </a:p>
            <a:p>
              <a:pPr lvl="0">
                <a:defRPr/>
              </a:pPr>
              <a:r>
                <a:rPr lang="es-ES" sz="1300" dirty="0">
                  <a:solidFill>
                    <a:prstClr val="black"/>
                  </a:solidFill>
                  <a:latin typeface="Montserrat Light" panose="00000400000000000000" pitchFamily="2" charset="0"/>
                </a:rPr>
                <a:t>Las subvenciones fueron propuestas por el colectivo de arquitectos (CSCAE y Colegios)</a:t>
              </a:r>
            </a:p>
            <a:p>
              <a:pPr lvl="0">
                <a:defRPr/>
              </a:pPr>
              <a:endParaRPr lang="es-ES" sz="1300" dirty="0">
                <a:solidFill>
                  <a:prstClr val="black"/>
                </a:solidFill>
                <a:latin typeface="Montserrat Light" panose="00000400000000000000" pitchFamily="2" charset="0"/>
              </a:endParaRPr>
            </a:p>
            <a:p>
              <a:pPr lvl="0">
                <a:defRPr/>
              </a:pPr>
              <a:r>
                <a:rPr lang="es-ES" sz="1300" dirty="0">
                  <a:solidFill>
                    <a:prstClr val="black"/>
                  </a:solidFill>
                  <a:latin typeface="Montserrat Light" panose="00000400000000000000" pitchFamily="2" charset="0"/>
                </a:rPr>
                <a:t> </a:t>
              </a: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B91EEA2C-C50D-4096-A89F-9A52123CD15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rgbClr val="0E7683">
                <a:tint val="45000"/>
                <a:satMod val="400000"/>
              </a:srgbClr>
            </a:duotone>
          </a:blip>
          <a:srcRect l="2241" t="7104" r="2241" b="5885"/>
          <a:stretch/>
        </p:blipFill>
        <p:spPr>
          <a:xfrm>
            <a:off x="3218671" y="2636911"/>
            <a:ext cx="5634793" cy="1473955"/>
          </a:xfrm>
          <a:prstGeom prst="rect">
            <a:avLst/>
          </a:prstGeom>
        </p:spPr>
      </p:pic>
      <p:sp>
        <p:nvSpPr>
          <p:cNvPr id="22" name="Subtítulo 1">
            <a:extLst>
              <a:ext uri="{FF2B5EF4-FFF2-40B4-BE49-F238E27FC236}">
                <a16:creationId xmlns:a16="http://schemas.microsoft.com/office/drawing/2014/main" id="{AC120944-9879-46D0-BAD4-057AC2F82797}"/>
              </a:ext>
            </a:extLst>
          </p:cNvPr>
          <p:cNvSpPr txBox="1">
            <a:spLocks/>
          </p:cNvSpPr>
          <p:nvPr/>
        </p:nvSpPr>
        <p:spPr>
          <a:xfrm>
            <a:off x="395536" y="6515033"/>
            <a:ext cx="7226054" cy="307975"/>
          </a:xfrm>
          <a:prstGeom prst="rect">
            <a:avLst/>
          </a:prstGeom>
        </p:spPr>
        <p:txBody>
          <a:bodyPr lIns="0" tIns="0" rIns="0" bIns="4680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s-ES" sz="1000" b="1" dirty="0" err="1">
                <a:solidFill>
                  <a:schemeClr val="bg1"/>
                </a:solidFill>
                <a:latin typeface="Montserrat" panose="00000500000000000000" pitchFamily="2" charset="0"/>
              </a:rPr>
              <a:t>oair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r>
              <a:rPr lang="es-ES" sz="1000" dirty="0">
                <a:solidFill>
                  <a:schemeClr val="bg1"/>
                </a:solidFill>
                <a:latin typeface="Montserrat" panose="00000500000000000000" pitchFamily="2" charset="0"/>
              </a:rPr>
              <a:t>| oportunidad y reto de la rehabilitación integral de edificios | 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22.10.2021 </a:t>
            </a:r>
            <a:endParaRPr lang="es-ES" sz="10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20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2A9FC93-3ECE-4010-9463-C16F7F4AAD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9144000" cy="6540009"/>
          </a:xfrm>
          <a:prstGeom prst="rect">
            <a:avLst/>
          </a:prstGeom>
        </p:spPr>
      </p:pic>
      <p:sp>
        <p:nvSpPr>
          <p:cNvPr id="27" name="15 Rectángulo">
            <a:extLst>
              <a:ext uri="{FF2B5EF4-FFF2-40B4-BE49-F238E27FC236}">
                <a16:creationId xmlns:a16="http://schemas.microsoft.com/office/drawing/2014/main" id="{1CDDADB5-9F70-44FF-83AD-24F79BD6EFA0}"/>
              </a:ext>
            </a:extLst>
          </p:cNvPr>
          <p:cNvSpPr/>
          <p:nvPr/>
        </p:nvSpPr>
        <p:spPr>
          <a:xfrm>
            <a:off x="-1" y="0"/>
            <a:ext cx="9144000" cy="6532300"/>
          </a:xfrm>
          <a:prstGeom prst="rect">
            <a:avLst/>
          </a:prstGeom>
          <a:solidFill>
            <a:srgbClr val="0E768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2" name="71 Grupo"/>
          <p:cNvGrpSpPr/>
          <p:nvPr/>
        </p:nvGrpSpPr>
        <p:grpSpPr>
          <a:xfrm>
            <a:off x="3" y="6532385"/>
            <a:ext cx="9143999" cy="332966"/>
            <a:chOff x="1" y="6532383"/>
            <a:chExt cx="9143999" cy="332966"/>
          </a:xfrm>
          <a:solidFill>
            <a:srgbClr val="0E7683"/>
          </a:solidFill>
        </p:grpSpPr>
        <p:sp>
          <p:nvSpPr>
            <p:cNvPr id="80" name="79 Rectángulo"/>
            <p:cNvSpPr/>
            <p:nvPr/>
          </p:nvSpPr>
          <p:spPr>
            <a:xfrm>
              <a:off x="1" y="6532383"/>
              <a:ext cx="9143999" cy="2829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3" name="82 Rectángulo"/>
            <p:cNvSpPr/>
            <p:nvPr/>
          </p:nvSpPr>
          <p:spPr>
            <a:xfrm>
              <a:off x="1" y="6815369"/>
              <a:ext cx="9143999" cy="499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6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394403" y="6572969"/>
              <a:ext cx="792519" cy="271849"/>
            </a:xfrm>
            <a:prstGeom prst="rect">
              <a:avLst/>
            </a:prstGeom>
            <a:grpFill/>
          </p:spPr>
          <p:txBody>
            <a:bodyPr lIns="45720" rIns="45720" anchor="b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91440" marR="0" lvl="0" indent="-91440" algn="l" defTabSz="914400" rtl="0" eaLnBrk="1" fontAlgn="auto" latinLnBrk="0" hangingPunct="1"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Char char=" "/>
                <a:tabLst/>
                <a:defRPr/>
              </a:pPr>
              <a:r>
                <a:rPr kumimoji="0" lang="es-ES" sz="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Light" panose="00000400000000000000" pitchFamily="2" charset="0"/>
                  <a:ea typeface="+mn-ea"/>
                  <a:cs typeface="+mn-cs"/>
                </a:rPr>
                <a:t>COLEGIO OFICIAL DE</a:t>
              </a:r>
            </a:p>
            <a:p>
              <a:pPr marL="91440" marR="0" lvl="0" indent="-91440" algn="l" defTabSz="914400" rtl="0" eaLnBrk="1" fontAlgn="auto" latinLnBrk="0" hangingPunct="1"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Char char=" "/>
                <a:tabLst/>
                <a:defRPr/>
              </a:pPr>
              <a:r>
                <a:rPr kumimoji="0" lang="es-E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Light" panose="00000400000000000000" pitchFamily="2" charset="0"/>
                  <a:ea typeface="+mn-ea"/>
                  <a:cs typeface="+mn-cs"/>
                </a:rPr>
                <a:t>ARQUITECTOS</a:t>
              </a:r>
            </a:p>
            <a:p>
              <a:pPr marL="91440" marR="0" lvl="0" indent="-91440" algn="l" defTabSz="914400" rtl="0" eaLnBrk="1" fontAlgn="auto" latinLnBrk="0" hangingPunct="1"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Char char=" "/>
                <a:tabLst/>
                <a:defRPr/>
              </a:pPr>
              <a:r>
                <a:rPr kumimoji="0" lang="es-ES" sz="46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Light" panose="00000400000000000000" pitchFamily="2" charset="0"/>
                  <a:ea typeface="+mn-ea"/>
                  <a:cs typeface="+mn-cs"/>
                </a:rPr>
                <a:t>DE EXTREMADURA</a:t>
              </a:r>
            </a:p>
          </p:txBody>
        </p:sp>
        <p:pic>
          <p:nvPicPr>
            <p:cNvPr id="8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142731" y="6549651"/>
              <a:ext cx="839923" cy="280993"/>
            </a:xfrm>
            <a:prstGeom prst="rect">
              <a:avLst/>
            </a:prstGeom>
            <a:grpFill/>
          </p:spPr>
        </p:pic>
        <p:cxnSp>
          <p:nvCxnSpPr>
            <p:cNvPr id="85" name="84 Conector recto"/>
            <p:cNvCxnSpPr>
              <a:cxnSpLocks/>
            </p:cNvCxnSpPr>
            <p:nvPr/>
          </p:nvCxnSpPr>
          <p:spPr>
            <a:xfrm flipV="1">
              <a:off x="8142731" y="6590397"/>
              <a:ext cx="0" cy="209014"/>
            </a:xfrm>
            <a:prstGeom prst="lin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DED13F9B-BC17-4156-B1A6-0D1E5E2F89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575" y="6532385"/>
            <a:ext cx="992367" cy="307976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11EB0716-583A-4FF8-94DC-093A80B0C55D}"/>
              </a:ext>
            </a:extLst>
          </p:cNvPr>
          <p:cNvGrpSpPr/>
          <p:nvPr/>
        </p:nvGrpSpPr>
        <p:grpSpPr>
          <a:xfrm>
            <a:off x="3200405" y="516366"/>
            <a:ext cx="5535943" cy="492442"/>
            <a:chOff x="336030" y="3815383"/>
            <a:chExt cx="5782252" cy="311450"/>
          </a:xfrm>
          <a:noFill/>
        </p:grpSpPr>
        <p:sp>
          <p:nvSpPr>
            <p:cNvPr id="23" name="Rectángulo redondeado 1">
              <a:extLst>
                <a:ext uri="{FF2B5EF4-FFF2-40B4-BE49-F238E27FC236}">
                  <a16:creationId xmlns:a16="http://schemas.microsoft.com/office/drawing/2014/main" id="{3EA94FA4-7B44-49BD-897D-18AFDFDF0766}"/>
                </a:ext>
              </a:extLst>
            </p:cNvPr>
            <p:cNvSpPr/>
            <p:nvPr/>
          </p:nvSpPr>
          <p:spPr>
            <a:xfrm>
              <a:off x="354296" y="3820445"/>
              <a:ext cx="5763986" cy="287326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CuadroTexto 2">
              <a:extLst>
                <a:ext uri="{FF2B5EF4-FFF2-40B4-BE49-F238E27FC236}">
                  <a16:creationId xmlns:a16="http://schemas.microsoft.com/office/drawing/2014/main" id="{A3533D0C-E35C-44E5-8338-39FB7881160D}"/>
                </a:ext>
              </a:extLst>
            </p:cNvPr>
            <p:cNvSpPr txBox="1"/>
            <p:nvPr/>
          </p:nvSpPr>
          <p:spPr>
            <a:xfrm>
              <a:off x="336030" y="3815383"/>
              <a:ext cx="5782252" cy="31145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 Light" panose="00000400000000000000" pitchFamily="2" charset="0"/>
                  <a:ea typeface="+mn-ea"/>
                  <a:cs typeface="+mn-cs"/>
                </a:rPr>
                <a:t>El contenido del libro del Edificio Existente está regulado por el Anejo II del RD. 853/2021</a:t>
              </a:r>
            </a:p>
          </p:txBody>
        </p: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9BF7917D-6B54-4C77-A87D-F5E0470AAF60}"/>
              </a:ext>
            </a:extLst>
          </p:cNvPr>
          <p:cNvGrpSpPr/>
          <p:nvPr/>
        </p:nvGrpSpPr>
        <p:grpSpPr>
          <a:xfrm>
            <a:off x="3209538" y="2017555"/>
            <a:ext cx="5538926" cy="4693593"/>
            <a:chOff x="375041" y="3950734"/>
            <a:chExt cx="5776622" cy="1348301"/>
          </a:xfrm>
          <a:noFill/>
        </p:grpSpPr>
        <p:sp>
          <p:nvSpPr>
            <p:cNvPr id="39" name="Rectángulo redondeado 1">
              <a:extLst>
                <a:ext uri="{FF2B5EF4-FFF2-40B4-BE49-F238E27FC236}">
                  <a16:creationId xmlns:a16="http://schemas.microsoft.com/office/drawing/2014/main" id="{055CA2BB-906C-4800-B8EF-9CB89CCD59F0}"/>
                </a:ext>
              </a:extLst>
            </p:cNvPr>
            <p:cNvSpPr/>
            <p:nvPr/>
          </p:nvSpPr>
          <p:spPr>
            <a:xfrm>
              <a:off x="375041" y="3989297"/>
              <a:ext cx="5765292" cy="445988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CuadroTexto 2">
              <a:extLst>
                <a:ext uri="{FF2B5EF4-FFF2-40B4-BE49-F238E27FC236}">
                  <a16:creationId xmlns:a16="http://schemas.microsoft.com/office/drawing/2014/main" id="{90A19A6F-C4B6-403E-9AEA-CDA383B4C8F2}"/>
                </a:ext>
              </a:extLst>
            </p:cNvPr>
            <p:cNvSpPr txBox="1"/>
            <p:nvPr/>
          </p:nvSpPr>
          <p:spPr>
            <a:xfrm>
              <a:off x="387683" y="3950734"/>
              <a:ext cx="5763980" cy="134830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s-ES" sz="1300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r>
                <a:rPr lang="es-ES" sz="1400" b="1" dirty="0">
                  <a:solidFill>
                    <a:prstClr val="black"/>
                  </a:solidFill>
                  <a:latin typeface="Montserrat SemiBold" panose="00000700000000000000" pitchFamily="2" charset="0"/>
                </a:rPr>
                <a:t>Bloque I:</a:t>
              </a:r>
            </a:p>
            <a:p>
              <a:r>
                <a:rPr lang="es-ES" sz="1300" b="1" dirty="0">
                  <a:solidFill>
                    <a:prstClr val="black"/>
                  </a:solidFill>
                  <a:latin typeface="Montserrat SemiBold" panose="00000700000000000000" pitchFamily="2" charset="0"/>
                </a:rPr>
                <a:t>I.1 Documentación del edificio y su estado de conservación.</a:t>
              </a:r>
            </a:p>
            <a:p>
              <a:pPr marL="342900" lvl="0" indent="-342900">
                <a:buAutoNum type="alphaLcParenR"/>
              </a:pPr>
              <a:r>
                <a:rPr lang="es-ES" sz="1100" dirty="0">
                  <a:solidFill>
                    <a:prstClr val="black"/>
                  </a:solidFill>
                  <a:latin typeface="Montserrat Light" panose="00000400000000000000" pitchFamily="2" charset="0"/>
                </a:rPr>
                <a:t>ITE, IEE o informe técnico.</a:t>
              </a:r>
            </a:p>
            <a:p>
              <a:pPr marL="342900" lvl="0" indent="-342900">
                <a:buAutoNum type="alphaLcParenR"/>
              </a:pPr>
              <a:r>
                <a:rPr lang="es-ES" sz="1100" dirty="0">
                  <a:solidFill>
                    <a:prstClr val="black"/>
                  </a:solidFill>
                  <a:latin typeface="Montserrat Light" panose="00000400000000000000" pitchFamily="2" charset="0"/>
                </a:rPr>
                <a:t>Certificado de Eficiencia Energética </a:t>
              </a:r>
            </a:p>
            <a:p>
              <a:pPr marL="342900" lvl="0" indent="-342900">
                <a:buAutoNum type="alphaLcParenR"/>
              </a:pPr>
              <a:r>
                <a:rPr lang="es-ES" sz="1100" dirty="0">
                  <a:solidFill>
                    <a:prstClr val="black"/>
                  </a:solidFill>
                  <a:latin typeface="Montserrat Light" panose="00000400000000000000" pitchFamily="2" charset="0"/>
                </a:rPr>
                <a:t>Adicionalmente, se podrá incluir toda la documentación complementaria disponible.</a:t>
              </a:r>
            </a:p>
            <a:p>
              <a:pPr lvl="0"/>
              <a:r>
                <a:rPr lang="es-ES" sz="1300" b="1" dirty="0">
                  <a:solidFill>
                    <a:prstClr val="black"/>
                  </a:solidFill>
                  <a:latin typeface="Montserrat SemiBold" panose="00000700000000000000" pitchFamily="2" charset="0"/>
                </a:rPr>
                <a:t>I.2 Manual de uso y mantenimiento.</a:t>
              </a: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kumimoji="0" lang="es-E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42" name="Grupo 41">
            <a:extLst>
              <a:ext uri="{FF2B5EF4-FFF2-40B4-BE49-F238E27FC236}">
                <a16:creationId xmlns:a16="http://schemas.microsoft.com/office/drawing/2014/main" id="{390DF4DC-90D9-4DD4-B254-5A69DC1F31B0}"/>
              </a:ext>
            </a:extLst>
          </p:cNvPr>
          <p:cNvGrpSpPr/>
          <p:nvPr/>
        </p:nvGrpSpPr>
        <p:grpSpPr>
          <a:xfrm>
            <a:off x="3185534" y="3712042"/>
            <a:ext cx="5575045" cy="5117559"/>
            <a:chOff x="354296" y="3763470"/>
            <a:chExt cx="5763986" cy="1509754"/>
          </a:xfrm>
          <a:noFill/>
        </p:grpSpPr>
        <p:sp>
          <p:nvSpPr>
            <p:cNvPr id="43" name="Rectángulo redondeado 1">
              <a:extLst>
                <a:ext uri="{FF2B5EF4-FFF2-40B4-BE49-F238E27FC236}">
                  <a16:creationId xmlns:a16="http://schemas.microsoft.com/office/drawing/2014/main" id="{9F000BF2-F352-4141-84AD-F503FFB14CDC}"/>
                </a:ext>
              </a:extLst>
            </p:cNvPr>
            <p:cNvSpPr/>
            <p:nvPr/>
          </p:nvSpPr>
          <p:spPr>
            <a:xfrm>
              <a:off x="354296" y="3810662"/>
              <a:ext cx="5763986" cy="582155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CuadroTexto 2">
              <a:extLst>
                <a:ext uri="{FF2B5EF4-FFF2-40B4-BE49-F238E27FC236}">
                  <a16:creationId xmlns:a16="http://schemas.microsoft.com/office/drawing/2014/main" id="{B19C300D-F91D-4C7E-AF52-D9BB2EC65462}"/>
                </a:ext>
              </a:extLst>
            </p:cNvPr>
            <p:cNvSpPr txBox="1"/>
            <p:nvPr/>
          </p:nvSpPr>
          <p:spPr>
            <a:xfrm>
              <a:off x="354296" y="3763470"/>
              <a:ext cx="5763980" cy="15097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s-ES" sz="1300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r>
                <a:rPr lang="es-ES" sz="1400" b="1" dirty="0">
                  <a:solidFill>
                    <a:prstClr val="black"/>
                  </a:solidFill>
                  <a:latin typeface="Montserrat SemiBold" panose="00000700000000000000" pitchFamily="2" charset="0"/>
                </a:rPr>
                <a:t>Bloque II:</a:t>
              </a:r>
            </a:p>
            <a:p>
              <a:r>
                <a:rPr lang="es-ES" sz="1300" b="1" dirty="0">
                  <a:solidFill>
                    <a:prstClr val="black"/>
                  </a:solidFill>
                  <a:latin typeface="Montserrat SemiBold" panose="00000700000000000000" pitchFamily="2" charset="0"/>
                </a:rPr>
                <a:t>II.1 Potencial de mejora de las prestaciones del edificio.</a:t>
              </a:r>
            </a:p>
            <a:p>
              <a:pPr marL="342900" lvl="0" indent="-342900">
                <a:buAutoNum type="alphaUcPeriod"/>
              </a:pPr>
              <a:r>
                <a:rPr lang="es-ES" sz="1100" dirty="0">
                  <a:solidFill>
                    <a:prstClr val="black"/>
                  </a:solidFill>
                  <a:latin typeface="Montserrat Light" panose="00000400000000000000" pitchFamily="2" charset="0"/>
                </a:rPr>
                <a:t>Seguridad de utilización y accesibilidad.</a:t>
              </a:r>
            </a:p>
            <a:p>
              <a:pPr marL="342900" lvl="0" indent="-342900">
                <a:buAutoNum type="alphaUcPeriod"/>
              </a:pPr>
              <a:r>
                <a:rPr lang="es-ES" sz="1100" dirty="0">
                  <a:solidFill>
                    <a:prstClr val="black"/>
                  </a:solidFill>
                  <a:latin typeface="Montserrat Light" panose="00000400000000000000" pitchFamily="2" charset="0"/>
                </a:rPr>
                <a:t>Seguridad contra incendios.</a:t>
              </a:r>
            </a:p>
            <a:p>
              <a:pPr marL="342900" lvl="0" indent="-342900">
                <a:buAutoNum type="alphaUcPeriod"/>
              </a:pPr>
              <a:r>
                <a:rPr lang="es-ES" sz="1100" dirty="0">
                  <a:solidFill>
                    <a:prstClr val="black"/>
                  </a:solidFill>
                  <a:latin typeface="Montserrat Light" panose="00000400000000000000" pitchFamily="2" charset="0"/>
                </a:rPr>
                <a:t>Habitabilidad: Salubridad.</a:t>
              </a:r>
            </a:p>
            <a:p>
              <a:pPr marL="342900" lvl="0" indent="-342900">
                <a:buAutoNum type="alphaUcPeriod"/>
              </a:pPr>
              <a:r>
                <a:rPr lang="es-ES" sz="1100" dirty="0">
                  <a:solidFill>
                    <a:prstClr val="black"/>
                  </a:solidFill>
                  <a:latin typeface="Montserrat Light" panose="00000400000000000000" pitchFamily="2" charset="0"/>
                </a:rPr>
                <a:t>Habitabilidad: Eficiencia energética.</a:t>
              </a:r>
            </a:p>
            <a:p>
              <a:pPr marL="342900" lvl="0" indent="-342900">
                <a:buAutoNum type="alphaUcPeriod"/>
              </a:pPr>
              <a:r>
                <a:rPr lang="es-ES" sz="1100" dirty="0">
                  <a:solidFill>
                    <a:prstClr val="black"/>
                  </a:solidFill>
                  <a:latin typeface="Montserrat Light" panose="00000400000000000000" pitchFamily="2" charset="0"/>
                </a:rPr>
                <a:t>Habitabilidad: Protección contra el ruido.</a:t>
              </a:r>
            </a:p>
            <a:p>
              <a:pPr marL="342900" lvl="0" indent="-342900">
                <a:buAutoNum type="alphaUcPeriod"/>
              </a:pPr>
              <a:r>
                <a:rPr lang="es-ES" sz="1100" dirty="0">
                  <a:solidFill>
                    <a:prstClr val="black"/>
                  </a:solidFill>
                  <a:latin typeface="Montserrat Light" panose="00000400000000000000" pitchFamily="2" charset="0"/>
                </a:rPr>
                <a:t>Otros: detección de amianto, deficiencias en cubiertas</a:t>
              </a:r>
              <a:r>
                <a:rPr lang="es-ES" sz="1100" b="1" dirty="0">
                  <a:solidFill>
                    <a:prstClr val="black"/>
                  </a:solidFill>
                  <a:latin typeface="Montserrat Light" panose="00000400000000000000" pitchFamily="2" charset="0"/>
                </a:rPr>
                <a:t>.</a:t>
              </a:r>
            </a:p>
            <a:p>
              <a:pPr lvl="0"/>
              <a:r>
                <a:rPr lang="es-ES" sz="1300" b="1" dirty="0">
                  <a:solidFill>
                    <a:prstClr val="black"/>
                  </a:solidFill>
                  <a:latin typeface="Montserrat SemiBold" panose="00000700000000000000" pitchFamily="2" charset="0"/>
                </a:rPr>
                <a:t>II.2 Plan de Actuaciones para la Renovación del Edificio.</a:t>
              </a: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Light" panose="000004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Light" panose="000004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b="1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lang="es-ES" sz="1300"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  <a:p>
              <a:pPr lvl="0"/>
              <a:endParaRPr kumimoji="0" lang="es-E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</p:grpSp>
      <p:sp>
        <p:nvSpPr>
          <p:cNvPr id="45" name="Rectángulo redondeado 1">
            <a:extLst>
              <a:ext uri="{FF2B5EF4-FFF2-40B4-BE49-F238E27FC236}">
                <a16:creationId xmlns:a16="http://schemas.microsoft.com/office/drawing/2014/main" id="{1D33159B-00F3-4B1C-AE1C-F44E277A0F30}"/>
              </a:ext>
            </a:extLst>
          </p:cNvPr>
          <p:cNvSpPr/>
          <p:nvPr/>
        </p:nvSpPr>
        <p:spPr>
          <a:xfrm>
            <a:off x="3206474" y="1098806"/>
            <a:ext cx="5526803" cy="876406"/>
          </a:xfrm>
          <a:prstGeom prst="roundRect">
            <a:avLst>
              <a:gd name="adj" fmla="val 14467"/>
            </a:avLst>
          </a:prstGeom>
          <a:solidFill>
            <a:schemeClr val="bg1">
              <a:alpha val="80000"/>
            </a:schemeClr>
          </a:solidFill>
          <a:ln w="12700">
            <a:solidFill>
              <a:srgbClr val="0E76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ES" sz="1400" b="1" dirty="0">
                <a:solidFill>
                  <a:prstClr val="black"/>
                </a:solidFill>
                <a:latin typeface="Montserrat SemiBold" panose="00000700000000000000" pitchFamily="2" charset="0"/>
              </a:rPr>
              <a:t>0 Datos generales:</a:t>
            </a:r>
          </a:p>
          <a:p>
            <a:pPr marL="342900" lvl="0" indent="-342900">
              <a:buAutoNum type="alphaUcPeriod"/>
            </a:pPr>
            <a:r>
              <a:rPr lang="es-ES" sz="1000" dirty="0">
                <a:solidFill>
                  <a:prstClr val="black"/>
                </a:solidFill>
                <a:latin typeface="Montserrat Light" panose="00000400000000000000" pitchFamily="2" charset="0"/>
              </a:rPr>
              <a:t>Identificación del edificio</a:t>
            </a:r>
          </a:p>
          <a:p>
            <a:pPr marL="342900" lvl="0" indent="-342900">
              <a:buAutoNum type="alphaUcPeriod"/>
            </a:pPr>
            <a:r>
              <a:rPr lang="es-ES" sz="1000" dirty="0">
                <a:solidFill>
                  <a:prstClr val="black"/>
                </a:solidFill>
                <a:latin typeface="Montserrat Light" panose="00000400000000000000" pitchFamily="2" charset="0"/>
              </a:rPr>
              <a:t>Datos urbanísticos</a:t>
            </a:r>
          </a:p>
          <a:p>
            <a:pPr marL="342900" lvl="0" indent="-342900">
              <a:buAutoNum type="alphaUcPeriod"/>
            </a:pPr>
            <a:r>
              <a:rPr lang="es-ES" sz="1000" dirty="0">
                <a:solidFill>
                  <a:prstClr val="black"/>
                </a:solidFill>
                <a:latin typeface="Montserrat Light" panose="00000400000000000000" pitchFamily="2" charset="0"/>
              </a:rPr>
              <a:t>Propietario/representante legal de la propiedad</a:t>
            </a:r>
          </a:p>
          <a:p>
            <a:pPr marL="342900" lvl="0" indent="-342900">
              <a:buAutoNum type="alphaUcPeriod"/>
            </a:pPr>
            <a:r>
              <a:rPr lang="es-ES" sz="1000" dirty="0">
                <a:solidFill>
                  <a:prstClr val="black"/>
                </a:solidFill>
                <a:latin typeface="Montserrat Light" panose="00000400000000000000" pitchFamily="2" charset="0"/>
              </a:rPr>
              <a:t>Técnico redactor del Libro</a:t>
            </a:r>
          </a:p>
        </p:txBody>
      </p:sp>
      <p:grpSp>
        <p:nvGrpSpPr>
          <p:cNvPr id="46" name="9 Grupo">
            <a:extLst>
              <a:ext uri="{FF2B5EF4-FFF2-40B4-BE49-F238E27FC236}">
                <a16:creationId xmlns:a16="http://schemas.microsoft.com/office/drawing/2014/main" id="{4BFF317F-8182-40A9-9828-005369F3E312}"/>
              </a:ext>
            </a:extLst>
          </p:cNvPr>
          <p:cNvGrpSpPr/>
          <p:nvPr/>
        </p:nvGrpSpPr>
        <p:grpSpPr>
          <a:xfrm>
            <a:off x="433415" y="524370"/>
            <a:ext cx="5515090" cy="5424910"/>
            <a:chOff x="3284410" y="1794582"/>
            <a:chExt cx="5515090" cy="5424910"/>
          </a:xfrm>
        </p:grpSpPr>
        <p:sp>
          <p:nvSpPr>
            <p:cNvPr id="47" name="Subtítulo 1">
              <a:extLst>
                <a:ext uri="{FF2B5EF4-FFF2-40B4-BE49-F238E27FC236}">
                  <a16:creationId xmlns:a16="http://schemas.microsoft.com/office/drawing/2014/main" id="{2F831D09-F10A-415A-8B40-B6755D71BE97}"/>
                </a:ext>
              </a:extLst>
            </p:cNvPr>
            <p:cNvSpPr txBox="1">
              <a:spLocks/>
            </p:cNvSpPr>
            <p:nvPr/>
          </p:nvSpPr>
          <p:spPr>
            <a:xfrm>
              <a:off x="3284410" y="1826909"/>
              <a:ext cx="5515090" cy="1584155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Char char=" "/>
                <a:tabLst/>
                <a:defRPr/>
              </a:pPr>
              <a:r>
                <a:rPr kumimoji="0" lang="es-ES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Light" panose="00000400000000000000" pitchFamily="2" charset="0"/>
                  <a:ea typeface="+mn-ea"/>
                  <a:cs typeface="+mn-cs"/>
                </a:rPr>
                <a:t>contenido mínimo</a:t>
              </a:r>
            </a:p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None/>
                <a:tabLst/>
                <a:defRPr/>
              </a:pPr>
              <a:r>
                <a:rPr kumimoji="0" lang="es-ES" sz="2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 SemiBold" panose="00000700000000000000" pitchFamily="2" charset="0"/>
                  <a:ea typeface="+mn-ea"/>
                  <a:cs typeface="+mn-cs"/>
                </a:rPr>
                <a:t> libro del </a:t>
              </a:r>
            </a:p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None/>
                <a:tabLst/>
                <a:defRPr/>
              </a:pPr>
              <a:r>
                <a:rPr kumimoji="0" lang="es-ES" sz="2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ontserrat SemiBold" panose="00000700000000000000" pitchFamily="2" charset="0"/>
                  <a:ea typeface="+mn-ea"/>
                  <a:cs typeface="+mn-cs"/>
                </a:rPr>
                <a:t> edificio</a:t>
              </a:r>
            </a:p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None/>
                <a:tabLst/>
                <a:defRPr/>
              </a:pPr>
              <a:r>
                <a:rPr lang="es-ES" sz="27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 existente</a:t>
              </a:r>
            </a:p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C0504D"/>
                </a:buClr>
                <a:buSzPct val="100000"/>
                <a:buFont typeface="Tw Cen MT" panose="020B0602020104020603" pitchFamily="34" charset="0"/>
                <a:buNone/>
                <a:tabLst/>
                <a:defRPr/>
              </a:pPr>
              <a:endPara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SemiBold" panose="00000700000000000000" pitchFamily="2" charset="0"/>
                <a:ea typeface="+mn-ea"/>
                <a:cs typeface="+mn-cs"/>
              </a:endParaRPr>
            </a:p>
          </p:txBody>
        </p:sp>
        <p:cxnSp>
          <p:nvCxnSpPr>
            <p:cNvPr id="48" name="3 Conector recto">
              <a:extLst>
                <a:ext uri="{FF2B5EF4-FFF2-40B4-BE49-F238E27FC236}">
                  <a16:creationId xmlns:a16="http://schemas.microsoft.com/office/drawing/2014/main" id="{A2C3D8E8-F3C6-48D0-814B-67BC6CB4E994}"/>
                </a:ext>
              </a:extLst>
            </p:cNvPr>
            <p:cNvCxnSpPr>
              <a:cxnSpLocks/>
            </p:cNvCxnSpPr>
            <p:nvPr/>
          </p:nvCxnSpPr>
          <p:spPr>
            <a:xfrm>
              <a:off x="5948703" y="1794582"/>
              <a:ext cx="0" cy="542491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Subtítulo 1">
            <a:extLst>
              <a:ext uri="{FF2B5EF4-FFF2-40B4-BE49-F238E27FC236}">
                <a16:creationId xmlns:a16="http://schemas.microsoft.com/office/drawing/2014/main" id="{702AE605-E7A3-49DB-B92E-2FB76924B4DA}"/>
              </a:ext>
            </a:extLst>
          </p:cNvPr>
          <p:cNvSpPr txBox="1">
            <a:spLocks/>
          </p:cNvSpPr>
          <p:nvPr/>
        </p:nvSpPr>
        <p:spPr>
          <a:xfrm>
            <a:off x="395536" y="6515033"/>
            <a:ext cx="7226054" cy="307975"/>
          </a:xfrm>
          <a:prstGeom prst="rect">
            <a:avLst/>
          </a:prstGeom>
        </p:spPr>
        <p:txBody>
          <a:bodyPr lIns="0" tIns="0" rIns="0" bIns="4680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s-ES" sz="1000" b="1" dirty="0" err="1">
                <a:solidFill>
                  <a:schemeClr val="bg1"/>
                </a:solidFill>
                <a:latin typeface="Montserrat" panose="00000500000000000000" pitchFamily="2" charset="0"/>
              </a:rPr>
              <a:t>oair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r>
              <a:rPr lang="es-ES" sz="1000" dirty="0">
                <a:solidFill>
                  <a:schemeClr val="bg1"/>
                </a:solidFill>
                <a:latin typeface="Montserrat" panose="00000500000000000000" pitchFamily="2" charset="0"/>
              </a:rPr>
              <a:t>| oportunidad y reto de la rehabilitación integral de edificios | 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22.10.2021 </a:t>
            </a:r>
            <a:endParaRPr lang="es-ES" sz="10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07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4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71 Grupo"/>
          <p:cNvGrpSpPr/>
          <p:nvPr/>
        </p:nvGrpSpPr>
        <p:grpSpPr>
          <a:xfrm>
            <a:off x="3" y="2"/>
            <a:ext cx="9143999" cy="6865349"/>
            <a:chOff x="1" y="0"/>
            <a:chExt cx="9143999" cy="6865349"/>
          </a:xfrm>
          <a:solidFill>
            <a:srgbClr val="0E7683"/>
          </a:solidFill>
        </p:grpSpPr>
        <p:sp>
          <p:nvSpPr>
            <p:cNvPr id="80" name="79 Rectángulo"/>
            <p:cNvSpPr/>
            <p:nvPr/>
          </p:nvSpPr>
          <p:spPr>
            <a:xfrm>
              <a:off x="1" y="0"/>
              <a:ext cx="9143999" cy="68153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3" name="82 Rectángulo"/>
            <p:cNvSpPr/>
            <p:nvPr/>
          </p:nvSpPr>
          <p:spPr>
            <a:xfrm>
              <a:off x="1" y="6815369"/>
              <a:ext cx="9143999" cy="499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6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394403" y="6572969"/>
              <a:ext cx="792519" cy="271849"/>
            </a:xfrm>
            <a:prstGeom prst="rect">
              <a:avLst/>
            </a:prstGeom>
            <a:grpFill/>
          </p:spPr>
          <p:txBody>
            <a:bodyPr lIns="45720" rIns="45720" anchor="b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4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COLEGIO OFICIAL DE</a:t>
              </a:r>
            </a:p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6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ARQUITECTOS</a:t>
              </a:r>
            </a:p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DE EXTREMADURA</a:t>
              </a:r>
            </a:p>
          </p:txBody>
        </p:sp>
        <p:pic>
          <p:nvPicPr>
            <p:cNvPr id="84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142731" y="6549651"/>
              <a:ext cx="839923" cy="280993"/>
            </a:xfrm>
            <a:prstGeom prst="rect">
              <a:avLst/>
            </a:prstGeom>
            <a:grpFill/>
          </p:spPr>
        </p:pic>
        <p:cxnSp>
          <p:nvCxnSpPr>
            <p:cNvPr id="85" name="84 Conector recto"/>
            <p:cNvCxnSpPr>
              <a:cxnSpLocks/>
            </p:cNvCxnSpPr>
            <p:nvPr/>
          </p:nvCxnSpPr>
          <p:spPr>
            <a:xfrm flipV="1">
              <a:off x="8142731" y="6590397"/>
              <a:ext cx="0" cy="209014"/>
            </a:xfrm>
            <a:prstGeom prst="lin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2" name="81 Conector recto"/>
          <p:cNvCxnSpPr/>
          <p:nvPr/>
        </p:nvCxnSpPr>
        <p:spPr>
          <a:xfrm>
            <a:off x="539552" y="6533694"/>
            <a:ext cx="8604448" cy="0"/>
          </a:xfrm>
          <a:prstGeom prst="line">
            <a:avLst/>
          </a:prstGeom>
          <a:ln w="31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9 Grupo"/>
          <p:cNvGrpSpPr/>
          <p:nvPr/>
        </p:nvGrpSpPr>
        <p:grpSpPr>
          <a:xfrm>
            <a:off x="1496628" y="2204864"/>
            <a:ext cx="6963804" cy="1368152"/>
            <a:chOff x="1835696" y="1556792"/>
            <a:chExt cx="6963804" cy="1368152"/>
          </a:xfrm>
        </p:grpSpPr>
        <p:sp>
          <p:nvSpPr>
            <p:cNvPr id="49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835696" y="1556792"/>
              <a:ext cx="1113825" cy="1368152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6</a:t>
              </a:r>
            </a:p>
          </p:txBody>
        </p:sp>
        <p:sp>
          <p:nvSpPr>
            <p:cNvPr id="28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538082" y="1700808"/>
              <a:ext cx="5261418" cy="1080120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30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forma de contacto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5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Light" panose="00000400000000000000" pitchFamily="2" charset="0"/>
                </a:rPr>
                <a:t>con la </a:t>
              </a:r>
              <a:r>
                <a:rPr lang="es-ES" sz="54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oair</a:t>
              </a:r>
              <a:endParaRPr lang="es-E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 panose="00000400000000000000" pitchFamily="2" charset="0"/>
              </a:endParaRPr>
            </a:p>
          </p:txBody>
        </p:sp>
        <p:cxnSp>
          <p:nvCxnSpPr>
            <p:cNvPr id="4" name="3 Conector recto"/>
            <p:cNvCxnSpPr>
              <a:cxnSpLocks/>
            </p:cNvCxnSpPr>
            <p:nvPr/>
          </p:nvCxnSpPr>
          <p:spPr>
            <a:xfrm>
              <a:off x="3275856" y="1700808"/>
              <a:ext cx="0" cy="93610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DED13F9B-BC17-4156-B1A6-0D1E5E2F89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575" y="6532385"/>
            <a:ext cx="992367" cy="307976"/>
          </a:xfrm>
          <a:prstGeom prst="rect">
            <a:avLst/>
          </a:prstGeom>
        </p:spPr>
      </p:pic>
      <p:sp>
        <p:nvSpPr>
          <p:cNvPr id="19" name="Subtítulo 1">
            <a:extLst>
              <a:ext uri="{FF2B5EF4-FFF2-40B4-BE49-F238E27FC236}">
                <a16:creationId xmlns:a16="http://schemas.microsoft.com/office/drawing/2014/main" id="{5CE5109D-90FF-4E12-9551-8C62E17737DF}"/>
              </a:ext>
            </a:extLst>
          </p:cNvPr>
          <p:cNvSpPr txBox="1">
            <a:spLocks/>
          </p:cNvSpPr>
          <p:nvPr/>
        </p:nvSpPr>
        <p:spPr>
          <a:xfrm>
            <a:off x="395536" y="6515033"/>
            <a:ext cx="7226054" cy="307975"/>
          </a:xfrm>
          <a:prstGeom prst="rect">
            <a:avLst/>
          </a:prstGeom>
        </p:spPr>
        <p:txBody>
          <a:bodyPr lIns="0" tIns="0" rIns="0" bIns="4680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s-ES" sz="1000" b="1" dirty="0" err="1">
                <a:solidFill>
                  <a:schemeClr val="bg1"/>
                </a:solidFill>
                <a:latin typeface="Montserrat" panose="00000500000000000000" pitchFamily="2" charset="0"/>
              </a:rPr>
              <a:t>oair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r>
              <a:rPr lang="es-ES" sz="1000" dirty="0">
                <a:solidFill>
                  <a:schemeClr val="bg1"/>
                </a:solidFill>
                <a:latin typeface="Montserrat" panose="00000500000000000000" pitchFamily="2" charset="0"/>
              </a:rPr>
              <a:t>| oportunidad y reto de la rehabilitación integral de edificios | 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22.10.2021 </a:t>
            </a:r>
            <a:endParaRPr lang="es-ES" sz="10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08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E31520F-8DDD-4247-AA40-346515609A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4664"/>
            <a:ext cx="9143997" cy="6858000"/>
          </a:xfrm>
          <a:prstGeom prst="rect">
            <a:avLst/>
          </a:prstGeom>
        </p:spPr>
      </p:pic>
      <p:grpSp>
        <p:nvGrpSpPr>
          <p:cNvPr id="72" name="71 Grupo"/>
          <p:cNvGrpSpPr/>
          <p:nvPr/>
        </p:nvGrpSpPr>
        <p:grpSpPr>
          <a:xfrm>
            <a:off x="3" y="6532385"/>
            <a:ext cx="9143999" cy="332966"/>
            <a:chOff x="1" y="6532383"/>
            <a:chExt cx="9143999" cy="332966"/>
          </a:xfrm>
          <a:solidFill>
            <a:srgbClr val="0E7683"/>
          </a:solidFill>
        </p:grpSpPr>
        <p:sp>
          <p:nvSpPr>
            <p:cNvPr id="80" name="79 Rectángulo"/>
            <p:cNvSpPr/>
            <p:nvPr/>
          </p:nvSpPr>
          <p:spPr>
            <a:xfrm>
              <a:off x="1" y="6532383"/>
              <a:ext cx="9143999" cy="2829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83" name="82 Rectángulo"/>
            <p:cNvSpPr/>
            <p:nvPr/>
          </p:nvSpPr>
          <p:spPr>
            <a:xfrm>
              <a:off x="1" y="6815369"/>
              <a:ext cx="9143999" cy="499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6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394403" y="6572969"/>
              <a:ext cx="792519" cy="271849"/>
            </a:xfrm>
            <a:prstGeom prst="rect">
              <a:avLst/>
            </a:prstGeom>
            <a:grpFill/>
          </p:spPr>
          <p:txBody>
            <a:bodyPr lIns="45720" rIns="45720" anchor="b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4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COLEGIO OFICIAL DE</a:t>
              </a:r>
            </a:p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6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ARQUITECTOS</a:t>
              </a:r>
            </a:p>
            <a:p>
              <a:pPr>
                <a:lnSpc>
                  <a:spcPct val="40000"/>
                </a:lnSpc>
                <a:spcBef>
                  <a:spcPts val="0"/>
                </a:spcBef>
                <a:spcAft>
                  <a:spcPts val="300"/>
                </a:spcAft>
                <a:defRPr/>
              </a:pPr>
              <a:r>
                <a: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DE EXTREMADURA</a:t>
              </a:r>
            </a:p>
          </p:txBody>
        </p:sp>
        <p:pic>
          <p:nvPicPr>
            <p:cNvPr id="8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142731" y="6549651"/>
              <a:ext cx="839923" cy="280993"/>
            </a:xfrm>
            <a:prstGeom prst="rect">
              <a:avLst/>
            </a:prstGeom>
            <a:grpFill/>
          </p:spPr>
        </p:pic>
        <p:cxnSp>
          <p:nvCxnSpPr>
            <p:cNvPr id="85" name="84 Conector recto"/>
            <p:cNvCxnSpPr>
              <a:cxnSpLocks/>
            </p:cNvCxnSpPr>
            <p:nvPr/>
          </p:nvCxnSpPr>
          <p:spPr>
            <a:xfrm flipV="1">
              <a:off x="8142731" y="6590397"/>
              <a:ext cx="0" cy="209014"/>
            </a:xfrm>
            <a:prstGeom prst="line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9 Grupo"/>
          <p:cNvGrpSpPr/>
          <p:nvPr/>
        </p:nvGrpSpPr>
        <p:grpSpPr>
          <a:xfrm>
            <a:off x="395539" y="516374"/>
            <a:ext cx="5515090" cy="1616482"/>
            <a:chOff x="3284410" y="1794582"/>
            <a:chExt cx="5515090" cy="1616482"/>
          </a:xfrm>
        </p:grpSpPr>
        <p:sp>
          <p:nvSpPr>
            <p:cNvPr id="28" name="Subtítulo 1">
              <a:extLst>
                <a:ext uri="{FF2B5EF4-FFF2-40B4-BE49-F238E27FC236}">
                  <a16:creationId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284410" y="1826909"/>
              <a:ext cx="5515090" cy="1584155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9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formas de contacto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Light" panose="00000400000000000000" pitchFamily="2" charset="0"/>
                </a:rPr>
                <a:t>con la </a:t>
              </a:r>
              <a:r>
                <a:rPr lang="es-ES" sz="36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 SemiBold" panose="00000700000000000000" pitchFamily="2" charset="0"/>
                </a:rPr>
                <a:t>oair</a:t>
              </a:r>
              <a:endParaRPr lang="es-E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 panose="00000400000000000000" pitchFamily="2" charset="0"/>
              </a:endParaRPr>
            </a:p>
          </p:txBody>
        </p:sp>
        <p:cxnSp>
          <p:nvCxnSpPr>
            <p:cNvPr id="4" name="3 Conector recto"/>
            <p:cNvCxnSpPr>
              <a:cxnSpLocks/>
            </p:cNvCxnSpPr>
            <p:nvPr/>
          </p:nvCxnSpPr>
          <p:spPr>
            <a:xfrm>
              <a:off x="5948703" y="1794582"/>
              <a:ext cx="0" cy="109556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DED13F9B-BC17-4156-B1A6-0D1E5E2F89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575" y="6532385"/>
            <a:ext cx="992367" cy="307976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11EB0716-583A-4FF8-94DC-093A80B0C55D}"/>
              </a:ext>
            </a:extLst>
          </p:cNvPr>
          <p:cNvGrpSpPr/>
          <p:nvPr/>
        </p:nvGrpSpPr>
        <p:grpSpPr>
          <a:xfrm>
            <a:off x="3202175" y="516374"/>
            <a:ext cx="5780482" cy="297450"/>
            <a:chOff x="337800" y="3815383"/>
            <a:chExt cx="5780482" cy="297450"/>
          </a:xfrm>
          <a:noFill/>
        </p:grpSpPr>
        <p:sp>
          <p:nvSpPr>
            <p:cNvPr id="23" name="Rectángulo redondeado 1">
              <a:extLst>
                <a:ext uri="{FF2B5EF4-FFF2-40B4-BE49-F238E27FC236}">
                  <a16:creationId xmlns:a16="http://schemas.microsoft.com/office/drawing/2014/main" id="{3EA94FA4-7B44-49BD-897D-18AFDFDF0766}"/>
                </a:ext>
              </a:extLst>
            </p:cNvPr>
            <p:cNvSpPr/>
            <p:nvPr/>
          </p:nvSpPr>
          <p:spPr>
            <a:xfrm>
              <a:off x="354296" y="3820444"/>
              <a:ext cx="5763986" cy="292389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dirty="0"/>
            </a:p>
          </p:txBody>
        </p:sp>
        <p:sp>
          <p:nvSpPr>
            <p:cNvPr id="24" name="CuadroTexto 2">
              <a:extLst>
                <a:ext uri="{FF2B5EF4-FFF2-40B4-BE49-F238E27FC236}">
                  <a16:creationId xmlns:a16="http://schemas.microsoft.com/office/drawing/2014/main" id="{A3533D0C-E35C-44E5-8338-39FB7881160D}"/>
                </a:ext>
              </a:extLst>
            </p:cNvPr>
            <p:cNvSpPr txBox="1"/>
            <p:nvPr/>
          </p:nvSpPr>
          <p:spPr>
            <a:xfrm>
              <a:off x="337800" y="3815383"/>
              <a:ext cx="5780481" cy="2923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s-ES" sz="1300" dirty="0">
                  <a:latin typeface="Montserrat Light" panose="00000400000000000000" pitchFamily="2" charset="0"/>
                </a:rPr>
                <a:t>Por teléfono, directamente llamando al COADE al </a:t>
              </a:r>
              <a:r>
                <a:rPr lang="es-ES" sz="1300" dirty="0">
                  <a:latin typeface="Montserrat SemiBold" panose="00000700000000000000" pitchFamily="2" charset="0"/>
                </a:rPr>
                <a:t>927 22 60 00.</a:t>
              </a:r>
            </a:p>
          </p:txBody>
        </p:sp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767D7E08-9AB2-41A4-B3A6-1D604E636AF0}"/>
              </a:ext>
            </a:extLst>
          </p:cNvPr>
          <p:cNvGrpSpPr/>
          <p:nvPr/>
        </p:nvGrpSpPr>
        <p:grpSpPr>
          <a:xfrm>
            <a:off x="3202176" y="899301"/>
            <a:ext cx="5763986" cy="297451"/>
            <a:chOff x="354296" y="3815383"/>
            <a:chExt cx="5763986" cy="297451"/>
          </a:xfrm>
          <a:noFill/>
        </p:grpSpPr>
        <p:sp>
          <p:nvSpPr>
            <p:cNvPr id="31" name="Rectángulo redondeado 1">
              <a:extLst>
                <a:ext uri="{FF2B5EF4-FFF2-40B4-BE49-F238E27FC236}">
                  <a16:creationId xmlns:a16="http://schemas.microsoft.com/office/drawing/2014/main" id="{271368BA-FD6D-45D2-ADBE-A109E753D251}"/>
                </a:ext>
              </a:extLst>
            </p:cNvPr>
            <p:cNvSpPr/>
            <p:nvPr/>
          </p:nvSpPr>
          <p:spPr>
            <a:xfrm>
              <a:off x="354296" y="3820446"/>
              <a:ext cx="5763986" cy="292388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dirty="0"/>
            </a:p>
          </p:txBody>
        </p:sp>
        <p:sp>
          <p:nvSpPr>
            <p:cNvPr id="32" name="CuadroTexto 2">
              <a:extLst>
                <a:ext uri="{FF2B5EF4-FFF2-40B4-BE49-F238E27FC236}">
                  <a16:creationId xmlns:a16="http://schemas.microsoft.com/office/drawing/2014/main" id="{F69426BC-9DF6-42E9-98EC-AFFA0AE0533C}"/>
                </a:ext>
              </a:extLst>
            </p:cNvPr>
            <p:cNvSpPr txBox="1"/>
            <p:nvPr/>
          </p:nvSpPr>
          <p:spPr>
            <a:xfrm>
              <a:off x="354296" y="3815383"/>
              <a:ext cx="5763980" cy="2923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s-ES" sz="1300" dirty="0">
                  <a:latin typeface="Montserrat Light" panose="00000400000000000000" pitchFamily="2" charset="0"/>
                </a:rPr>
                <a:t>Por email a través del correo </a:t>
              </a:r>
              <a:r>
                <a:rPr lang="es-ES" sz="1300" dirty="0">
                  <a:latin typeface="Montserrat SemiBold" panose="00000700000000000000" pitchFamily="2" charset="0"/>
                </a:rPr>
                <a:t>oair@coade.org</a:t>
              </a:r>
            </a:p>
          </p:txBody>
        </p: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2612D76D-09FF-414C-9B03-FF5873E4D526}"/>
              </a:ext>
            </a:extLst>
          </p:cNvPr>
          <p:cNvGrpSpPr/>
          <p:nvPr/>
        </p:nvGrpSpPr>
        <p:grpSpPr>
          <a:xfrm>
            <a:off x="3202176" y="1319552"/>
            <a:ext cx="5763986" cy="297451"/>
            <a:chOff x="354296" y="3815383"/>
            <a:chExt cx="5763986" cy="297451"/>
          </a:xfrm>
          <a:noFill/>
        </p:grpSpPr>
        <p:sp>
          <p:nvSpPr>
            <p:cNvPr id="36" name="Rectángulo redondeado 1">
              <a:extLst>
                <a:ext uri="{FF2B5EF4-FFF2-40B4-BE49-F238E27FC236}">
                  <a16:creationId xmlns:a16="http://schemas.microsoft.com/office/drawing/2014/main" id="{BD5C5075-1B5B-4081-A513-B4C21A55FA9A}"/>
                </a:ext>
              </a:extLst>
            </p:cNvPr>
            <p:cNvSpPr/>
            <p:nvPr/>
          </p:nvSpPr>
          <p:spPr>
            <a:xfrm>
              <a:off x="354296" y="3820446"/>
              <a:ext cx="5763986" cy="292388"/>
            </a:xfrm>
            <a:prstGeom prst="roundRect">
              <a:avLst>
                <a:gd name="adj" fmla="val 14467"/>
              </a:avLst>
            </a:prstGeom>
            <a:solidFill>
              <a:schemeClr val="bg1">
                <a:alpha val="80000"/>
              </a:schemeClr>
            </a:solidFill>
            <a:ln w="12700">
              <a:solidFill>
                <a:srgbClr val="0E76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dirty="0"/>
            </a:p>
          </p:txBody>
        </p:sp>
        <p:sp>
          <p:nvSpPr>
            <p:cNvPr id="37" name="CuadroTexto 2">
              <a:extLst>
                <a:ext uri="{FF2B5EF4-FFF2-40B4-BE49-F238E27FC236}">
                  <a16:creationId xmlns:a16="http://schemas.microsoft.com/office/drawing/2014/main" id="{EC5CC1A8-0580-44D0-A0A7-29C5C14D9B0C}"/>
                </a:ext>
              </a:extLst>
            </p:cNvPr>
            <p:cNvSpPr txBox="1"/>
            <p:nvPr/>
          </p:nvSpPr>
          <p:spPr>
            <a:xfrm>
              <a:off x="354296" y="3815383"/>
              <a:ext cx="5763980" cy="29238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s-ES" sz="1300" dirty="0">
                  <a:latin typeface="Montserrat Light" panose="00000400000000000000" pitchFamily="2" charset="0"/>
                </a:rPr>
                <a:t>A través de la web: </a:t>
              </a:r>
              <a:r>
                <a:rPr lang="es-ES" sz="1300" dirty="0">
                  <a:latin typeface="Montserrat SemiBold" panose="00000700000000000000" pitchFamily="2" charset="0"/>
                </a:rPr>
                <a:t>https://oair.coade.org/</a:t>
              </a:r>
            </a:p>
          </p:txBody>
        </p:sp>
      </p:grpSp>
      <p:sp>
        <p:nvSpPr>
          <p:cNvPr id="26" name="Subtítulo 1">
            <a:extLst>
              <a:ext uri="{FF2B5EF4-FFF2-40B4-BE49-F238E27FC236}">
                <a16:creationId xmlns:a16="http://schemas.microsoft.com/office/drawing/2014/main" id="{C78091CD-42BF-485A-9BBE-7781321BF55E}"/>
              </a:ext>
            </a:extLst>
          </p:cNvPr>
          <p:cNvSpPr txBox="1">
            <a:spLocks/>
          </p:cNvSpPr>
          <p:nvPr/>
        </p:nvSpPr>
        <p:spPr>
          <a:xfrm>
            <a:off x="395536" y="6515033"/>
            <a:ext cx="7226054" cy="307975"/>
          </a:xfrm>
          <a:prstGeom prst="rect">
            <a:avLst/>
          </a:prstGeom>
        </p:spPr>
        <p:txBody>
          <a:bodyPr lIns="0" tIns="0" rIns="0" bIns="4680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s-ES" sz="1000" b="1" dirty="0" err="1">
                <a:solidFill>
                  <a:schemeClr val="bg1"/>
                </a:solidFill>
                <a:latin typeface="Montserrat" panose="00000500000000000000" pitchFamily="2" charset="0"/>
              </a:rPr>
              <a:t>oair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r>
              <a:rPr lang="es-ES" sz="1000" dirty="0">
                <a:solidFill>
                  <a:schemeClr val="bg1"/>
                </a:solidFill>
                <a:latin typeface="Montserrat" panose="00000500000000000000" pitchFamily="2" charset="0"/>
              </a:rPr>
              <a:t>| oportunidad y reto de la rehabilitación integral de edificios | </a:t>
            </a:r>
            <a:r>
              <a:rPr lang="es-ES" sz="1000" b="1" dirty="0">
                <a:solidFill>
                  <a:schemeClr val="bg1"/>
                </a:solidFill>
                <a:latin typeface="Montserrat" panose="00000500000000000000" pitchFamily="2" charset="0"/>
              </a:rPr>
              <a:t>22.10.2021 </a:t>
            </a:r>
            <a:endParaRPr lang="es-ES" sz="10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18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8840</TotalTime>
  <Words>1081</Words>
  <Application>Microsoft Office PowerPoint</Application>
  <PresentationFormat>Presentación en pantalla (4:3)</PresentationFormat>
  <Paragraphs>263</Paragraphs>
  <Slides>16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4" baseType="lpstr">
      <vt:lpstr>Calibri</vt:lpstr>
      <vt:lpstr>Tw Cen MT</vt:lpstr>
      <vt:lpstr>Arial</vt:lpstr>
      <vt:lpstr>Montserrat Light</vt:lpstr>
      <vt:lpstr>Montserrat Bold</vt:lpstr>
      <vt:lpstr>Montserrat SemiBold</vt:lpstr>
      <vt:lpstr>Montserrat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JAA</dc:creator>
  <cp:lastModifiedBy>Lidia López Buró4</cp:lastModifiedBy>
  <cp:revision>411</cp:revision>
  <dcterms:created xsi:type="dcterms:W3CDTF">2020-06-23T11:38:04Z</dcterms:created>
  <dcterms:modified xsi:type="dcterms:W3CDTF">2021-10-21T21:30:30Z</dcterms:modified>
</cp:coreProperties>
</file>