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omments/comment3.xml" ContentType="application/vnd.openxmlformats-officedocument.presentationml.comments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9"/>
  </p:notesMasterIdLst>
  <p:sldIdLst>
    <p:sldId id="258" r:id="rId2"/>
    <p:sldId id="265" r:id="rId3"/>
    <p:sldId id="262" r:id="rId4"/>
    <p:sldId id="286" r:id="rId5"/>
    <p:sldId id="287" r:id="rId6"/>
    <p:sldId id="288" r:id="rId7"/>
    <p:sldId id="289" r:id="rId8"/>
    <p:sldId id="306" r:id="rId9"/>
    <p:sldId id="307" r:id="rId10"/>
    <p:sldId id="308" r:id="rId11"/>
    <p:sldId id="309" r:id="rId12"/>
    <p:sldId id="292" r:id="rId13"/>
    <p:sldId id="293" r:id="rId14"/>
    <p:sldId id="295" r:id="rId15"/>
    <p:sldId id="296" r:id="rId16"/>
    <p:sldId id="312" r:id="rId17"/>
    <p:sldId id="298" r:id="rId18"/>
    <p:sldId id="310" r:id="rId19"/>
    <p:sldId id="300" r:id="rId20"/>
    <p:sldId id="311" r:id="rId21"/>
    <p:sldId id="302" r:id="rId22"/>
    <p:sldId id="303" r:id="rId23"/>
    <p:sldId id="304" r:id="rId24"/>
    <p:sldId id="305" r:id="rId25"/>
    <p:sldId id="313" r:id="rId26"/>
    <p:sldId id="299" r:id="rId27"/>
    <p:sldId id="301" r:id="rId28"/>
  </p:sldIdLst>
  <p:sldSz cx="9144000" cy="6858000" type="screen4x3"/>
  <p:notesSz cx="6858000" cy="9144000"/>
  <p:embeddedFontLst>
    <p:embeddedFont>
      <p:font typeface="Montserrat Medium" panose="00000600000000000000" pitchFamily="2" charset="0"/>
      <p:regular r:id="rId30"/>
      <p:italic r:id="rId31"/>
    </p:embeddedFont>
    <p:embeddedFont>
      <p:font typeface="Calibri" panose="020F0502020204030204" pitchFamily="34" charset="0"/>
      <p:regular r:id="rId32"/>
      <p:bold r:id="rId33"/>
      <p:italic r:id="rId34"/>
      <p:boldItalic r:id="rId35"/>
    </p:embeddedFont>
    <p:embeddedFont>
      <p:font typeface="Montserrat" panose="00000500000000000000" pitchFamily="2" charset="0"/>
      <p:regular r:id="rId36"/>
      <p:bold r:id="rId37"/>
      <p:italic r:id="rId38"/>
      <p:boldItalic r:id="rId39"/>
    </p:embeddedFont>
    <p:embeddedFont>
      <p:font typeface="Montserrat SemiBold" panose="00000700000000000000" pitchFamily="2" charset="0"/>
      <p:bold r:id="rId40"/>
      <p:boldItalic r:id="rId41"/>
    </p:embeddedFont>
    <p:embeddedFont>
      <p:font typeface="Montserrat Bold" panose="00000800000000000000" pitchFamily="2" charset="0"/>
      <p:bold r:id="rId42"/>
    </p:embeddedFont>
    <p:embeddedFont>
      <p:font typeface="Tw Cen MT" panose="020B0602020104020603" pitchFamily="34" charset="0"/>
      <p:regular r:id="rId43"/>
      <p:bold r:id="rId44"/>
      <p:italic r:id="rId45"/>
      <p:boldItalic r:id="rId46"/>
    </p:embeddedFont>
    <p:embeddedFont>
      <p:font typeface="Montserrat Light" panose="00000400000000000000" pitchFamily="2" charset="0"/>
      <p:regular r:id="rId47"/>
      <p:italic r:id="rId48"/>
    </p:embeddedFont>
    <p:embeddedFont>
      <p:font typeface="Futura Lt BT" panose="020B0402020204020303" pitchFamily="34" charset="0"/>
      <p:regular r:id="rId49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A" initials="J" lastIdx="2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E7683"/>
    <a:srgbClr val="4C9A64"/>
    <a:srgbClr val="57933F"/>
    <a:srgbClr val="C0504D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79" autoAdjust="0"/>
    <p:restoredTop sz="97826" autoAdjust="0"/>
  </p:normalViewPr>
  <p:slideViewPr>
    <p:cSldViewPr>
      <p:cViewPr>
        <p:scale>
          <a:sx n="125" d="100"/>
          <a:sy n="125" d="100"/>
        </p:scale>
        <p:origin x="-726" y="27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42" Type="http://schemas.openxmlformats.org/officeDocument/2006/relationships/font" Target="fonts/font13.fntdata"/><Relationship Id="rId47" Type="http://schemas.openxmlformats.org/officeDocument/2006/relationships/font" Target="fonts/font18.fntdata"/><Relationship Id="rId50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46" Type="http://schemas.openxmlformats.org/officeDocument/2006/relationships/font" Target="fonts/font1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41" Type="http://schemas.openxmlformats.org/officeDocument/2006/relationships/font" Target="fonts/font12.fntdata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font" Target="fonts/font16.fntdata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49" Type="http://schemas.openxmlformats.org/officeDocument/2006/relationships/font" Target="fonts/font20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4" Type="http://schemas.openxmlformats.org/officeDocument/2006/relationships/font" Target="fonts/font15.fntdata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font" Target="fonts/font14.fntdata"/><Relationship Id="rId48" Type="http://schemas.openxmlformats.org/officeDocument/2006/relationships/font" Target="fonts/font19.fntdata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</c:spPr>
          </c:dPt>
          <c:dPt>
            <c:idx val="1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</c:spPr>
          </c:dPt>
          <c:dPt>
            <c:idx val="2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</c:spPr>
          </c:dPt>
          <c:dPt>
            <c:idx val="3"/>
            <c:bubble3D val="0"/>
            <c:spPr>
              <a:solidFill>
                <a:schemeClr val="accent3">
                  <a:lumMod val="75000"/>
                </a:schemeClr>
              </a:solidFill>
            </c:spPr>
          </c:dPt>
          <c:dPt>
            <c:idx val="4"/>
            <c:bubble3D val="0"/>
            <c:spPr>
              <a:solidFill>
                <a:schemeClr val="accent3">
                  <a:lumMod val="50000"/>
                </a:schemeClr>
              </a:solidFill>
            </c:spPr>
          </c:dPt>
          <c:dLbls>
            <c:dLbl>
              <c:idx val="3"/>
              <c:layout>
                <c:manualLayout>
                  <c:x val="-1.6163107389212717E-2"/>
                  <c:y val="-1.8874626408723345E-2"/>
                </c:manualLayout>
              </c:layout>
              <c:spPr/>
              <c:txPr>
                <a:bodyPr/>
                <a:lstStyle/>
                <a:p>
                  <a:pPr>
                    <a:defRPr sz="600">
                      <a:solidFill>
                        <a:schemeClr val="bg1"/>
                      </a:solidFill>
                      <a:latin typeface="Montserrat" panose="00000500000000000000" pitchFamily="2" charset="0"/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"/>
                  <c:y val="-3.7749252817446691E-2"/>
                </c:manualLayout>
              </c:layout>
              <c:spPr/>
              <c:txPr>
                <a:bodyPr/>
                <a:lstStyle/>
                <a:p>
                  <a:pPr>
                    <a:defRPr sz="600">
                      <a:solidFill>
                        <a:schemeClr val="bg1"/>
                      </a:solidFill>
                      <a:latin typeface="Montserrat" panose="00000500000000000000" pitchFamily="2" charset="0"/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600">
                    <a:latin typeface="Montserrat" panose="00000500000000000000" pitchFamily="2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Hoja1!$A$2:$A$6</c:f>
              <c:strCache>
                <c:ptCount val="5"/>
                <c:pt idx="0">
                  <c:v>0</c:v>
                </c:pt>
                <c:pt idx="1">
                  <c:v>1-2</c:v>
                </c:pt>
                <c:pt idx="2">
                  <c:v>3-5</c:v>
                </c:pt>
                <c:pt idx="3">
                  <c:v>6-10</c:v>
                </c:pt>
                <c:pt idx="4">
                  <c:v>+10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24.32</c:v>
                </c:pt>
                <c:pt idx="1">
                  <c:v>29.73</c:v>
                </c:pt>
                <c:pt idx="2">
                  <c:v>32.43</c:v>
                </c:pt>
                <c:pt idx="3">
                  <c:v>8.11</c:v>
                </c:pt>
                <c:pt idx="4">
                  <c:v>5.41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/>
      <c:overlay val="0"/>
      <c:txPr>
        <a:bodyPr/>
        <a:lstStyle/>
        <a:p>
          <a:pPr>
            <a:defRPr sz="700">
              <a:latin typeface="Montserrat" panose="00000500000000000000" pitchFamily="2" charset="0"/>
            </a:defRPr>
          </a:pPr>
          <a:endParaRPr lang="es-E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947046203976547"/>
          <c:y val="0.10963155930990626"/>
          <c:w val="0.38416236489976385"/>
          <c:h val="0.87818715632232625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</c:spPr>
          </c:dPt>
          <c:dPt>
            <c:idx val="1"/>
            <c:bubble3D val="0"/>
            <c:spPr>
              <a:solidFill>
                <a:schemeClr val="accent3">
                  <a:lumMod val="20000"/>
                  <a:lumOff val="80000"/>
                </a:schemeClr>
              </a:solidFill>
            </c:spPr>
          </c:dPt>
          <c:dPt>
            <c:idx val="2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</c:spPr>
          </c:dPt>
          <c:dPt>
            <c:idx val="3"/>
            <c:bubble3D val="0"/>
            <c:spPr>
              <a:solidFill>
                <a:schemeClr val="accent3">
                  <a:lumMod val="75000"/>
                </a:schemeClr>
              </a:solidFill>
              <a:ln>
                <a:noFill/>
                <a:round/>
              </a:ln>
              <a:effectLst/>
            </c:spPr>
          </c:dPt>
          <c:dPt>
            <c:idx val="4"/>
            <c:bubble3D val="0"/>
            <c:spPr>
              <a:solidFill>
                <a:schemeClr val="accent3">
                  <a:lumMod val="50000"/>
                </a:schemeClr>
              </a:solidFill>
            </c:spPr>
          </c:dPt>
          <c:dLbls>
            <c:dLbl>
              <c:idx val="3"/>
              <c:layout>
                <c:manualLayout>
                  <c:x val="0"/>
                  <c:y val="2.608180445013087E-2"/>
                </c:manualLayout>
              </c:layout>
              <c:spPr/>
              <c:txPr>
                <a:bodyPr/>
                <a:lstStyle/>
                <a:p>
                  <a:pPr>
                    <a:defRPr sz="600">
                      <a:solidFill>
                        <a:schemeClr val="bg1"/>
                      </a:solidFill>
                      <a:latin typeface="Montserrat" panose="00000500000000000000" pitchFamily="2" charset="0"/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2.2843113228545799E-2"/>
                  <c:y val="-5.216360890026174E-2"/>
                </c:manualLayout>
              </c:layout>
              <c:spPr/>
              <c:txPr>
                <a:bodyPr/>
                <a:lstStyle/>
                <a:p>
                  <a:pPr>
                    <a:defRPr sz="600">
                      <a:solidFill>
                        <a:schemeClr val="bg1"/>
                      </a:solidFill>
                      <a:latin typeface="Montserrat" panose="00000500000000000000" pitchFamily="2" charset="0"/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600">
                    <a:latin typeface="Montserrat" panose="00000500000000000000" pitchFamily="2" charset="0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Hoja1!$A$2:$A$6</c:f>
              <c:strCache>
                <c:ptCount val="5"/>
                <c:pt idx="0">
                  <c:v>0</c:v>
                </c:pt>
                <c:pt idx="1">
                  <c:v>1-2</c:v>
                </c:pt>
                <c:pt idx="2">
                  <c:v>3-5</c:v>
                </c:pt>
                <c:pt idx="3">
                  <c:v>6-10</c:v>
                </c:pt>
                <c:pt idx="4">
                  <c:v>ns-nc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13.51</c:v>
                </c:pt>
                <c:pt idx="1">
                  <c:v>48.65</c:v>
                </c:pt>
                <c:pt idx="2">
                  <c:v>27.03</c:v>
                </c:pt>
                <c:pt idx="3">
                  <c:v>8.11</c:v>
                </c:pt>
                <c:pt idx="4">
                  <c:v>2.7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77615412806083106"/>
          <c:y val="5.8889428551771872E-3"/>
          <c:w val="0.18958120209635027"/>
          <c:h val="0.90997567409655822"/>
        </c:manualLayout>
      </c:layout>
      <c:overlay val="0"/>
      <c:txPr>
        <a:bodyPr/>
        <a:lstStyle/>
        <a:p>
          <a:pPr>
            <a:defRPr sz="700">
              <a:latin typeface="Montserrat" panose="00000500000000000000" pitchFamily="2" charset="0"/>
            </a:defRPr>
          </a:pPr>
          <a:endParaRPr lang="es-E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0-12-13T14:04:55.834" idx="11">
    <p:pos x="5302" y="3617"/>
    <p:text>aquí me faltaría preguntarle a pilar si tenemos desglosada la 'inversión' en comunicación (RRSS y prensa) para poder hacer bien el cálculo... probablemente con las cifras de beneficios totales e inversiones totales (resaltadas en un cuadro) se entienda mejor. el ROI según he entendido indica la proporción entre beneficio e inversión, es decir, ahora mismo el beneficio sería 19 veces la inversión.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0-12-13T14:05:30.674" idx="21">
    <p:pos x="2051" y="1447"/>
    <p:text>aquí no sé si tú tendrías estas cifras, o tal vez mc</p:tex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0-12-13T14:07:01.269" idx="15">
    <p:pos x="1481" y="1798"/>
    <p:text>sí, estas tres viviendas son de castilla y de andalucía; no he querido poner ninguna de las de extremadura por no dar más info de la que queremos dar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941ABC-8026-4FC9-AD62-761C7283CB53}" type="datetimeFigureOut">
              <a:rPr lang="es-ES" smtClean="0"/>
              <a:t>13/12/2020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7818B4-E8D7-4A29-8A7B-1179AC4650C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4174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7818B4-E8D7-4A29-8A7B-1179AC4650CE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02147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7818B4-E8D7-4A29-8A7B-1179AC4650CE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02147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7818B4-E8D7-4A29-8A7B-1179AC4650CE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02147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7818B4-E8D7-4A29-8A7B-1179AC4650CE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02147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7818B4-E8D7-4A29-8A7B-1179AC4650CE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02147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7818B4-E8D7-4A29-8A7B-1179AC4650CE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02147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7818B4-E8D7-4A29-8A7B-1179AC4650CE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02147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7818B4-E8D7-4A29-8A7B-1179AC4650CE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02147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7818B4-E8D7-4A29-8A7B-1179AC4650CE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02147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7818B4-E8D7-4A29-8A7B-1179AC4650CE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02147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7818B4-E8D7-4A29-8A7B-1179AC4650CE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02147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7818B4-E8D7-4A29-8A7B-1179AC4650CE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02147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7818B4-E8D7-4A29-8A7B-1179AC4650CE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02147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7818B4-E8D7-4A29-8A7B-1179AC4650CE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02147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7818B4-E8D7-4A29-8A7B-1179AC4650CE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02147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7818B4-E8D7-4A29-8A7B-1179AC4650CE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02147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7818B4-E8D7-4A29-8A7B-1179AC4650CE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02147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7818B4-E8D7-4A29-8A7B-1179AC4650CE}" type="slidenum">
              <a:rPr lang="es-ES" smtClean="0"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02147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7818B4-E8D7-4A29-8A7B-1179AC4650CE}" type="slidenum">
              <a:rPr lang="es-ES" smtClean="0"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02147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7818B4-E8D7-4A29-8A7B-1179AC4650CE}" type="slidenum">
              <a:rPr lang="es-ES" smtClean="0"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02147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7818B4-E8D7-4A29-8A7B-1179AC4650CE}" type="slidenum">
              <a:rPr lang="es-ES" smtClean="0"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021473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7818B4-E8D7-4A29-8A7B-1179AC4650CE}" type="slidenum">
              <a:rPr lang="es-ES" smtClean="0"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02147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7818B4-E8D7-4A29-8A7B-1179AC4650CE}" type="slidenum">
              <a:rPr lang="es-ES" smtClean="0"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02147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7818B4-E8D7-4A29-8A7B-1179AC4650CE}" type="slidenum">
              <a:rPr lang="es-ES" smtClean="0"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02147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7818B4-E8D7-4A29-8A7B-1179AC4650CE}" type="slidenum">
              <a:rPr lang="es-ES" smtClean="0"/>
              <a:t>25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021473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7818B4-E8D7-4A29-8A7B-1179AC4650CE}" type="slidenum">
              <a:rPr lang="es-ES" smtClean="0"/>
              <a:t>26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021473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7818B4-E8D7-4A29-8A7B-1179AC4650CE}" type="slidenum">
              <a:rPr lang="es-ES" smtClean="0"/>
              <a:t>27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02147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038C0-EF09-42CF-AF6A-C92F2EBB88C3}" type="datetimeFigureOut">
              <a:rPr lang="es-ES" smtClean="0"/>
              <a:t>13/12/2020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6A908-EFB1-48C4-A5B5-5FA8E40030E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67782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038C0-EF09-42CF-AF6A-C92F2EBB88C3}" type="datetimeFigureOut">
              <a:rPr lang="es-ES" smtClean="0"/>
              <a:t>13/12/2020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6A908-EFB1-48C4-A5B5-5FA8E40030E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5218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038C0-EF09-42CF-AF6A-C92F2EBB88C3}" type="datetimeFigureOut">
              <a:rPr lang="es-ES" smtClean="0"/>
              <a:t>13/12/2020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6A908-EFB1-48C4-A5B5-5FA8E40030E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1517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038C0-EF09-42CF-AF6A-C92F2EBB88C3}" type="datetimeFigureOut">
              <a:rPr lang="es-ES" smtClean="0"/>
              <a:t>13/12/2020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6A908-EFB1-48C4-A5B5-5FA8E40030E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1875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038C0-EF09-42CF-AF6A-C92F2EBB88C3}" type="datetimeFigureOut">
              <a:rPr lang="es-ES" smtClean="0"/>
              <a:t>13/12/2020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6A908-EFB1-48C4-A5B5-5FA8E40030E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3314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038C0-EF09-42CF-AF6A-C92F2EBB88C3}" type="datetimeFigureOut">
              <a:rPr lang="es-ES" smtClean="0"/>
              <a:t>13/12/2020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6A908-EFB1-48C4-A5B5-5FA8E40030E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4439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038C0-EF09-42CF-AF6A-C92F2EBB88C3}" type="datetimeFigureOut">
              <a:rPr lang="es-ES" smtClean="0"/>
              <a:t>13/12/2020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6A908-EFB1-48C4-A5B5-5FA8E40030E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1988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038C0-EF09-42CF-AF6A-C92F2EBB88C3}" type="datetimeFigureOut">
              <a:rPr lang="es-ES" smtClean="0"/>
              <a:t>13/12/2020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6A908-EFB1-48C4-A5B5-5FA8E40030E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6180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038C0-EF09-42CF-AF6A-C92F2EBB88C3}" type="datetimeFigureOut">
              <a:rPr lang="es-ES" smtClean="0"/>
              <a:t>13/12/2020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6A908-EFB1-48C4-A5B5-5FA8E40030E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57956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038C0-EF09-42CF-AF6A-C92F2EBB88C3}" type="datetimeFigureOut">
              <a:rPr lang="es-ES" smtClean="0"/>
              <a:t>13/12/2020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6A908-EFB1-48C4-A5B5-5FA8E40030E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686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038C0-EF09-42CF-AF6A-C92F2EBB88C3}" type="datetimeFigureOut">
              <a:rPr lang="es-ES" smtClean="0"/>
              <a:t>13/12/2020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6A908-EFB1-48C4-A5B5-5FA8E40030E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24835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0038C0-EF09-42CF-AF6A-C92F2EBB88C3}" type="datetimeFigureOut">
              <a:rPr lang="es-ES" smtClean="0"/>
              <a:t>13/12/2020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46A908-EFB1-48C4-A5B5-5FA8E40030E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1897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2.png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image" Target="../media/image19.jpeg"/><Relationship Id="rId18" Type="http://schemas.openxmlformats.org/officeDocument/2006/relationships/image" Target="../media/image24.png"/><Relationship Id="rId3" Type="http://schemas.openxmlformats.org/officeDocument/2006/relationships/image" Target="../media/image2.png"/><Relationship Id="rId7" Type="http://schemas.openxmlformats.org/officeDocument/2006/relationships/image" Target="../media/image13.jpeg"/><Relationship Id="rId12" Type="http://schemas.openxmlformats.org/officeDocument/2006/relationships/image" Target="../media/image18.jpeg"/><Relationship Id="rId17" Type="http://schemas.openxmlformats.org/officeDocument/2006/relationships/image" Target="../media/image23.jpe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image" Target="../media/image11.jpeg"/><Relationship Id="rId15" Type="http://schemas.openxmlformats.org/officeDocument/2006/relationships/image" Target="../media/image2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gif"/><Relationship Id="rId14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.pn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10" Type="http://schemas.openxmlformats.org/officeDocument/2006/relationships/image" Target="../media/image31.png"/><Relationship Id="rId4" Type="http://schemas.openxmlformats.org/officeDocument/2006/relationships/image" Target="../media/image25.jpeg"/><Relationship Id="rId9" Type="http://schemas.openxmlformats.org/officeDocument/2006/relationships/image" Target="../media/image3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13" Type="http://schemas.openxmlformats.org/officeDocument/2006/relationships/image" Target="../media/image41.jpeg"/><Relationship Id="rId18" Type="http://schemas.openxmlformats.org/officeDocument/2006/relationships/image" Target="../media/image46.jpeg"/><Relationship Id="rId26" Type="http://schemas.openxmlformats.org/officeDocument/2006/relationships/image" Target="../media/image54.jpeg"/><Relationship Id="rId39" Type="http://schemas.openxmlformats.org/officeDocument/2006/relationships/image" Target="../media/image67.jpeg"/><Relationship Id="rId3" Type="http://schemas.openxmlformats.org/officeDocument/2006/relationships/image" Target="../media/image2.png"/><Relationship Id="rId21" Type="http://schemas.openxmlformats.org/officeDocument/2006/relationships/image" Target="../media/image49.jpeg"/><Relationship Id="rId34" Type="http://schemas.openxmlformats.org/officeDocument/2006/relationships/image" Target="../media/image62.jpeg"/><Relationship Id="rId7" Type="http://schemas.openxmlformats.org/officeDocument/2006/relationships/image" Target="../media/image35.jpeg"/><Relationship Id="rId12" Type="http://schemas.openxmlformats.org/officeDocument/2006/relationships/image" Target="../media/image40.jpeg"/><Relationship Id="rId17" Type="http://schemas.openxmlformats.org/officeDocument/2006/relationships/image" Target="../media/image45.jpeg"/><Relationship Id="rId25" Type="http://schemas.openxmlformats.org/officeDocument/2006/relationships/image" Target="../media/image53.jpeg"/><Relationship Id="rId33" Type="http://schemas.openxmlformats.org/officeDocument/2006/relationships/image" Target="../media/image61.jpeg"/><Relationship Id="rId38" Type="http://schemas.openxmlformats.org/officeDocument/2006/relationships/image" Target="../media/image66.jpe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44.jpeg"/><Relationship Id="rId20" Type="http://schemas.openxmlformats.org/officeDocument/2006/relationships/image" Target="../media/image48.jpeg"/><Relationship Id="rId29" Type="http://schemas.openxmlformats.org/officeDocument/2006/relationships/image" Target="../media/image57.jpeg"/><Relationship Id="rId41" Type="http://schemas.openxmlformats.org/officeDocument/2006/relationships/image" Target="../media/image6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jpeg"/><Relationship Id="rId11" Type="http://schemas.openxmlformats.org/officeDocument/2006/relationships/image" Target="../media/image39.jpeg"/><Relationship Id="rId24" Type="http://schemas.openxmlformats.org/officeDocument/2006/relationships/image" Target="../media/image52.jpeg"/><Relationship Id="rId32" Type="http://schemas.openxmlformats.org/officeDocument/2006/relationships/image" Target="../media/image60.jpeg"/><Relationship Id="rId37" Type="http://schemas.openxmlformats.org/officeDocument/2006/relationships/image" Target="../media/image65.jpeg"/><Relationship Id="rId40" Type="http://schemas.openxmlformats.org/officeDocument/2006/relationships/image" Target="../media/image68.jpeg"/><Relationship Id="rId5" Type="http://schemas.openxmlformats.org/officeDocument/2006/relationships/image" Target="../media/image33.jpeg"/><Relationship Id="rId15" Type="http://schemas.openxmlformats.org/officeDocument/2006/relationships/image" Target="../media/image43.png"/><Relationship Id="rId23" Type="http://schemas.openxmlformats.org/officeDocument/2006/relationships/image" Target="../media/image51.jpeg"/><Relationship Id="rId28" Type="http://schemas.openxmlformats.org/officeDocument/2006/relationships/image" Target="../media/image56.jpeg"/><Relationship Id="rId36" Type="http://schemas.openxmlformats.org/officeDocument/2006/relationships/image" Target="../media/image64.jpeg"/><Relationship Id="rId10" Type="http://schemas.openxmlformats.org/officeDocument/2006/relationships/image" Target="../media/image38.jpeg"/><Relationship Id="rId19" Type="http://schemas.openxmlformats.org/officeDocument/2006/relationships/image" Target="../media/image47.jpeg"/><Relationship Id="rId31" Type="http://schemas.openxmlformats.org/officeDocument/2006/relationships/image" Target="../media/image59.jpeg"/><Relationship Id="rId4" Type="http://schemas.openxmlformats.org/officeDocument/2006/relationships/image" Target="../media/image32.jpeg"/><Relationship Id="rId9" Type="http://schemas.openxmlformats.org/officeDocument/2006/relationships/image" Target="../media/image37.jpeg"/><Relationship Id="rId14" Type="http://schemas.openxmlformats.org/officeDocument/2006/relationships/image" Target="../media/image42.jpeg"/><Relationship Id="rId22" Type="http://schemas.openxmlformats.org/officeDocument/2006/relationships/image" Target="../media/image50.jpeg"/><Relationship Id="rId27" Type="http://schemas.openxmlformats.org/officeDocument/2006/relationships/image" Target="../media/image55.jpeg"/><Relationship Id="rId30" Type="http://schemas.openxmlformats.org/officeDocument/2006/relationships/image" Target="../media/image58.jpeg"/><Relationship Id="rId35" Type="http://schemas.openxmlformats.org/officeDocument/2006/relationships/image" Target="../media/image6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eg"/><Relationship Id="rId13" Type="http://schemas.openxmlformats.org/officeDocument/2006/relationships/image" Target="../media/image79.jpeg"/><Relationship Id="rId3" Type="http://schemas.openxmlformats.org/officeDocument/2006/relationships/image" Target="../media/image2.png"/><Relationship Id="rId7" Type="http://schemas.openxmlformats.org/officeDocument/2006/relationships/image" Target="../media/image73.jpeg"/><Relationship Id="rId12" Type="http://schemas.openxmlformats.org/officeDocument/2006/relationships/image" Target="../media/image78.jpeg"/><Relationship Id="rId17" Type="http://schemas.openxmlformats.org/officeDocument/2006/relationships/image" Target="../media/image83.jpe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8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jpeg"/><Relationship Id="rId11" Type="http://schemas.openxmlformats.org/officeDocument/2006/relationships/image" Target="../media/image77.jpeg"/><Relationship Id="rId5" Type="http://schemas.openxmlformats.org/officeDocument/2006/relationships/image" Target="../media/image71.jpeg"/><Relationship Id="rId15" Type="http://schemas.openxmlformats.org/officeDocument/2006/relationships/image" Target="../media/image81.jpeg"/><Relationship Id="rId10" Type="http://schemas.openxmlformats.org/officeDocument/2006/relationships/image" Target="../media/image76.jpeg"/><Relationship Id="rId4" Type="http://schemas.openxmlformats.org/officeDocument/2006/relationships/image" Target="../media/image70.gif"/><Relationship Id="rId9" Type="http://schemas.openxmlformats.org/officeDocument/2006/relationships/image" Target="../media/image75.jpeg"/><Relationship Id="rId14" Type="http://schemas.openxmlformats.org/officeDocument/2006/relationships/image" Target="../media/image80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84.png"/><Relationship Id="rId7" Type="http://schemas.openxmlformats.org/officeDocument/2006/relationships/image" Target="../media/image8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7.png"/><Relationship Id="rId11" Type="http://schemas.openxmlformats.org/officeDocument/2006/relationships/image" Target="../media/image91.gif"/><Relationship Id="rId5" Type="http://schemas.openxmlformats.org/officeDocument/2006/relationships/image" Target="../media/image86.png"/><Relationship Id="rId10" Type="http://schemas.openxmlformats.org/officeDocument/2006/relationships/image" Target="../media/image90.gif"/><Relationship Id="rId4" Type="http://schemas.openxmlformats.org/officeDocument/2006/relationships/image" Target="../media/image85.png"/><Relationship Id="rId9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92.jpeg"/><Relationship Id="rId7" Type="http://schemas.openxmlformats.org/officeDocument/2006/relationships/image" Target="../media/image9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5.jpeg"/><Relationship Id="rId11" Type="http://schemas.openxmlformats.org/officeDocument/2006/relationships/image" Target="../media/image91.gif"/><Relationship Id="rId5" Type="http://schemas.openxmlformats.org/officeDocument/2006/relationships/image" Target="../media/image94.jpeg"/><Relationship Id="rId10" Type="http://schemas.openxmlformats.org/officeDocument/2006/relationships/image" Target="../media/image90.gif"/><Relationship Id="rId4" Type="http://schemas.openxmlformats.org/officeDocument/2006/relationships/image" Target="../media/image93.jpeg"/><Relationship Id="rId9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jpeg"/><Relationship Id="rId3" Type="http://schemas.openxmlformats.org/officeDocument/2006/relationships/image" Target="../media/image98.png"/><Relationship Id="rId7" Type="http://schemas.openxmlformats.org/officeDocument/2006/relationships/image" Target="../media/image10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1.jpeg"/><Relationship Id="rId11" Type="http://schemas.openxmlformats.org/officeDocument/2006/relationships/image" Target="../media/image91.gif"/><Relationship Id="rId5" Type="http://schemas.openxmlformats.org/officeDocument/2006/relationships/image" Target="../media/image100.jpeg"/><Relationship Id="rId10" Type="http://schemas.openxmlformats.org/officeDocument/2006/relationships/image" Target="../media/image90.gif"/><Relationship Id="rId4" Type="http://schemas.openxmlformats.org/officeDocument/2006/relationships/image" Target="../media/image99.jpeg"/><Relationship Id="rId9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jpeg"/><Relationship Id="rId3" Type="http://schemas.openxmlformats.org/officeDocument/2006/relationships/image" Target="../media/image104.png"/><Relationship Id="rId7" Type="http://schemas.openxmlformats.org/officeDocument/2006/relationships/image" Target="../media/image10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7.png"/><Relationship Id="rId11" Type="http://schemas.openxmlformats.org/officeDocument/2006/relationships/image" Target="../media/image91.gif"/><Relationship Id="rId5" Type="http://schemas.openxmlformats.org/officeDocument/2006/relationships/image" Target="../media/image106.png"/><Relationship Id="rId10" Type="http://schemas.openxmlformats.org/officeDocument/2006/relationships/image" Target="../media/image90.gif"/><Relationship Id="rId4" Type="http://schemas.openxmlformats.org/officeDocument/2006/relationships/image" Target="../media/image105.png"/><Relationship Id="rId9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0.jpeg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jpeg"/><Relationship Id="rId3" Type="http://schemas.openxmlformats.org/officeDocument/2006/relationships/image" Target="../media/image111.png"/><Relationship Id="rId7" Type="http://schemas.openxmlformats.org/officeDocument/2006/relationships/image" Target="../media/image1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4.jpeg"/><Relationship Id="rId5" Type="http://schemas.openxmlformats.org/officeDocument/2006/relationships/image" Target="../media/image113.png"/><Relationship Id="rId10" Type="http://schemas.openxmlformats.org/officeDocument/2006/relationships/image" Target="../media/image118.jpeg"/><Relationship Id="rId4" Type="http://schemas.openxmlformats.org/officeDocument/2006/relationships/image" Target="../media/image112.png"/><Relationship Id="rId9" Type="http://schemas.openxmlformats.org/officeDocument/2006/relationships/image" Target="../media/image117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jpeg"/><Relationship Id="rId13" Type="http://schemas.openxmlformats.org/officeDocument/2006/relationships/image" Target="../media/image128.png"/><Relationship Id="rId3" Type="http://schemas.openxmlformats.org/officeDocument/2006/relationships/image" Target="../media/image111.png"/><Relationship Id="rId7" Type="http://schemas.openxmlformats.org/officeDocument/2006/relationships/image" Target="../media/image122.png"/><Relationship Id="rId12" Type="http://schemas.openxmlformats.org/officeDocument/2006/relationships/image" Target="../media/image12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1.jpeg"/><Relationship Id="rId11" Type="http://schemas.openxmlformats.org/officeDocument/2006/relationships/image" Target="../media/image126.jpeg"/><Relationship Id="rId5" Type="http://schemas.openxmlformats.org/officeDocument/2006/relationships/image" Target="../media/image120.png"/><Relationship Id="rId10" Type="http://schemas.openxmlformats.org/officeDocument/2006/relationships/image" Target="../media/image125.jpeg"/><Relationship Id="rId4" Type="http://schemas.openxmlformats.org/officeDocument/2006/relationships/image" Target="../media/image119.png"/><Relationship Id="rId9" Type="http://schemas.openxmlformats.org/officeDocument/2006/relationships/image" Target="../media/image124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image" Target="../media/image129.png"/><Relationship Id="rId7" Type="http://schemas.openxmlformats.org/officeDocument/2006/relationships/image" Target="../media/image13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2.jpeg"/><Relationship Id="rId5" Type="http://schemas.openxmlformats.org/officeDocument/2006/relationships/image" Target="../media/image131.png"/><Relationship Id="rId4" Type="http://schemas.openxmlformats.org/officeDocument/2006/relationships/image" Target="../media/image130.jpeg"/><Relationship Id="rId9" Type="http://schemas.openxmlformats.org/officeDocument/2006/relationships/comments" Target="../comments/commen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comments" Target="../comments/comment2.xml"/><Relationship Id="rId4" Type="http://schemas.openxmlformats.org/officeDocument/2006/relationships/image" Target="../media/image135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jpeg"/><Relationship Id="rId3" Type="http://schemas.openxmlformats.org/officeDocument/2006/relationships/image" Target="../media/image2.png"/><Relationship Id="rId7" Type="http://schemas.openxmlformats.org/officeDocument/2006/relationships/image" Target="../media/image139.jpeg"/><Relationship Id="rId12" Type="http://schemas.openxmlformats.org/officeDocument/2006/relationships/image" Target="../media/image14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8.png"/><Relationship Id="rId11" Type="http://schemas.openxmlformats.org/officeDocument/2006/relationships/image" Target="../media/image143.jpeg"/><Relationship Id="rId5" Type="http://schemas.openxmlformats.org/officeDocument/2006/relationships/image" Target="../media/image137.png"/><Relationship Id="rId10" Type="http://schemas.openxmlformats.org/officeDocument/2006/relationships/image" Target="../media/image142.jpeg"/><Relationship Id="rId4" Type="http://schemas.openxmlformats.org/officeDocument/2006/relationships/image" Target="../media/image136.jpeg"/><Relationship Id="rId9" Type="http://schemas.openxmlformats.org/officeDocument/2006/relationships/image" Target="../media/image14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6.png"/><Relationship Id="rId4" Type="http://schemas.openxmlformats.org/officeDocument/2006/relationships/image" Target="../media/image14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7.jpeg"/><Relationship Id="rId5" Type="http://schemas.openxmlformats.org/officeDocument/2006/relationships/image" Target="../media/image146.png"/><Relationship Id="rId4" Type="http://schemas.openxmlformats.org/officeDocument/2006/relationships/image" Target="../media/image14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2.png"/><Relationship Id="rId3" Type="http://schemas.openxmlformats.org/officeDocument/2006/relationships/image" Target="../media/image2.png"/><Relationship Id="rId7" Type="http://schemas.openxmlformats.org/officeDocument/2006/relationships/image" Target="../media/image151.png"/><Relationship Id="rId12" Type="http://schemas.openxmlformats.org/officeDocument/2006/relationships/image" Target="../media/image15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0.png"/><Relationship Id="rId11" Type="http://schemas.openxmlformats.org/officeDocument/2006/relationships/image" Target="../media/image155.png"/><Relationship Id="rId5" Type="http://schemas.openxmlformats.org/officeDocument/2006/relationships/image" Target="../media/image149.png"/><Relationship Id="rId10" Type="http://schemas.openxmlformats.org/officeDocument/2006/relationships/image" Target="../media/image154.png"/><Relationship Id="rId4" Type="http://schemas.openxmlformats.org/officeDocument/2006/relationships/image" Target="../media/image148.png"/><Relationship Id="rId9" Type="http://schemas.openxmlformats.org/officeDocument/2006/relationships/image" Target="../media/image15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7.png"/><Relationship Id="rId4" Type="http://schemas.openxmlformats.org/officeDocument/2006/relationships/hyperlink" Target="https://youtu.be/WhulQj9PuRI" TargetMode="Externa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2.gif"/><Relationship Id="rId3" Type="http://schemas.openxmlformats.org/officeDocument/2006/relationships/image" Target="../media/image2.png"/><Relationship Id="rId7" Type="http://schemas.openxmlformats.org/officeDocument/2006/relationships/image" Target="../media/image16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0.jpeg"/><Relationship Id="rId5" Type="http://schemas.openxmlformats.org/officeDocument/2006/relationships/image" Target="../media/image159.jpeg"/><Relationship Id="rId4" Type="http://schemas.openxmlformats.org/officeDocument/2006/relationships/image" Target="../media/image158.gif"/><Relationship Id="rId9" Type="http://schemas.openxmlformats.org/officeDocument/2006/relationships/comments" Target="../comments/commen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:\Nueva carpeta (3)\MEMORIA GESTION 2019\INFORME DEL DECANO\REFX\simone-hutsch-XS1S8AliUkw-unsplash-(1)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511"/>
          <a:stretch/>
        </p:blipFill>
        <p:spPr bwMode="auto">
          <a:xfrm>
            <a:off x="0" y="0"/>
            <a:ext cx="915465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395536" y="332656"/>
            <a:ext cx="5699290" cy="307975"/>
          </a:xfrm>
          <a:prstGeom prst="rect">
            <a:avLst/>
          </a:prstGeom>
        </p:spPr>
        <p:txBody>
          <a:bodyPr lIns="45720" rIns="45720" anchor="b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defRPr/>
            </a:pPr>
            <a:r>
              <a:rPr lang="es-ES" sz="1600" b="1" dirty="0" smtClean="0">
                <a:solidFill>
                  <a:schemeClr val="bg1"/>
                </a:solidFill>
                <a:latin typeface="Montserrat Light" panose="00000400000000000000" pitchFamily="2" charset="0"/>
              </a:rPr>
              <a:t>informe del decano </a:t>
            </a:r>
            <a:r>
              <a:rPr lang="es-ES" sz="1600" dirty="0" smtClean="0">
                <a:solidFill>
                  <a:schemeClr val="bg1"/>
                </a:solidFill>
                <a:latin typeface="Montserrat Light" panose="00000400000000000000" pitchFamily="2" charset="0"/>
              </a:rPr>
              <a:t>| </a:t>
            </a:r>
            <a:r>
              <a:rPr lang="es-ES" sz="1400" dirty="0" smtClean="0">
                <a:solidFill>
                  <a:schemeClr val="bg1"/>
                </a:solidFill>
                <a:latin typeface="Montserrat Light" panose="00000400000000000000" pitchFamily="2" charset="0"/>
              </a:rPr>
              <a:t>juan </a:t>
            </a:r>
            <a:r>
              <a:rPr lang="es-ES" sz="1400" dirty="0" err="1" smtClean="0">
                <a:solidFill>
                  <a:schemeClr val="bg1"/>
                </a:solidFill>
                <a:latin typeface="Montserrat Light" panose="00000400000000000000" pitchFamily="2" charset="0"/>
              </a:rPr>
              <a:t>antonio</a:t>
            </a:r>
            <a:r>
              <a:rPr lang="es-ES" sz="1400" dirty="0" smtClean="0">
                <a:solidFill>
                  <a:schemeClr val="bg1"/>
                </a:solidFill>
                <a:latin typeface="Montserrat Light" panose="00000400000000000000" pitchFamily="2" charset="0"/>
              </a:rPr>
              <a:t> </a:t>
            </a:r>
            <a:r>
              <a:rPr lang="es-ES" sz="1400" dirty="0" err="1" smtClean="0">
                <a:solidFill>
                  <a:schemeClr val="bg1"/>
                </a:solidFill>
                <a:latin typeface="Montserrat Light" panose="00000400000000000000" pitchFamily="2" charset="0"/>
              </a:rPr>
              <a:t>ortiz</a:t>
            </a:r>
            <a:r>
              <a:rPr lang="es-ES" sz="1400" dirty="0" smtClean="0">
                <a:solidFill>
                  <a:schemeClr val="bg1"/>
                </a:solidFill>
                <a:latin typeface="Montserrat Light" panose="00000400000000000000" pitchFamily="2" charset="0"/>
              </a:rPr>
              <a:t> </a:t>
            </a:r>
            <a:r>
              <a:rPr lang="es-ES" sz="1400" dirty="0" err="1" smtClean="0">
                <a:solidFill>
                  <a:schemeClr val="bg1"/>
                </a:solidFill>
                <a:latin typeface="Montserrat Light" panose="00000400000000000000" pitchFamily="2" charset="0"/>
              </a:rPr>
              <a:t>orueta</a:t>
            </a:r>
            <a:endParaRPr lang="es-ES" sz="1600" dirty="0">
              <a:solidFill>
                <a:schemeClr val="bg1"/>
              </a:solidFill>
              <a:latin typeface="Montserrat Light" panose="00000400000000000000" pitchFamily="2" charset="0"/>
            </a:endParaRPr>
          </a:p>
        </p:txBody>
      </p:sp>
      <p:grpSp>
        <p:nvGrpSpPr>
          <p:cNvPr id="6" name="5 Grupo"/>
          <p:cNvGrpSpPr/>
          <p:nvPr/>
        </p:nvGrpSpPr>
        <p:grpSpPr>
          <a:xfrm>
            <a:off x="1" y="6533694"/>
            <a:ext cx="9143999" cy="331655"/>
            <a:chOff x="1" y="6533694"/>
            <a:chExt cx="9143999" cy="331655"/>
          </a:xfrm>
        </p:grpSpPr>
        <p:grpSp>
          <p:nvGrpSpPr>
            <p:cNvPr id="34" name="33 Grupo"/>
            <p:cNvGrpSpPr/>
            <p:nvPr/>
          </p:nvGrpSpPr>
          <p:grpSpPr>
            <a:xfrm>
              <a:off x="1" y="6539693"/>
              <a:ext cx="9143999" cy="325656"/>
              <a:chOff x="1" y="6539693"/>
              <a:chExt cx="9143999" cy="325656"/>
            </a:xfrm>
          </p:grpSpPr>
          <p:sp>
            <p:nvSpPr>
              <p:cNvPr id="35" name="34 Rectángulo"/>
              <p:cNvSpPr/>
              <p:nvPr/>
            </p:nvSpPr>
            <p:spPr>
              <a:xfrm>
                <a:off x="1" y="6539693"/>
                <a:ext cx="9143999" cy="275676"/>
              </a:xfrm>
              <a:prstGeom prst="rect">
                <a:avLst/>
              </a:prstGeom>
              <a:solidFill>
                <a:srgbClr val="0E768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36" name="35 Rectángulo"/>
              <p:cNvSpPr/>
              <p:nvPr/>
            </p:nvSpPr>
            <p:spPr>
              <a:xfrm>
                <a:off x="1" y="6815369"/>
                <a:ext cx="9143999" cy="4998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pic>
            <p:nvPicPr>
              <p:cNvPr id="37" name="Picture 4" descr="D:\Nueva carpeta (3)\MEMORIA GESTION 2019\COADE.png"/>
              <p:cNvPicPr>
                <a:picLocks noChangeAspect="1" noChangeArrowheads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22898" y="6561988"/>
                <a:ext cx="753074" cy="25138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38" name="37 Conector recto"/>
              <p:cNvCxnSpPr/>
              <p:nvPr/>
            </p:nvCxnSpPr>
            <p:spPr>
              <a:xfrm flipV="1">
                <a:off x="8028384" y="6599922"/>
                <a:ext cx="0" cy="141446"/>
              </a:xfrm>
              <a:prstGeom prst="line">
                <a:avLst/>
              </a:prstGeom>
              <a:ln w="31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36296" y="6551757"/>
                <a:ext cx="864096" cy="271849"/>
              </a:xfrm>
              <a:prstGeom prst="rect">
                <a:avLst/>
              </a:prstGeom>
            </p:spPr>
            <p:txBody>
              <a:bodyPr lIns="45720" rIns="45720" anchor="b">
                <a:no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40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COLEGIO OFICIAL DE</a:t>
                </a:r>
              </a:p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60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ARQUITECTOS</a:t>
                </a:r>
              </a:p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46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DE EXTREMADURA</a:t>
                </a:r>
                <a:endParaRPr lang="es-ES" sz="460" dirty="0">
                  <a:solidFill>
                    <a:schemeClr val="bg1"/>
                  </a:solidFill>
                  <a:latin typeface="Montserrat Light" panose="00000400000000000000" pitchFamily="2" charset="0"/>
                </a:endParaRPr>
              </a:p>
            </p:txBody>
          </p:sp>
        </p:grpSp>
        <p:grpSp>
          <p:nvGrpSpPr>
            <p:cNvPr id="22" name="21 Grupo"/>
            <p:cNvGrpSpPr/>
            <p:nvPr/>
          </p:nvGrpSpPr>
          <p:grpSpPr>
            <a:xfrm>
              <a:off x="61785" y="6533694"/>
              <a:ext cx="4006159" cy="307975"/>
              <a:chOff x="5281856" y="6442601"/>
              <a:chExt cx="4006159" cy="307975"/>
            </a:xfrm>
          </p:grpSpPr>
          <p:sp>
            <p:nvSpPr>
              <p:cNvPr id="57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64356" y="6442601"/>
                <a:ext cx="3923659" cy="307975"/>
              </a:xfrm>
              <a:prstGeom prst="rect">
                <a:avLst/>
              </a:prstGeom>
            </p:spPr>
            <p:txBody>
              <a:bodyPr lIns="0" tIns="0" rIns="0" bIns="46800" anchor="b">
                <a:no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buNone/>
                  <a:defRPr/>
                </a:pP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asamblea general ordinaria 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| </a:t>
                </a: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COADE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 | </a:t>
                </a:r>
                <a:r>
                  <a:rPr lang="es-ES" sz="950" b="1" dirty="0" err="1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cáceres</a:t>
                </a: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 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| </a:t>
                </a: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14.12.2020</a:t>
                </a:r>
                <a:endParaRPr lang="es-ES" sz="950" b="1" dirty="0">
                  <a:solidFill>
                    <a:schemeClr val="bg1"/>
                  </a:solidFill>
                  <a:latin typeface="Montserrat Light" panose="00000400000000000000" pitchFamily="2" charset="0"/>
                </a:endParaRPr>
              </a:p>
            </p:txBody>
          </p:sp>
          <p:sp>
            <p:nvSpPr>
              <p:cNvPr id="58" name="57 Elipse"/>
              <p:cNvSpPr/>
              <p:nvPr/>
            </p:nvSpPr>
            <p:spPr>
              <a:xfrm>
                <a:off x="5281856" y="6604582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</p:grpSp>
      <p:sp>
        <p:nvSpPr>
          <p:cNvPr id="59" name="58 Elipse"/>
          <p:cNvSpPr/>
          <p:nvPr/>
        </p:nvSpPr>
        <p:spPr>
          <a:xfrm>
            <a:off x="398006" y="463783"/>
            <a:ext cx="45719" cy="45719"/>
          </a:xfrm>
          <a:prstGeom prst="ellipse">
            <a:avLst/>
          </a:prstGeom>
          <a:solidFill>
            <a:srgbClr val="0E76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0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539552" y="698987"/>
            <a:ext cx="3888432" cy="1001821"/>
          </a:xfrm>
          <a:prstGeom prst="rect">
            <a:avLst/>
          </a:prstGeom>
        </p:spPr>
        <p:txBody>
          <a:bodyPr wrap="none" lIns="0" tIns="0" rIns="0" bIns="0" anchor="t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80000"/>
              </a:lnSpc>
              <a:spcBef>
                <a:spcPts val="0"/>
              </a:spcBef>
              <a:defRPr/>
            </a:pPr>
            <a:r>
              <a:rPr lang="es-ES" sz="1600" dirty="0" smtClean="0">
                <a:solidFill>
                  <a:srgbClr val="0E7683"/>
                </a:solidFill>
                <a:latin typeface="Montserrat Light" panose="00000400000000000000" pitchFamily="2" charset="0"/>
              </a:rPr>
              <a:t>acciones del año </a:t>
            </a:r>
            <a:r>
              <a:rPr lang="es-ES" sz="1600" b="1" dirty="0" smtClean="0">
                <a:solidFill>
                  <a:srgbClr val="0E7683"/>
                </a:solidFill>
                <a:latin typeface="Montserrat Light" panose="00000400000000000000" pitchFamily="2" charset="0"/>
              </a:rPr>
              <a:t>2020  </a:t>
            </a:r>
            <a:r>
              <a:rPr lang="es-ES" sz="1400" dirty="0" smtClean="0">
                <a:solidFill>
                  <a:srgbClr val="0E7683"/>
                </a:solidFill>
                <a:latin typeface="Montserrat Light" panose="00000400000000000000" pitchFamily="2" charset="0"/>
              </a:rPr>
              <a:t>y</a:t>
            </a:r>
            <a:endParaRPr lang="es-ES" sz="1600" dirty="0" smtClean="0">
              <a:solidFill>
                <a:srgbClr val="0E7683"/>
              </a:solidFill>
              <a:latin typeface="Montserrat Light" panose="00000400000000000000" pitchFamily="2" charset="0"/>
            </a:endParaRPr>
          </a:p>
          <a:p>
            <a:pPr marL="0" indent="0" fontAlgn="auto">
              <a:lnSpc>
                <a:spcPct val="80000"/>
              </a:lnSpc>
              <a:spcBef>
                <a:spcPts val="0"/>
              </a:spcBef>
              <a:defRPr/>
            </a:pPr>
            <a:r>
              <a:rPr lang="es-ES" sz="1500" dirty="0" smtClean="0">
                <a:solidFill>
                  <a:srgbClr val="0E7683"/>
                </a:solidFill>
                <a:latin typeface="Montserrat Light" panose="00000400000000000000" pitchFamily="2" charset="0"/>
              </a:rPr>
              <a:t>nueva normalidad </a:t>
            </a:r>
            <a:r>
              <a:rPr lang="es-ES" sz="1500" b="1" dirty="0" smtClean="0">
                <a:solidFill>
                  <a:srgbClr val="0E7683"/>
                </a:solidFill>
                <a:latin typeface="Montserrat Light" panose="00000400000000000000" pitchFamily="2" charset="0"/>
              </a:rPr>
              <a:t>COADE</a:t>
            </a:r>
            <a:endParaRPr lang="es-ES" sz="1500" b="1" dirty="0">
              <a:solidFill>
                <a:srgbClr val="0E7683"/>
              </a:solidFill>
              <a:latin typeface="Montserrat Light" panose="00000400000000000000" pitchFamily="2" charset="0"/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6094826" y="-18088"/>
            <a:ext cx="3059832" cy="6557781"/>
          </a:xfrm>
          <a:prstGeom prst="rect">
            <a:avLst/>
          </a:prstGeom>
          <a:solidFill>
            <a:srgbClr val="0E7683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17" name="16 Grupo"/>
          <p:cNvGrpSpPr/>
          <p:nvPr/>
        </p:nvGrpSpPr>
        <p:grpSpPr>
          <a:xfrm>
            <a:off x="6372200" y="269265"/>
            <a:ext cx="2771800" cy="326355"/>
            <a:chOff x="6372200" y="269265"/>
            <a:chExt cx="2771800" cy="326355"/>
          </a:xfrm>
        </p:grpSpPr>
        <p:sp>
          <p:nvSpPr>
            <p:cNvPr id="18" name="Subtítulo 1">
              <a:extLst>
                <a:ext uri="{FF2B5EF4-FFF2-40B4-BE49-F238E27FC236}">
                  <a16:creationId xmlns:a16="http://schemas.microsoft.com/office/drawing/2014/main" xmlns="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6372200" y="269265"/>
              <a:ext cx="2520280" cy="307975"/>
            </a:xfrm>
            <a:prstGeom prst="rect">
              <a:avLst/>
            </a:prstGeom>
          </p:spPr>
          <p:txBody>
            <a:bodyPr wrap="none" lIns="0" tIns="0" rIns="0" bIns="0" anchor="b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" sz="1100" b="1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índice</a:t>
              </a:r>
              <a:endParaRPr lang="es-ES" sz="1100" dirty="0">
                <a:solidFill>
                  <a:schemeClr val="bg1"/>
                </a:solidFill>
                <a:latin typeface="Montserrat Light" panose="00000400000000000000" pitchFamily="2" charset="0"/>
              </a:endParaRPr>
            </a:p>
          </p:txBody>
        </p:sp>
        <p:cxnSp>
          <p:nvCxnSpPr>
            <p:cNvPr id="19" name="18 Conector recto"/>
            <p:cNvCxnSpPr/>
            <p:nvPr/>
          </p:nvCxnSpPr>
          <p:spPr>
            <a:xfrm>
              <a:off x="6408712" y="595620"/>
              <a:ext cx="2735288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19 Grupo"/>
          <p:cNvGrpSpPr/>
          <p:nvPr/>
        </p:nvGrpSpPr>
        <p:grpSpPr>
          <a:xfrm>
            <a:off x="6281524" y="1131317"/>
            <a:ext cx="2664296" cy="307975"/>
            <a:chOff x="6228184" y="2291591"/>
            <a:chExt cx="2664296" cy="307975"/>
          </a:xfrm>
        </p:grpSpPr>
        <p:sp>
          <p:nvSpPr>
            <p:cNvPr id="23" name="Subtítulo 1">
              <a:extLst>
                <a:ext uri="{FF2B5EF4-FFF2-40B4-BE49-F238E27FC236}">
                  <a16:creationId xmlns:a16="http://schemas.microsoft.com/office/drawing/2014/main" xmlns="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6372200" y="2291591"/>
              <a:ext cx="2520280" cy="307975"/>
            </a:xfrm>
            <a:prstGeom prst="rect">
              <a:avLst/>
            </a:prstGeom>
          </p:spPr>
          <p:txBody>
            <a:bodyPr wrap="none" lIns="0" tIns="0" rIns="0" bIns="0" anchor="t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" sz="1100" b="1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defensa de la profesión</a:t>
              </a:r>
            </a:p>
          </p:txBody>
        </p:sp>
        <p:sp>
          <p:nvSpPr>
            <p:cNvPr id="24" name="23 Elipse"/>
            <p:cNvSpPr/>
            <p:nvPr/>
          </p:nvSpPr>
          <p:spPr>
            <a:xfrm>
              <a:off x="6228184" y="2346018"/>
              <a:ext cx="45719" cy="45719"/>
            </a:xfrm>
            <a:prstGeom prst="ellipse">
              <a:avLst/>
            </a:prstGeom>
            <a:solidFill>
              <a:srgbClr val="0E76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25" name="24 Grupo"/>
          <p:cNvGrpSpPr/>
          <p:nvPr/>
        </p:nvGrpSpPr>
        <p:grpSpPr>
          <a:xfrm>
            <a:off x="6281524" y="1439292"/>
            <a:ext cx="2664296" cy="307975"/>
            <a:chOff x="6228184" y="2715478"/>
            <a:chExt cx="2664296" cy="307975"/>
          </a:xfrm>
        </p:grpSpPr>
        <p:sp>
          <p:nvSpPr>
            <p:cNvPr id="26" name="Subtítulo 1">
              <a:extLst>
                <a:ext uri="{FF2B5EF4-FFF2-40B4-BE49-F238E27FC236}">
                  <a16:creationId xmlns:a16="http://schemas.microsoft.com/office/drawing/2014/main" xmlns="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6372200" y="2715478"/>
              <a:ext cx="2520280" cy="307975"/>
            </a:xfrm>
            <a:prstGeom prst="rect">
              <a:avLst/>
            </a:prstGeom>
          </p:spPr>
          <p:txBody>
            <a:bodyPr wrap="none" lIns="0" tIns="0" rIns="0" bIns="0" anchor="t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" sz="1100" b="1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servicio al colegiado</a:t>
              </a:r>
            </a:p>
          </p:txBody>
        </p:sp>
        <p:sp>
          <p:nvSpPr>
            <p:cNvPr id="27" name="26 Elipse"/>
            <p:cNvSpPr/>
            <p:nvPr/>
          </p:nvSpPr>
          <p:spPr>
            <a:xfrm>
              <a:off x="6228184" y="2774637"/>
              <a:ext cx="45719" cy="45719"/>
            </a:xfrm>
            <a:prstGeom prst="ellipse">
              <a:avLst/>
            </a:prstGeom>
            <a:solidFill>
              <a:srgbClr val="0E76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28" name="27 Grupo"/>
          <p:cNvGrpSpPr/>
          <p:nvPr/>
        </p:nvGrpSpPr>
        <p:grpSpPr>
          <a:xfrm>
            <a:off x="6281524" y="1747267"/>
            <a:ext cx="2664296" cy="307975"/>
            <a:chOff x="6228184" y="3163773"/>
            <a:chExt cx="2664296" cy="307975"/>
          </a:xfrm>
        </p:grpSpPr>
        <p:sp>
          <p:nvSpPr>
            <p:cNvPr id="29" name="Subtítulo 1">
              <a:extLst>
                <a:ext uri="{FF2B5EF4-FFF2-40B4-BE49-F238E27FC236}">
                  <a16:creationId xmlns:a16="http://schemas.microsoft.com/office/drawing/2014/main" xmlns="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6372200" y="3163773"/>
              <a:ext cx="2520280" cy="307975"/>
            </a:xfrm>
            <a:prstGeom prst="rect">
              <a:avLst/>
            </a:prstGeom>
          </p:spPr>
          <p:txBody>
            <a:bodyPr wrap="none" lIns="0" tIns="0" rIns="0" bIns="0" anchor="t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" sz="1100" b="1" dirty="0">
                  <a:solidFill>
                    <a:schemeClr val="bg1"/>
                  </a:solidFill>
                  <a:latin typeface="Montserrat Light" panose="00000400000000000000" pitchFamily="2" charset="0"/>
                </a:rPr>
                <a:t>f</a:t>
              </a:r>
              <a:r>
                <a:rPr lang="es-ES" sz="1100" b="1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uncionamiento del colegio</a:t>
              </a:r>
            </a:p>
          </p:txBody>
        </p:sp>
        <p:sp>
          <p:nvSpPr>
            <p:cNvPr id="30" name="29 Elipse"/>
            <p:cNvSpPr/>
            <p:nvPr/>
          </p:nvSpPr>
          <p:spPr>
            <a:xfrm>
              <a:off x="6228184" y="3206685"/>
              <a:ext cx="45719" cy="45719"/>
            </a:xfrm>
            <a:prstGeom prst="ellipse">
              <a:avLst/>
            </a:prstGeom>
            <a:solidFill>
              <a:srgbClr val="0E76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31" name="30 Grupo"/>
          <p:cNvGrpSpPr/>
          <p:nvPr/>
        </p:nvGrpSpPr>
        <p:grpSpPr>
          <a:xfrm>
            <a:off x="6281524" y="2102535"/>
            <a:ext cx="2664296" cy="307975"/>
            <a:chOff x="6228184" y="3553073"/>
            <a:chExt cx="2664296" cy="307975"/>
          </a:xfrm>
        </p:grpSpPr>
        <p:sp>
          <p:nvSpPr>
            <p:cNvPr id="32" name="Subtítulo 1">
              <a:extLst>
                <a:ext uri="{FF2B5EF4-FFF2-40B4-BE49-F238E27FC236}">
                  <a16:creationId xmlns:a16="http://schemas.microsoft.com/office/drawing/2014/main" xmlns="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6372200" y="3553073"/>
              <a:ext cx="2520280" cy="307975"/>
            </a:xfrm>
            <a:prstGeom prst="rect">
              <a:avLst/>
            </a:prstGeom>
          </p:spPr>
          <p:txBody>
            <a:bodyPr wrap="none" lIns="0" tIns="0" rIns="0" bIns="0" anchor="t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" sz="1100" b="1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comunicación</a:t>
              </a:r>
            </a:p>
          </p:txBody>
        </p:sp>
        <p:sp>
          <p:nvSpPr>
            <p:cNvPr id="33" name="32 Elipse"/>
            <p:cNvSpPr/>
            <p:nvPr/>
          </p:nvSpPr>
          <p:spPr>
            <a:xfrm>
              <a:off x="6228184" y="3608603"/>
              <a:ext cx="45719" cy="45719"/>
            </a:xfrm>
            <a:prstGeom prst="ellipse">
              <a:avLst/>
            </a:prstGeom>
            <a:solidFill>
              <a:srgbClr val="0E76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40" name="39 Grupo"/>
          <p:cNvGrpSpPr/>
          <p:nvPr/>
        </p:nvGrpSpPr>
        <p:grpSpPr>
          <a:xfrm>
            <a:off x="6281524" y="789613"/>
            <a:ext cx="2664296" cy="911195"/>
            <a:chOff x="6228184" y="789613"/>
            <a:chExt cx="2664296" cy="911195"/>
          </a:xfrm>
        </p:grpSpPr>
        <p:sp>
          <p:nvSpPr>
            <p:cNvPr id="41" name="Subtítulo 1">
              <a:extLst>
                <a:ext uri="{FF2B5EF4-FFF2-40B4-BE49-F238E27FC236}">
                  <a16:creationId xmlns:a16="http://schemas.microsoft.com/office/drawing/2014/main" xmlns="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6372200" y="789613"/>
              <a:ext cx="2520280" cy="911195"/>
            </a:xfrm>
            <a:prstGeom prst="rect">
              <a:avLst/>
            </a:prstGeom>
          </p:spPr>
          <p:txBody>
            <a:bodyPr wrap="none" lIns="0" tIns="0" rIns="0" bIns="0" anchor="t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" sz="1100" b="1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covid-</a:t>
              </a:r>
              <a:r>
                <a:rPr lang="es-ES" sz="1000" b="1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19</a:t>
              </a:r>
              <a:endParaRPr lang="es-ES" sz="1100" b="1" dirty="0" smtClean="0">
                <a:solidFill>
                  <a:schemeClr val="bg1"/>
                </a:solidFill>
                <a:latin typeface="Montserrat Light" panose="00000400000000000000" pitchFamily="2" charset="0"/>
              </a:endParaRPr>
            </a:p>
          </p:txBody>
        </p:sp>
        <p:sp>
          <p:nvSpPr>
            <p:cNvPr id="42" name="41 Elipse"/>
            <p:cNvSpPr/>
            <p:nvPr/>
          </p:nvSpPr>
          <p:spPr>
            <a:xfrm>
              <a:off x="6228184" y="844040"/>
              <a:ext cx="45719" cy="45719"/>
            </a:xfrm>
            <a:prstGeom prst="ellipse">
              <a:avLst/>
            </a:prstGeom>
            <a:solidFill>
              <a:srgbClr val="0E76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45" name="44 Grupo"/>
          <p:cNvGrpSpPr/>
          <p:nvPr/>
        </p:nvGrpSpPr>
        <p:grpSpPr>
          <a:xfrm>
            <a:off x="6281524" y="2427278"/>
            <a:ext cx="2664296" cy="307975"/>
            <a:chOff x="6228184" y="789613"/>
            <a:chExt cx="2664296" cy="307975"/>
          </a:xfrm>
        </p:grpSpPr>
        <p:sp>
          <p:nvSpPr>
            <p:cNvPr id="46" name="Subtítulo 1">
              <a:extLst>
                <a:ext uri="{FF2B5EF4-FFF2-40B4-BE49-F238E27FC236}">
                  <a16:creationId xmlns:a16="http://schemas.microsoft.com/office/drawing/2014/main" xmlns="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6372200" y="789613"/>
              <a:ext cx="2520280" cy="307975"/>
            </a:xfrm>
            <a:prstGeom prst="rect">
              <a:avLst/>
            </a:prstGeom>
          </p:spPr>
          <p:txBody>
            <a:bodyPr wrap="none" lIns="0" tIns="0" rIns="0" bIns="0" anchor="t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" sz="1100" b="1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relaciones con la administración</a:t>
              </a:r>
            </a:p>
            <a:p>
              <a:pPr marL="0" indent="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" sz="1100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y otras entidades</a:t>
              </a:r>
            </a:p>
          </p:txBody>
        </p:sp>
        <p:sp>
          <p:nvSpPr>
            <p:cNvPr id="47" name="46 Elipse"/>
            <p:cNvSpPr/>
            <p:nvPr/>
          </p:nvSpPr>
          <p:spPr>
            <a:xfrm>
              <a:off x="6228184" y="844040"/>
              <a:ext cx="45719" cy="45719"/>
            </a:xfrm>
            <a:prstGeom prst="ellipse">
              <a:avLst/>
            </a:prstGeom>
            <a:solidFill>
              <a:srgbClr val="0E76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48" name="47 Grupo"/>
          <p:cNvGrpSpPr/>
          <p:nvPr/>
        </p:nvGrpSpPr>
        <p:grpSpPr>
          <a:xfrm>
            <a:off x="6281524" y="2904438"/>
            <a:ext cx="2664296" cy="307975"/>
            <a:chOff x="6228184" y="789613"/>
            <a:chExt cx="2664296" cy="307975"/>
          </a:xfrm>
        </p:grpSpPr>
        <p:sp>
          <p:nvSpPr>
            <p:cNvPr id="49" name="Subtítulo 1">
              <a:extLst>
                <a:ext uri="{FF2B5EF4-FFF2-40B4-BE49-F238E27FC236}">
                  <a16:creationId xmlns:a16="http://schemas.microsoft.com/office/drawing/2014/main" xmlns="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6372200" y="789613"/>
              <a:ext cx="2520280" cy="307975"/>
            </a:xfrm>
            <a:prstGeom prst="rect">
              <a:avLst/>
            </a:prstGeom>
          </p:spPr>
          <p:txBody>
            <a:bodyPr wrap="none" lIns="0" tIns="0" rIns="0" bIns="0" anchor="t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" sz="1100" b="1" dirty="0" err="1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cscae</a:t>
              </a:r>
              <a:endParaRPr lang="es-ES" sz="1100" b="1" dirty="0" smtClean="0">
                <a:solidFill>
                  <a:schemeClr val="bg1"/>
                </a:solidFill>
                <a:latin typeface="Montserrat Light" panose="00000400000000000000" pitchFamily="2" charset="0"/>
              </a:endParaRPr>
            </a:p>
          </p:txBody>
        </p:sp>
        <p:sp>
          <p:nvSpPr>
            <p:cNvPr id="50" name="49 Elipse"/>
            <p:cNvSpPr/>
            <p:nvPr/>
          </p:nvSpPr>
          <p:spPr>
            <a:xfrm>
              <a:off x="6228184" y="844040"/>
              <a:ext cx="45719" cy="45719"/>
            </a:xfrm>
            <a:prstGeom prst="ellipse">
              <a:avLst/>
            </a:prstGeom>
            <a:solidFill>
              <a:srgbClr val="0E76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43" name="42 Grupo"/>
          <p:cNvGrpSpPr/>
          <p:nvPr/>
        </p:nvGrpSpPr>
        <p:grpSpPr>
          <a:xfrm>
            <a:off x="6281524" y="3294936"/>
            <a:ext cx="2664296" cy="307975"/>
            <a:chOff x="6228184" y="789613"/>
            <a:chExt cx="2664296" cy="307975"/>
          </a:xfrm>
        </p:grpSpPr>
        <p:sp>
          <p:nvSpPr>
            <p:cNvPr id="44" name="Subtítulo 1">
              <a:extLst>
                <a:ext uri="{FF2B5EF4-FFF2-40B4-BE49-F238E27FC236}">
                  <a16:creationId xmlns:a16="http://schemas.microsoft.com/office/drawing/2014/main" xmlns="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6372200" y="789613"/>
              <a:ext cx="2520280" cy="307975"/>
            </a:xfrm>
            <a:prstGeom prst="rect">
              <a:avLst/>
            </a:prstGeom>
          </p:spPr>
          <p:txBody>
            <a:bodyPr wrap="none" lIns="0" tIns="0" rIns="0" bIns="0" anchor="t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s-ES" sz="1100" b="1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proyectos </a:t>
              </a:r>
              <a:r>
                <a:rPr lang="es-ES" sz="1100" b="1" dirty="0" err="1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coade</a:t>
              </a:r>
              <a:r>
                <a:rPr lang="es-ES" sz="1100" b="1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 en curso</a:t>
              </a:r>
            </a:p>
          </p:txBody>
        </p:sp>
        <p:sp>
          <p:nvSpPr>
            <p:cNvPr id="51" name="50 Elipse"/>
            <p:cNvSpPr/>
            <p:nvPr/>
          </p:nvSpPr>
          <p:spPr>
            <a:xfrm>
              <a:off x="6228184" y="844040"/>
              <a:ext cx="45719" cy="45719"/>
            </a:xfrm>
            <a:prstGeom prst="ellipse">
              <a:avLst/>
            </a:prstGeom>
            <a:solidFill>
              <a:srgbClr val="0E76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4288959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2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5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0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80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60" grpId="0"/>
      <p:bldP spid="1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395536" y="332656"/>
            <a:ext cx="4752528" cy="307975"/>
          </a:xfrm>
          <a:prstGeom prst="rect">
            <a:avLst/>
          </a:prstGeom>
        </p:spPr>
        <p:txBody>
          <a:bodyPr lIns="45720" rIns="45720" anchor="b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defRPr/>
            </a:pPr>
            <a:r>
              <a:rPr lang="es-ES" sz="1600" b="1" dirty="0" smtClean="0">
                <a:solidFill>
                  <a:srgbClr val="0E7683"/>
                </a:solidFill>
                <a:latin typeface="Montserrat Light" panose="00000400000000000000" pitchFamily="2" charset="0"/>
              </a:rPr>
              <a:t>informe del decano</a:t>
            </a:r>
            <a:endParaRPr lang="es-ES" sz="1600" b="1" dirty="0">
              <a:solidFill>
                <a:srgbClr val="0E7683"/>
              </a:solidFill>
              <a:latin typeface="Montserrat Light" panose="00000400000000000000" pitchFamily="2" charset="0"/>
            </a:endParaRPr>
          </a:p>
        </p:txBody>
      </p:sp>
      <p:sp>
        <p:nvSpPr>
          <p:cNvPr id="59" name="58 Elipse"/>
          <p:cNvSpPr/>
          <p:nvPr/>
        </p:nvSpPr>
        <p:spPr>
          <a:xfrm>
            <a:off x="398006" y="463783"/>
            <a:ext cx="45719" cy="45719"/>
          </a:xfrm>
          <a:prstGeom prst="ellipse">
            <a:avLst/>
          </a:prstGeom>
          <a:solidFill>
            <a:srgbClr val="0E76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489446" y="756097"/>
            <a:ext cx="4987910" cy="147290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80000"/>
              </a:lnSpc>
              <a:spcBef>
                <a:spcPts val="0"/>
              </a:spcBef>
              <a:defRPr/>
            </a:pPr>
            <a:r>
              <a:rPr lang="es-ES" sz="1400" dirty="0" smtClean="0">
                <a:solidFill>
                  <a:srgbClr val="0E7683"/>
                </a:solidFill>
                <a:latin typeface="Montserrat Light" panose="00000400000000000000" pitchFamily="2" charset="0"/>
              </a:rPr>
              <a:t>|</a:t>
            </a:r>
            <a:r>
              <a:rPr lang="es-ES" sz="1400" b="1" dirty="0" smtClean="0">
                <a:solidFill>
                  <a:srgbClr val="0E7683"/>
                </a:solidFill>
                <a:latin typeface="Montserrat Medium" panose="00000600000000000000" pitchFamily="2" charset="0"/>
              </a:rPr>
              <a:t> </a:t>
            </a:r>
            <a:r>
              <a:rPr lang="es-ES" sz="1400" dirty="0" smtClean="0">
                <a:solidFill>
                  <a:srgbClr val="0E7683"/>
                </a:solidFill>
                <a:latin typeface="Montserrat Medium" panose="00000600000000000000" pitchFamily="2" charset="0"/>
              </a:rPr>
              <a:t>… y llegó el </a:t>
            </a:r>
            <a:r>
              <a:rPr lang="es-ES" sz="1400" b="1" dirty="0" smtClean="0">
                <a:solidFill>
                  <a:srgbClr val="0E7683"/>
                </a:solidFill>
                <a:latin typeface="Montserrat Medium" panose="00000600000000000000" pitchFamily="2" charset="0"/>
              </a:rPr>
              <a:t>COVID-19</a:t>
            </a:r>
            <a:endParaRPr lang="es-ES" sz="1600" b="1" dirty="0">
              <a:solidFill>
                <a:schemeClr val="tx1">
                  <a:lumMod val="50000"/>
                  <a:lumOff val="50000"/>
                </a:schemeClr>
              </a:solidFill>
              <a:latin typeface="Montserrat Light" panose="00000400000000000000" pitchFamily="2" charset="0"/>
            </a:endParaRPr>
          </a:p>
        </p:txBody>
      </p:sp>
      <p:cxnSp>
        <p:nvCxnSpPr>
          <p:cNvPr id="82" name="81 Conector recto"/>
          <p:cNvCxnSpPr/>
          <p:nvPr/>
        </p:nvCxnSpPr>
        <p:spPr>
          <a:xfrm>
            <a:off x="539552" y="640631"/>
            <a:ext cx="8604448" cy="0"/>
          </a:xfrm>
          <a:prstGeom prst="line">
            <a:avLst/>
          </a:prstGeom>
          <a:ln w="12700">
            <a:solidFill>
              <a:srgbClr val="0E7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312013" y="753160"/>
            <a:ext cx="169815" cy="210812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80000"/>
              </a:lnSpc>
              <a:spcBef>
                <a:spcPts val="0"/>
              </a:spcBef>
              <a:defRPr/>
            </a:pPr>
            <a:r>
              <a:rPr lang="es-ES" sz="1800" b="1" dirty="0" smtClean="0">
                <a:solidFill>
                  <a:srgbClr val="0E7683"/>
                </a:solidFill>
                <a:latin typeface="Montserrat Medium" panose="00000600000000000000" pitchFamily="2" charset="0"/>
              </a:rPr>
              <a:t>1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Montserrat Light" panose="00000400000000000000" pitchFamily="2" charset="0"/>
            </a:endParaRPr>
          </a:p>
        </p:txBody>
      </p:sp>
      <p:grpSp>
        <p:nvGrpSpPr>
          <p:cNvPr id="61" name="60 Grupo"/>
          <p:cNvGrpSpPr/>
          <p:nvPr/>
        </p:nvGrpSpPr>
        <p:grpSpPr>
          <a:xfrm>
            <a:off x="1" y="6533694"/>
            <a:ext cx="9143999" cy="331655"/>
            <a:chOff x="1" y="6533694"/>
            <a:chExt cx="9143999" cy="331655"/>
          </a:xfrm>
        </p:grpSpPr>
        <p:grpSp>
          <p:nvGrpSpPr>
            <p:cNvPr id="62" name="61 Grupo"/>
            <p:cNvGrpSpPr/>
            <p:nvPr/>
          </p:nvGrpSpPr>
          <p:grpSpPr>
            <a:xfrm>
              <a:off x="1" y="6539693"/>
              <a:ext cx="9143999" cy="325656"/>
              <a:chOff x="1" y="6539693"/>
              <a:chExt cx="9143999" cy="325656"/>
            </a:xfrm>
          </p:grpSpPr>
          <p:sp>
            <p:nvSpPr>
              <p:cNvPr id="70" name="69 Rectángulo"/>
              <p:cNvSpPr/>
              <p:nvPr/>
            </p:nvSpPr>
            <p:spPr>
              <a:xfrm>
                <a:off x="1" y="6539693"/>
                <a:ext cx="9143999" cy="275676"/>
              </a:xfrm>
              <a:prstGeom prst="rect">
                <a:avLst/>
              </a:prstGeom>
              <a:solidFill>
                <a:srgbClr val="0E768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71" name="70 Rectángulo"/>
              <p:cNvSpPr/>
              <p:nvPr/>
            </p:nvSpPr>
            <p:spPr>
              <a:xfrm>
                <a:off x="1" y="6815369"/>
                <a:ext cx="9143999" cy="4998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pic>
            <p:nvPicPr>
              <p:cNvPr id="72" name="Picture 4" descr="D:\Nueva carpeta (3)\MEMORIA GESTION 2019\COADE.png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22898" y="6561988"/>
                <a:ext cx="753074" cy="25138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73" name="72 Conector recto"/>
              <p:cNvCxnSpPr/>
              <p:nvPr/>
            </p:nvCxnSpPr>
            <p:spPr>
              <a:xfrm flipV="1">
                <a:off x="8028384" y="6599922"/>
                <a:ext cx="0" cy="141446"/>
              </a:xfrm>
              <a:prstGeom prst="line">
                <a:avLst/>
              </a:prstGeom>
              <a:ln w="31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4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36296" y="6551757"/>
                <a:ext cx="864096" cy="271849"/>
              </a:xfrm>
              <a:prstGeom prst="rect">
                <a:avLst/>
              </a:prstGeom>
            </p:spPr>
            <p:txBody>
              <a:bodyPr lIns="45720" rIns="45720" anchor="b">
                <a:no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40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COLEGIO OFICIAL DE</a:t>
                </a:r>
              </a:p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60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ARQUITECTOS</a:t>
                </a:r>
              </a:p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46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DE EXTREMADURA</a:t>
                </a:r>
                <a:endParaRPr lang="es-ES" sz="460" dirty="0">
                  <a:solidFill>
                    <a:schemeClr val="bg1"/>
                  </a:solidFill>
                  <a:latin typeface="Montserrat Light" panose="00000400000000000000" pitchFamily="2" charset="0"/>
                </a:endParaRPr>
              </a:p>
            </p:txBody>
          </p:sp>
        </p:grpSp>
        <p:grpSp>
          <p:nvGrpSpPr>
            <p:cNvPr id="63" name="62 Grupo"/>
            <p:cNvGrpSpPr/>
            <p:nvPr/>
          </p:nvGrpSpPr>
          <p:grpSpPr>
            <a:xfrm>
              <a:off x="61785" y="6533694"/>
              <a:ext cx="4006159" cy="307975"/>
              <a:chOff x="5281856" y="6442601"/>
              <a:chExt cx="4006159" cy="307975"/>
            </a:xfrm>
          </p:grpSpPr>
          <p:sp>
            <p:nvSpPr>
              <p:cNvPr id="67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64356" y="6442601"/>
                <a:ext cx="3923659" cy="307975"/>
              </a:xfrm>
              <a:prstGeom prst="rect">
                <a:avLst/>
              </a:prstGeom>
            </p:spPr>
            <p:txBody>
              <a:bodyPr lIns="0" tIns="0" rIns="0" bIns="46800" anchor="b">
                <a:no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buNone/>
                  <a:defRPr/>
                </a:pP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asamblea general ordinaria 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| </a:t>
                </a: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COADE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 | </a:t>
                </a:r>
                <a:r>
                  <a:rPr lang="es-ES" sz="950" b="1" dirty="0" err="1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cáceres</a:t>
                </a: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 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| </a:t>
                </a: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14.12.2020</a:t>
                </a:r>
                <a:endParaRPr lang="es-ES" sz="950" b="1" dirty="0">
                  <a:solidFill>
                    <a:schemeClr val="bg1"/>
                  </a:solidFill>
                  <a:latin typeface="Montserrat Light" panose="00000400000000000000" pitchFamily="2" charset="0"/>
                </a:endParaRPr>
              </a:p>
            </p:txBody>
          </p:sp>
          <p:sp>
            <p:nvSpPr>
              <p:cNvPr id="68" name="67 Elipse"/>
              <p:cNvSpPr/>
              <p:nvPr/>
            </p:nvSpPr>
            <p:spPr>
              <a:xfrm>
                <a:off x="5281856" y="6604582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</p:grpSp>
      <p:sp>
        <p:nvSpPr>
          <p:cNvPr id="116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755576" y="1052736"/>
            <a:ext cx="3528391" cy="16514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 lIns="0" tIns="0" rIns="0" bIns="0" anchor="ctr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80000"/>
              </a:lnSpc>
              <a:spcBef>
                <a:spcPts val="0"/>
              </a:spcBef>
              <a:defRPr/>
            </a:pPr>
            <a:r>
              <a:rPr lang="es-ES" sz="1150" b="1" dirty="0" smtClean="0">
                <a:solidFill>
                  <a:schemeClr val="bg1"/>
                </a:solidFill>
                <a:latin typeface="Montserrat Light" panose="00000400000000000000" pitchFamily="2" charset="0"/>
              </a:rPr>
              <a:t>desarrollo de actividad colegial con normalidad</a:t>
            </a:r>
            <a:endParaRPr lang="es-ES" sz="1150" b="1" dirty="0">
              <a:solidFill>
                <a:schemeClr val="bg1"/>
              </a:solidFill>
              <a:latin typeface="Montserrat Light" panose="00000400000000000000" pitchFamily="2" charset="0"/>
            </a:endParaRPr>
          </a:p>
        </p:txBody>
      </p:sp>
      <p:grpSp>
        <p:nvGrpSpPr>
          <p:cNvPr id="22" name="21 Grupo"/>
          <p:cNvGrpSpPr/>
          <p:nvPr/>
        </p:nvGrpSpPr>
        <p:grpSpPr>
          <a:xfrm>
            <a:off x="755576" y="1297677"/>
            <a:ext cx="2227825" cy="212841"/>
            <a:chOff x="755576" y="1411977"/>
            <a:chExt cx="2227825" cy="212841"/>
          </a:xfrm>
        </p:grpSpPr>
        <p:sp>
          <p:nvSpPr>
            <p:cNvPr id="117" name="116 Rectángulo"/>
            <p:cNvSpPr/>
            <p:nvPr/>
          </p:nvSpPr>
          <p:spPr>
            <a:xfrm>
              <a:off x="755576" y="1440553"/>
              <a:ext cx="1008114" cy="136569"/>
            </a:xfrm>
            <a:prstGeom prst="rect">
              <a:avLst/>
            </a:prstGeom>
            <a:solidFill>
              <a:srgbClr val="0E76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18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755577" y="1411977"/>
              <a:ext cx="2227824" cy="212841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150" b="1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anticipación   </a:t>
              </a:r>
              <a:r>
                <a:rPr lang="es-ES" sz="1150" dirty="0" smtClean="0">
                  <a:latin typeface="Montserrat Light" panose="00000400000000000000" pitchFamily="2" charset="0"/>
                </a:rPr>
                <a:t>frente a la amenaza</a:t>
              </a:r>
              <a:endParaRPr lang="es-ES" sz="1150" dirty="0">
                <a:latin typeface="Montserrat Light" panose="00000400000000000000" pitchFamily="2" charset="0"/>
              </a:endParaRPr>
            </a:p>
          </p:txBody>
        </p:sp>
      </p:grpSp>
      <p:sp>
        <p:nvSpPr>
          <p:cNvPr id="119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755578" y="1534541"/>
            <a:ext cx="7743858" cy="351811"/>
          </a:xfrm>
          <a:prstGeom prst="rect">
            <a:avLst/>
          </a:prstGeom>
        </p:spPr>
        <p:txBody>
          <a:bodyPr wrap="none" lIns="0" tIns="0" rIns="0" bIns="0" anchor="t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80000"/>
              </a:lnSpc>
              <a:spcBef>
                <a:spcPts val="0"/>
              </a:spcBef>
              <a:defRPr/>
            </a:pPr>
            <a:r>
              <a:rPr lang="es-ES" sz="1050" b="1" dirty="0" smtClean="0">
                <a:solidFill>
                  <a:srgbClr val="0E7683"/>
                </a:solidFill>
                <a:latin typeface="Montserrat Light" panose="00000400000000000000" pitchFamily="2" charset="0"/>
              </a:rPr>
              <a:t>- </a:t>
            </a:r>
            <a:r>
              <a:rPr lang="es-ES" sz="1050" b="1" dirty="0" smtClean="0">
                <a:latin typeface="Montserrat Light" panose="00000400000000000000" pitchFamily="2" charset="0"/>
              </a:rPr>
              <a:t>mantenimiento actividad y prestación de servicios </a:t>
            </a:r>
            <a:r>
              <a:rPr lang="es-ES" sz="1050" dirty="0" smtClean="0">
                <a:latin typeface="Montserrat Light" panose="00000400000000000000" pitchFamily="2" charset="0"/>
              </a:rPr>
              <a:t>del </a:t>
            </a:r>
            <a:r>
              <a:rPr lang="es-ES" sz="1050" b="1" dirty="0" smtClean="0">
                <a:latin typeface="Montserrat Light" panose="00000400000000000000" pitchFamily="2" charset="0"/>
              </a:rPr>
              <a:t>COADE</a:t>
            </a:r>
            <a:r>
              <a:rPr lang="es-ES" sz="1050" dirty="0" smtClean="0">
                <a:latin typeface="Montserrat Light" panose="00000400000000000000" pitchFamily="2" charset="0"/>
              </a:rPr>
              <a:t>,</a:t>
            </a:r>
          </a:p>
          <a:p>
            <a:pPr marL="0" indent="0" fontAlgn="auto">
              <a:lnSpc>
                <a:spcPct val="80000"/>
              </a:lnSpc>
              <a:spcBef>
                <a:spcPts val="0"/>
              </a:spcBef>
              <a:defRPr/>
            </a:pPr>
            <a:r>
              <a:rPr lang="es-ES" sz="1050" dirty="0" smtClean="0">
                <a:latin typeface="Montserrat Light" panose="00000400000000000000" pitchFamily="2" charset="0"/>
              </a:rPr>
              <a:t>- prioridad: </a:t>
            </a:r>
            <a:r>
              <a:rPr lang="es-ES" sz="1050" b="1" dirty="0" smtClean="0">
                <a:latin typeface="Montserrat Light" panose="00000400000000000000" pitchFamily="2" charset="0"/>
              </a:rPr>
              <a:t>seguridad</a:t>
            </a:r>
            <a:r>
              <a:rPr lang="es-ES" sz="1050" dirty="0" smtClean="0">
                <a:latin typeface="Montserrat Light" panose="00000400000000000000" pitchFamily="2" charset="0"/>
              </a:rPr>
              <a:t> de trabajadores y colegiados</a:t>
            </a:r>
            <a:endParaRPr lang="es-ES" sz="1050" b="1" dirty="0" smtClean="0">
              <a:solidFill>
                <a:srgbClr val="0E7683"/>
              </a:solidFill>
              <a:latin typeface="Montserrat Light" panose="00000400000000000000" pitchFamily="2" charset="0"/>
            </a:endParaRPr>
          </a:p>
        </p:txBody>
      </p:sp>
      <p:grpSp>
        <p:nvGrpSpPr>
          <p:cNvPr id="27" name="26 Grupo"/>
          <p:cNvGrpSpPr/>
          <p:nvPr/>
        </p:nvGrpSpPr>
        <p:grpSpPr>
          <a:xfrm>
            <a:off x="755576" y="2060848"/>
            <a:ext cx="2952328" cy="212841"/>
            <a:chOff x="755576" y="2060848"/>
            <a:chExt cx="2952328" cy="212841"/>
          </a:xfrm>
        </p:grpSpPr>
        <p:sp>
          <p:nvSpPr>
            <p:cNvPr id="120" name="119 Rectángulo"/>
            <p:cNvSpPr/>
            <p:nvPr/>
          </p:nvSpPr>
          <p:spPr>
            <a:xfrm>
              <a:off x="755576" y="2089424"/>
              <a:ext cx="1658566" cy="136569"/>
            </a:xfrm>
            <a:prstGeom prst="rect">
              <a:avLst/>
            </a:prstGeom>
            <a:solidFill>
              <a:srgbClr val="0E76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21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755578" y="2060848"/>
              <a:ext cx="2952326" cy="212841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150" b="1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despliegue y liderazgo </a:t>
              </a:r>
              <a:r>
                <a:rPr lang="es-ES" sz="1150" dirty="0" smtClean="0">
                  <a:latin typeface="Montserrat Light" panose="00000400000000000000" pitchFamily="2" charset="0"/>
                </a:rPr>
                <a:t>como respuesta</a:t>
              </a:r>
              <a:endParaRPr lang="es-ES" sz="1150" dirty="0">
                <a:latin typeface="Montserrat Light" panose="00000400000000000000" pitchFamily="2" charset="0"/>
              </a:endParaRPr>
            </a:p>
          </p:txBody>
        </p:sp>
      </p:grpSp>
      <p:sp>
        <p:nvSpPr>
          <p:cNvPr id="122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755577" y="2312952"/>
            <a:ext cx="7344815" cy="1044039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Clr>
                <a:srgbClr val="0E7683"/>
              </a:buClr>
              <a:buFont typeface="Wingdings" panose="05000000000000000000" pitchFamily="2" charset="2"/>
              <a:buChar char="§"/>
              <a:defRPr/>
            </a:pPr>
            <a:r>
              <a:rPr lang="es-ES" sz="950" dirty="0" smtClean="0">
                <a:latin typeface="Montserrat Light" panose="00000400000000000000" pitchFamily="2" charset="0"/>
              </a:rPr>
              <a:t>puesta en marcha de herramientas para que el colegiado pudiera </a:t>
            </a:r>
            <a:r>
              <a:rPr lang="es-ES" sz="950" b="1" dirty="0" smtClean="0">
                <a:latin typeface="Montserrat Light" panose="00000400000000000000" pitchFamily="2" charset="0"/>
              </a:rPr>
              <a:t>continuar su labor.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E7683"/>
              </a:buClr>
              <a:buFont typeface="Wingdings" panose="05000000000000000000" pitchFamily="2" charset="2"/>
              <a:buChar char="§"/>
              <a:defRPr/>
            </a:pPr>
            <a:r>
              <a:rPr lang="es-ES" sz="950" dirty="0" smtClean="0">
                <a:latin typeface="Montserrat Light" panose="00000400000000000000" pitchFamily="2" charset="0"/>
              </a:rPr>
              <a:t>mejora e incremento en la </a:t>
            </a:r>
            <a:r>
              <a:rPr lang="es-ES" sz="950" b="1" dirty="0" smtClean="0">
                <a:latin typeface="Montserrat Light" panose="00000400000000000000" pitchFamily="2" charset="0"/>
              </a:rPr>
              <a:t>comunicación</a:t>
            </a:r>
            <a:r>
              <a:rPr lang="es-ES" sz="950" dirty="0" smtClean="0">
                <a:latin typeface="Montserrat Light" panose="00000400000000000000" pitchFamily="2" charset="0"/>
              </a:rPr>
              <a:t> con el colegiado.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E7683"/>
              </a:buClr>
              <a:buFont typeface="Wingdings" panose="05000000000000000000" pitchFamily="2" charset="2"/>
              <a:buChar char="§"/>
              <a:defRPr/>
            </a:pPr>
            <a:r>
              <a:rPr lang="es-ES" sz="950" b="1" dirty="0" smtClean="0">
                <a:latin typeface="Montserrat Light" panose="00000400000000000000" pitchFamily="2" charset="0"/>
              </a:rPr>
              <a:t>posicionamiento y liderazgo </a:t>
            </a:r>
            <a:r>
              <a:rPr lang="es-ES" sz="950" dirty="0" smtClean="0">
                <a:latin typeface="Montserrat Light" panose="00000400000000000000" pitchFamily="2" charset="0"/>
              </a:rPr>
              <a:t>en el sector, de la mano del </a:t>
            </a:r>
            <a:r>
              <a:rPr lang="es-ES" sz="950" b="1" dirty="0" smtClean="0">
                <a:latin typeface="Montserrat Light" panose="00000400000000000000" pitchFamily="2" charset="0"/>
              </a:rPr>
              <a:t>CSCAE</a:t>
            </a:r>
            <a:r>
              <a:rPr lang="es-ES" sz="950" dirty="0" smtClean="0">
                <a:latin typeface="Montserrat Light" panose="00000400000000000000" pitchFamily="2" charset="0"/>
              </a:rPr>
              <a:t> .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E7683"/>
              </a:buClr>
              <a:buFont typeface="Wingdings" panose="05000000000000000000" pitchFamily="2" charset="2"/>
              <a:buChar char="§"/>
              <a:defRPr/>
            </a:pPr>
            <a:r>
              <a:rPr lang="es-ES" sz="950" dirty="0" smtClean="0">
                <a:latin typeface="Montserrat Light" panose="00000400000000000000" pitchFamily="2" charset="0"/>
              </a:rPr>
              <a:t>presencia y relevancia ante la </a:t>
            </a:r>
            <a:r>
              <a:rPr lang="es-ES" sz="950" b="1" dirty="0" smtClean="0">
                <a:latin typeface="Montserrat Light" panose="00000400000000000000" pitchFamily="2" charset="0"/>
              </a:rPr>
              <a:t>administración autonómica</a:t>
            </a:r>
            <a:r>
              <a:rPr lang="es-ES" sz="950" dirty="0" smtClean="0">
                <a:latin typeface="Montserrat Light" panose="00000400000000000000" pitchFamily="2" charset="0"/>
              </a:rPr>
              <a:t>.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E7683"/>
              </a:buClr>
              <a:buFont typeface="Wingdings" panose="05000000000000000000" pitchFamily="2" charset="2"/>
              <a:buChar char="§"/>
              <a:defRPr/>
            </a:pPr>
            <a:r>
              <a:rPr lang="es-ES" sz="950" b="1" dirty="0" smtClean="0">
                <a:latin typeface="Montserrat Light" panose="00000400000000000000" pitchFamily="2" charset="0"/>
              </a:rPr>
              <a:t>mayor visibilidad</a:t>
            </a:r>
            <a:r>
              <a:rPr lang="es-ES" sz="950" dirty="0" smtClean="0">
                <a:latin typeface="Montserrat Light" panose="00000400000000000000" pitchFamily="2" charset="0"/>
              </a:rPr>
              <a:t> ante la ciudadanía.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E7683"/>
              </a:buClr>
              <a:buFont typeface="Wingdings" panose="05000000000000000000" pitchFamily="2" charset="2"/>
              <a:buChar char="§"/>
              <a:defRPr/>
            </a:pPr>
            <a:r>
              <a:rPr lang="es-ES" sz="950" b="1" dirty="0" smtClean="0">
                <a:latin typeface="Montserrat Light" panose="00000400000000000000" pitchFamily="2" charset="0"/>
              </a:rPr>
              <a:t>control presupuestario.</a:t>
            </a:r>
          </a:p>
        </p:txBody>
      </p:sp>
      <p:grpSp>
        <p:nvGrpSpPr>
          <p:cNvPr id="26" name="25 Grupo"/>
          <p:cNvGrpSpPr/>
          <p:nvPr/>
        </p:nvGrpSpPr>
        <p:grpSpPr>
          <a:xfrm>
            <a:off x="402264" y="1078496"/>
            <a:ext cx="8399412" cy="5390017"/>
            <a:chOff x="402264" y="1078496"/>
            <a:chExt cx="8399412" cy="5390017"/>
          </a:xfrm>
        </p:grpSpPr>
        <p:grpSp>
          <p:nvGrpSpPr>
            <p:cNvPr id="25" name="24 Grupo"/>
            <p:cNvGrpSpPr/>
            <p:nvPr/>
          </p:nvGrpSpPr>
          <p:grpSpPr>
            <a:xfrm>
              <a:off x="402264" y="1078496"/>
              <a:ext cx="8399412" cy="5390017"/>
              <a:chOff x="402264" y="1078496"/>
              <a:chExt cx="8399412" cy="5390017"/>
            </a:xfrm>
          </p:grpSpPr>
          <p:grpSp>
            <p:nvGrpSpPr>
              <p:cNvPr id="7" name="6 Grupo"/>
              <p:cNvGrpSpPr/>
              <p:nvPr/>
            </p:nvGrpSpPr>
            <p:grpSpPr>
              <a:xfrm rot="5400000">
                <a:off x="-2155839" y="3636599"/>
                <a:ext cx="5390017" cy="273812"/>
                <a:chOff x="539552" y="1122584"/>
                <a:chExt cx="8730653" cy="286761"/>
              </a:xfrm>
            </p:grpSpPr>
            <p:sp>
              <p:nvSpPr>
                <p:cNvPr id="5" name="4 Rectángulo"/>
                <p:cNvSpPr/>
                <p:nvPr/>
              </p:nvSpPr>
              <p:spPr>
                <a:xfrm>
                  <a:off x="539552" y="1124744"/>
                  <a:ext cx="720080" cy="45719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75" name="74 Rectángulo"/>
                <p:cNvSpPr/>
                <p:nvPr/>
              </p:nvSpPr>
              <p:spPr>
                <a:xfrm>
                  <a:off x="1266280" y="1124744"/>
                  <a:ext cx="720080" cy="45719"/>
                </a:xfrm>
                <a:prstGeom prst="rect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76" name="Subtítulo 1">
                  <a:extLst>
                    <a:ext uri="{FF2B5EF4-FFF2-40B4-BE49-F238E27FC236}">
                      <a16:creationId xmlns="" xmlns:a16="http://schemas.microsoft.com/office/drawing/2014/main" id="{A559B030-8B2B-4D46-8462-6833757F122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 rot="10800000">
                  <a:off x="643356" y="1249551"/>
                  <a:ext cx="360039" cy="156822"/>
                </a:xfrm>
                <a:prstGeom prst="rect">
                  <a:avLst/>
                </a:prstGeom>
              </p:spPr>
              <p:txBody>
                <a:bodyPr wrap="none" lIns="0" tIns="0" rIns="0" bIns="0" anchor="t">
                  <a:normAutofit/>
                </a:bodyPr>
                <a:lstStyle>
                  <a:lvl1pPr marL="91440" indent="-91440" algn="l" defTabSz="914400" rtl="0" eaLnBrk="1" latinLnBrk="0" hangingPunct="1">
                    <a:lnSpc>
                      <a:spcPct val="90000"/>
                    </a:lnSpc>
                    <a:spcBef>
                      <a:spcPts val="1200"/>
                    </a:spcBef>
                    <a:spcAft>
                      <a:spcPts val="200"/>
                    </a:spcAft>
                    <a:buClr>
                      <a:schemeClr val="accent2"/>
                    </a:buClr>
                    <a:buSzPct val="100000"/>
                    <a:buFont typeface="Tw Cen MT" panose="020B0602020104020603" pitchFamily="34" charset="0"/>
                    <a:buChar char=" "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26517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44805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59436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77724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91440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1060704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1216152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136245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fontAlgn="auto">
                    <a:lnSpc>
                      <a:spcPct val="80000"/>
                    </a:lnSpc>
                    <a:spcBef>
                      <a:spcPts val="0"/>
                    </a:spcBef>
                    <a:defRPr/>
                  </a:pPr>
                  <a:r>
                    <a:rPr lang="es-ES" sz="1050" dirty="0" smtClean="0">
                      <a:latin typeface="Montserrat Light" panose="00000400000000000000" pitchFamily="2" charset="0"/>
                    </a:rPr>
                    <a:t>ene</a:t>
                  </a:r>
                  <a:endParaRPr lang="es-ES" sz="1050" b="1" dirty="0" smtClean="0">
                    <a:solidFill>
                      <a:srgbClr val="0E7683"/>
                    </a:solidFill>
                    <a:latin typeface="Montserrat Light" panose="00000400000000000000" pitchFamily="2" charset="0"/>
                  </a:endParaRPr>
                </a:p>
              </p:txBody>
            </p:sp>
            <p:sp>
              <p:nvSpPr>
                <p:cNvPr id="77" name="Subtítulo 1">
                  <a:extLst>
                    <a:ext uri="{FF2B5EF4-FFF2-40B4-BE49-F238E27FC236}">
                      <a16:creationId xmlns="" xmlns:a16="http://schemas.microsoft.com/office/drawing/2014/main" id="{A559B030-8B2B-4D46-8462-6833757F122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 rot="10800000">
                  <a:off x="1389912" y="1249551"/>
                  <a:ext cx="360039" cy="156822"/>
                </a:xfrm>
                <a:prstGeom prst="rect">
                  <a:avLst/>
                </a:prstGeom>
              </p:spPr>
              <p:txBody>
                <a:bodyPr wrap="none" lIns="0" tIns="0" rIns="0" bIns="0" anchor="t">
                  <a:normAutofit/>
                </a:bodyPr>
                <a:lstStyle>
                  <a:lvl1pPr marL="91440" indent="-91440" algn="l" defTabSz="914400" rtl="0" eaLnBrk="1" latinLnBrk="0" hangingPunct="1">
                    <a:lnSpc>
                      <a:spcPct val="90000"/>
                    </a:lnSpc>
                    <a:spcBef>
                      <a:spcPts val="1200"/>
                    </a:spcBef>
                    <a:spcAft>
                      <a:spcPts val="200"/>
                    </a:spcAft>
                    <a:buClr>
                      <a:schemeClr val="accent2"/>
                    </a:buClr>
                    <a:buSzPct val="100000"/>
                    <a:buFont typeface="Tw Cen MT" panose="020B0602020104020603" pitchFamily="34" charset="0"/>
                    <a:buChar char=" "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26517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44805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59436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77724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91440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1060704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1216152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136245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fontAlgn="auto">
                    <a:lnSpc>
                      <a:spcPct val="80000"/>
                    </a:lnSpc>
                    <a:spcBef>
                      <a:spcPts val="0"/>
                    </a:spcBef>
                    <a:defRPr/>
                  </a:pPr>
                  <a:r>
                    <a:rPr lang="es-ES" sz="1050" dirty="0" smtClean="0">
                      <a:latin typeface="Montserrat Light" panose="00000400000000000000" pitchFamily="2" charset="0"/>
                    </a:rPr>
                    <a:t>feb</a:t>
                  </a:r>
                  <a:endParaRPr lang="es-ES" sz="1050" b="1" dirty="0" smtClean="0">
                    <a:solidFill>
                      <a:srgbClr val="0E7683"/>
                    </a:solidFill>
                    <a:latin typeface="Montserrat Light" panose="00000400000000000000" pitchFamily="2" charset="0"/>
                  </a:endParaRPr>
                </a:p>
              </p:txBody>
            </p:sp>
            <p:sp>
              <p:nvSpPr>
                <p:cNvPr id="81" name="80 Rectángulo"/>
                <p:cNvSpPr/>
                <p:nvPr/>
              </p:nvSpPr>
              <p:spPr>
                <a:xfrm>
                  <a:off x="1995587" y="1124744"/>
                  <a:ext cx="720080" cy="45719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84" name="Subtítulo 1">
                  <a:extLst>
                    <a:ext uri="{FF2B5EF4-FFF2-40B4-BE49-F238E27FC236}">
                      <a16:creationId xmlns="" xmlns:a16="http://schemas.microsoft.com/office/drawing/2014/main" id="{A559B030-8B2B-4D46-8462-6833757F122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 rot="10800000">
                  <a:off x="2121127" y="1239621"/>
                  <a:ext cx="360039" cy="156822"/>
                </a:xfrm>
                <a:prstGeom prst="rect">
                  <a:avLst/>
                </a:prstGeom>
              </p:spPr>
              <p:txBody>
                <a:bodyPr wrap="none" lIns="0" tIns="0" rIns="0" bIns="0" anchor="t">
                  <a:normAutofit/>
                </a:bodyPr>
                <a:lstStyle>
                  <a:lvl1pPr marL="91440" indent="-91440" algn="l" defTabSz="914400" rtl="0" eaLnBrk="1" latinLnBrk="0" hangingPunct="1">
                    <a:lnSpc>
                      <a:spcPct val="90000"/>
                    </a:lnSpc>
                    <a:spcBef>
                      <a:spcPts val="1200"/>
                    </a:spcBef>
                    <a:spcAft>
                      <a:spcPts val="200"/>
                    </a:spcAft>
                    <a:buClr>
                      <a:schemeClr val="accent2"/>
                    </a:buClr>
                    <a:buSzPct val="100000"/>
                    <a:buFont typeface="Tw Cen MT" panose="020B0602020104020603" pitchFamily="34" charset="0"/>
                    <a:buChar char=" "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26517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44805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59436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77724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91440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1060704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1216152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136245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fontAlgn="auto">
                    <a:lnSpc>
                      <a:spcPct val="80000"/>
                    </a:lnSpc>
                    <a:spcBef>
                      <a:spcPts val="0"/>
                    </a:spcBef>
                    <a:defRPr/>
                  </a:pPr>
                  <a:r>
                    <a:rPr lang="es-ES" sz="1050" dirty="0" smtClean="0">
                      <a:latin typeface="Montserrat Light" panose="00000400000000000000" pitchFamily="2" charset="0"/>
                    </a:rPr>
                    <a:t>mar</a:t>
                  </a:r>
                  <a:endParaRPr lang="es-ES" sz="1050" b="1" dirty="0" smtClean="0">
                    <a:solidFill>
                      <a:srgbClr val="0E7683"/>
                    </a:solidFill>
                    <a:latin typeface="Montserrat Light" panose="00000400000000000000" pitchFamily="2" charset="0"/>
                  </a:endParaRPr>
                </a:p>
              </p:txBody>
            </p:sp>
            <p:sp>
              <p:nvSpPr>
                <p:cNvPr id="85" name="84 Rectángulo"/>
                <p:cNvSpPr/>
                <p:nvPr/>
              </p:nvSpPr>
              <p:spPr>
                <a:xfrm>
                  <a:off x="2725192" y="1124744"/>
                  <a:ext cx="720080" cy="45719"/>
                </a:xfrm>
                <a:prstGeom prst="rect">
                  <a:avLst/>
                </a:prstGeom>
                <a:solidFill>
                  <a:srgbClr val="C0504D">
                    <a:alpha val="4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89" name="88 Rectángulo"/>
                <p:cNvSpPr/>
                <p:nvPr/>
              </p:nvSpPr>
              <p:spPr>
                <a:xfrm>
                  <a:off x="3451920" y="1124744"/>
                  <a:ext cx="720080" cy="45719"/>
                </a:xfrm>
                <a:prstGeom prst="rect">
                  <a:avLst/>
                </a:prstGeom>
                <a:solidFill>
                  <a:srgbClr val="C0504D">
                    <a:alpha val="2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90" name="Subtítulo 1">
                  <a:extLst>
                    <a:ext uri="{FF2B5EF4-FFF2-40B4-BE49-F238E27FC236}">
                      <a16:creationId xmlns="" xmlns:a16="http://schemas.microsoft.com/office/drawing/2014/main" id="{A559B030-8B2B-4D46-8462-6833757F122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 rot="10800000">
                  <a:off x="2830572" y="1249551"/>
                  <a:ext cx="360039" cy="156822"/>
                </a:xfrm>
                <a:prstGeom prst="rect">
                  <a:avLst/>
                </a:prstGeom>
              </p:spPr>
              <p:txBody>
                <a:bodyPr wrap="none" lIns="0" tIns="0" rIns="0" bIns="0" anchor="t">
                  <a:normAutofit/>
                </a:bodyPr>
                <a:lstStyle>
                  <a:lvl1pPr marL="91440" indent="-91440" algn="l" defTabSz="914400" rtl="0" eaLnBrk="1" latinLnBrk="0" hangingPunct="1">
                    <a:lnSpc>
                      <a:spcPct val="90000"/>
                    </a:lnSpc>
                    <a:spcBef>
                      <a:spcPts val="1200"/>
                    </a:spcBef>
                    <a:spcAft>
                      <a:spcPts val="200"/>
                    </a:spcAft>
                    <a:buClr>
                      <a:schemeClr val="accent2"/>
                    </a:buClr>
                    <a:buSzPct val="100000"/>
                    <a:buFont typeface="Tw Cen MT" panose="020B0602020104020603" pitchFamily="34" charset="0"/>
                    <a:buChar char=" "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26517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44805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59436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77724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91440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1060704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1216152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136245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fontAlgn="auto">
                    <a:lnSpc>
                      <a:spcPct val="80000"/>
                    </a:lnSpc>
                    <a:spcBef>
                      <a:spcPts val="0"/>
                    </a:spcBef>
                    <a:defRPr/>
                  </a:pPr>
                  <a:r>
                    <a:rPr lang="es-ES" sz="1050" dirty="0" smtClean="0">
                      <a:latin typeface="Montserrat Light" panose="00000400000000000000" pitchFamily="2" charset="0"/>
                    </a:rPr>
                    <a:t>abr</a:t>
                  </a:r>
                  <a:endParaRPr lang="es-ES" sz="1050" b="1" dirty="0" smtClean="0">
                    <a:solidFill>
                      <a:srgbClr val="0E7683"/>
                    </a:solidFill>
                    <a:latin typeface="Montserrat Light" panose="00000400000000000000" pitchFamily="2" charset="0"/>
                  </a:endParaRPr>
                </a:p>
              </p:txBody>
            </p:sp>
            <p:sp>
              <p:nvSpPr>
                <p:cNvPr id="91" name="Subtítulo 1">
                  <a:extLst>
                    <a:ext uri="{FF2B5EF4-FFF2-40B4-BE49-F238E27FC236}">
                      <a16:creationId xmlns="" xmlns:a16="http://schemas.microsoft.com/office/drawing/2014/main" id="{A559B030-8B2B-4D46-8462-6833757F122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 rot="10800000">
                  <a:off x="3636823" y="1252288"/>
                  <a:ext cx="360039" cy="156822"/>
                </a:xfrm>
                <a:prstGeom prst="rect">
                  <a:avLst/>
                </a:prstGeom>
              </p:spPr>
              <p:txBody>
                <a:bodyPr wrap="none" lIns="0" tIns="0" rIns="0" bIns="0" anchor="t">
                  <a:normAutofit/>
                </a:bodyPr>
                <a:lstStyle>
                  <a:lvl1pPr marL="91440" indent="-91440" algn="l" defTabSz="914400" rtl="0" eaLnBrk="1" latinLnBrk="0" hangingPunct="1">
                    <a:lnSpc>
                      <a:spcPct val="90000"/>
                    </a:lnSpc>
                    <a:spcBef>
                      <a:spcPts val="1200"/>
                    </a:spcBef>
                    <a:spcAft>
                      <a:spcPts val="200"/>
                    </a:spcAft>
                    <a:buClr>
                      <a:schemeClr val="accent2"/>
                    </a:buClr>
                    <a:buSzPct val="100000"/>
                    <a:buFont typeface="Tw Cen MT" panose="020B0602020104020603" pitchFamily="34" charset="0"/>
                    <a:buChar char=" "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26517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44805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59436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77724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91440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1060704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1216152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136245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fontAlgn="auto">
                    <a:lnSpc>
                      <a:spcPct val="80000"/>
                    </a:lnSpc>
                    <a:spcBef>
                      <a:spcPts val="0"/>
                    </a:spcBef>
                    <a:defRPr/>
                  </a:pPr>
                  <a:r>
                    <a:rPr lang="es-ES" sz="1050" dirty="0" err="1" smtClean="0">
                      <a:latin typeface="Montserrat Light" panose="00000400000000000000" pitchFamily="2" charset="0"/>
                    </a:rPr>
                    <a:t>may</a:t>
                  </a:r>
                  <a:endParaRPr lang="es-ES" sz="1050" b="1" dirty="0" smtClean="0">
                    <a:solidFill>
                      <a:srgbClr val="0E7683"/>
                    </a:solidFill>
                    <a:latin typeface="Montserrat Light" panose="00000400000000000000" pitchFamily="2" charset="0"/>
                  </a:endParaRPr>
                </a:p>
              </p:txBody>
            </p:sp>
            <p:sp>
              <p:nvSpPr>
                <p:cNvPr id="92" name="91 Rectángulo"/>
                <p:cNvSpPr/>
                <p:nvPr/>
              </p:nvSpPr>
              <p:spPr>
                <a:xfrm>
                  <a:off x="4181227" y="1124744"/>
                  <a:ext cx="720080" cy="45719"/>
                </a:xfrm>
                <a:prstGeom prst="rect">
                  <a:avLst/>
                </a:prstGeom>
                <a:solidFill>
                  <a:srgbClr val="0E7683">
                    <a:alpha val="2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93" name="Subtítulo 1">
                  <a:extLst>
                    <a:ext uri="{FF2B5EF4-FFF2-40B4-BE49-F238E27FC236}">
                      <a16:creationId xmlns="" xmlns:a16="http://schemas.microsoft.com/office/drawing/2014/main" id="{A559B030-8B2B-4D46-8462-6833757F122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 rot="10800000">
                  <a:off x="4326896" y="1239856"/>
                  <a:ext cx="360039" cy="156822"/>
                </a:xfrm>
                <a:prstGeom prst="rect">
                  <a:avLst/>
                </a:prstGeom>
              </p:spPr>
              <p:txBody>
                <a:bodyPr wrap="none" lIns="0" tIns="0" rIns="0" bIns="0" anchor="t">
                  <a:normAutofit/>
                </a:bodyPr>
                <a:lstStyle>
                  <a:lvl1pPr marL="91440" indent="-91440" algn="l" defTabSz="914400" rtl="0" eaLnBrk="1" latinLnBrk="0" hangingPunct="1">
                    <a:lnSpc>
                      <a:spcPct val="90000"/>
                    </a:lnSpc>
                    <a:spcBef>
                      <a:spcPts val="1200"/>
                    </a:spcBef>
                    <a:spcAft>
                      <a:spcPts val="200"/>
                    </a:spcAft>
                    <a:buClr>
                      <a:schemeClr val="accent2"/>
                    </a:buClr>
                    <a:buSzPct val="100000"/>
                    <a:buFont typeface="Tw Cen MT" panose="020B0602020104020603" pitchFamily="34" charset="0"/>
                    <a:buChar char=" "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26517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44805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59436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77724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91440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1060704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1216152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136245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fontAlgn="auto">
                    <a:lnSpc>
                      <a:spcPct val="80000"/>
                    </a:lnSpc>
                    <a:spcBef>
                      <a:spcPts val="0"/>
                    </a:spcBef>
                    <a:defRPr/>
                  </a:pPr>
                  <a:r>
                    <a:rPr lang="es-ES" sz="1050" dirty="0" smtClean="0">
                      <a:latin typeface="Montserrat Light" panose="00000400000000000000" pitchFamily="2" charset="0"/>
                    </a:rPr>
                    <a:t>jun</a:t>
                  </a:r>
                  <a:endParaRPr lang="es-ES" sz="1050" b="1" dirty="0" smtClean="0">
                    <a:solidFill>
                      <a:srgbClr val="0E7683"/>
                    </a:solidFill>
                    <a:latin typeface="Montserrat Light" panose="00000400000000000000" pitchFamily="2" charset="0"/>
                  </a:endParaRPr>
                </a:p>
              </p:txBody>
            </p:sp>
            <p:sp>
              <p:nvSpPr>
                <p:cNvPr id="100" name="99 Rectángulo"/>
                <p:cNvSpPr/>
                <p:nvPr/>
              </p:nvSpPr>
              <p:spPr>
                <a:xfrm>
                  <a:off x="4908450" y="1124744"/>
                  <a:ext cx="720080" cy="45719"/>
                </a:xfrm>
                <a:prstGeom prst="rect">
                  <a:avLst/>
                </a:prstGeom>
                <a:solidFill>
                  <a:srgbClr val="0E7683">
                    <a:alpha val="4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101" name="100 Rectángulo"/>
                <p:cNvSpPr/>
                <p:nvPr/>
              </p:nvSpPr>
              <p:spPr>
                <a:xfrm>
                  <a:off x="5635178" y="1124744"/>
                  <a:ext cx="720080" cy="45719"/>
                </a:xfrm>
                <a:prstGeom prst="rect">
                  <a:avLst/>
                </a:prstGeom>
                <a:solidFill>
                  <a:srgbClr val="0E7683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102" name="Subtítulo 1">
                  <a:extLst>
                    <a:ext uri="{FF2B5EF4-FFF2-40B4-BE49-F238E27FC236}">
                      <a16:creationId xmlns="" xmlns:a16="http://schemas.microsoft.com/office/drawing/2014/main" id="{A559B030-8B2B-4D46-8462-6833757F122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 rot="10800000">
                  <a:off x="4930043" y="1247601"/>
                  <a:ext cx="360039" cy="156822"/>
                </a:xfrm>
                <a:prstGeom prst="rect">
                  <a:avLst/>
                </a:prstGeom>
              </p:spPr>
              <p:txBody>
                <a:bodyPr wrap="none" lIns="0" tIns="0" rIns="0" bIns="0" anchor="t">
                  <a:normAutofit/>
                </a:bodyPr>
                <a:lstStyle>
                  <a:lvl1pPr marL="91440" indent="-91440" algn="l" defTabSz="914400" rtl="0" eaLnBrk="1" latinLnBrk="0" hangingPunct="1">
                    <a:lnSpc>
                      <a:spcPct val="90000"/>
                    </a:lnSpc>
                    <a:spcBef>
                      <a:spcPts val="1200"/>
                    </a:spcBef>
                    <a:spcAft>
                      <a:spcPts val="200"/>
                    </a:spcAft>
                    <a:buClr>
                      <a:schemeClr val="accent2"/>
                    </a:buClr>
                    <a:buSzPct val="100000"/>
                    <a:buFont typeface="Tw Cen MT" panose="020B0602020104020603" pitchFamily="34" charset="0"/>
                    <a:buChar char=" "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26517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44805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59436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77724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91440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1060704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1216152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136245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fontAlgn="auto">
                    <a:lnSpc>
                      <a:spcPct val="80000"/>
                    </a:lnSpc>
                    <a:spcBef>
                      <a:spcPts val="0"/>
                    </a:spcBef>
                    <a:defRPr/>
                  </a:pPr>
                  <a:r>
                    <a:rPr lang="es-ES" sz="1050" dirty="0" smtClean="0">
                      <a:latin typeface="Montserrat Light" panose="00000400000000000000" pitchFamily="2" charset="0"/>
                    </a:rPr>
                    <a:t>jul</a:t>
                  </a:r>
                  <a:endParaRPr lang="es-ES" sz="1050" b="1" dirty="0" smtClean="0">
                    <a:solidFill>
                      <a:srgbClr val="0E7683"/>
                    </a:solidFill>
                    <a:latin typeface="Montserrat Light" panose="00000400000000000000" pitchFamily="2" charset="0"/>
                  </a:endParaRPr>
                </a:p>
              </p:txBody>
            </p:sp>
            <p:sp>
              <p:nvSpPr>
                <p:cNvPr id="103" name="Subtítulo 1">
                  <a:extLst>
                    <a:ext uri="{FF2B5EF4-FFF2-40B4-BE49-F238E27FC236}">
                      <a16:creationId xmlns="" xmlns:a16="http://schemas.microsoft.com/office/drawing/2014/main" id="{A559B030-8B2B-4D46-8462-6833757F122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 rot="10800000">
                  <a:off x="5855638" y="1252523"/>
                  <a:ext cx="360039" cy="156822"/>
                </a:xfrm>
                <a:prstGeom prst="rect">
                  <a:avLst/>
                </a:prstGeom>
              </p:spPr>
              <p:txBody>
                <a:bodyPr wrap="none" lIns="0" tIns="0" rIns="0" bIns="0" anchor="t">
                  <a:normAutofit/>
                </a:bodyPr>
                <a:lstStyle>
                  <a:lvl1pPr marL="91440" indent="-91440" algn="l" defTabSz="914400" rtl="0" eaLnBrk="1" latinLnBrk="0" hangingPunct="1">
                    <a:lnSpc>
                      <a:spcPct val="90000"/>
                    </a:lnSpc>
                    <a:spcBef>
                      <a:spcPts val="1200"/>
                    </a:spcBef>
                    <a:spcAft>
                      <a:spcPts val="200"/>
                    </a:spcAft>
                    <a:buClr>
                      <a:schemeClr val="accent2"/>
                    </a:buClr>
                    <a:buSzPct val="100000"/>
                    <a:buFont typeface="Tw Cen MT" panose="020B0602020104020603" pitchFamily="34" charset="0"/>
                    <a:buChar char=" "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26517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44805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59436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77724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91440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1060704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1216152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136245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fontAlgn="auto">
                    <a:lnSpc>
                      <a:spcPct val="80000"/>
                    </a:lnSpc>
                    <a:spcBef>
                      <a:spcPts val="0"/>
                    </a:spcBef>
                    <a:defRPr/>
                  </a:pPr>
                  <a:r>
                    <a:rPr lang="es-ES" sz="1050" dirty="0" err="1" smtClean="0">
                      <a:latin typeface="Montserrat Light" panose="00000400000000000000" pitchFamily="2" charset="0"/>
                    </a:rPr>
                    <a:t>ago</a:t>
                  </a:r>
                  <a:endParaRPr lang="es-ES" sz="1050" b="1" dirty="0" smtClean="0">
                    <a:solidFill>
                      <a:srgbClr val="0E7683"/>
                    </a:solidFill>
                    <a:latin typeface="Montserrat Light" panose="00000400000000000000" pitchFamily="2" charset="0"/>
                  </a:endParaRPr>
                </a:p>
              </p:txBody>
            </p:sp>
            <p:sp>
              <p:nvSpPr>
                <p:cNvPr id="104" name="103 Rectángulo"/>
                <p:cNvSpPr/>
                <p:nvPr/>
              </p:nvSpPr>
              <p:spPr>
                <a:xfrm>
                  <a:off x="6364485" y="1124744"/>
                  <a:ext cx="720080" cy="45719"/>
                </a:xfrm>
                <a:prstGeom prst="rect">
                  <a:avLst/>
                </a:prstGeom>
                <a:solidFill>
                  <a:srgbClr val="0E7683">
                    <a:alpha val="8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105" name="Subtítulo 1">
                  <a:extLst>
                    <a:ext uri="{FF2B5EF4-FFF2-40B4-BE49-F238E27FC236}">
                      <a16:creationId xmlns="" xmlns:a16="http://schemas.microsoft.com/office/drawing/2014/main" id="{A559B030-8B2B-4D46-8462-6833757F122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 rot="10800000">
                  <a:off x="6544509" y="1252522"/>
                  <a:ext cx="360039" cy="156822"/>
                </a:xfrm>
                <a:prstGeom prst="rect">
                  <a:avLst/>
                </a:prstGeom>
              </p:spPr>
              <p:txBody>
                <a:bodyPr wrap="none" lIns="0" tIns="0" rIns="0" bIns="0" anchor="t">
                  <a:normAutofit/>
                </a:bodyPr>
                <a:lstStyle>
                  <a:lvl1pPr marL="91440" indent="-91440" algn="l" defTabSz="914400" rtl="0" eaLnBrk="1" latinLnBrk="0" hangingPunct="1">
                    <a:lnSpc>
                      <a:spcPct val="90000"/>
                    </a:lnSpc>
                    <a:spcBef>
                      <a:spcPts val="1200"/>
                    </a:spcBef>
                    <a:spcAft>
                      <a:spcPts val="200"/>
                    </a:spcAft>
                    <a:buClr>
                      <a:schemeClr val="accent2"/>
                    </a:buClr>
                    <a:buSzPct val="100000"/>
                    <a:buFont typeface="Tw Cen MT" panose="020B0602020104020603" pitchFamily="34" charset="0"/>
                    <a:buChar char=" "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26517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44805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59436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77724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91440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1060704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1216152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136245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fontAlgn="auto">
                    <a:lnSpc>
                      <a:spcPct val="80000"/>
                    </a:lnSpc>
                    <a:spcBef>
                      <a:spcPts val="0"/>
                    </a:spcBef>
                    <a:defRPr/>
                  </a:pPr>
                  <a:r>
                    <a:rPr lang="es-ES" sz="1050" dirty="0" err="1" smtClean="0">
                      <a:latin typeface="Montserrat Light" panose="00000400000000000000" pitchFamily="2" charset="0"/>
                    </a:rPr>
                    <a:t>sep</a:t>
                  </a:r>
                  <a:endParaRPr lang="es-ES" sz="1050" b="1" dirty="0" smtClean="0">
                    <a:solidFill>
                      <a:srgbClr val="0E7683"/>
                    </a:solidFill>
                    <a:latin typeface="Montserrat Light" panose="00000400000000000000" pitchFamily="2" charset="0"/>
                  </a:endParaRPr>
                </a:p>
              </p:txBody>
            </p:sp>
            <p:sp>
              <p:nvSpPr>
                <p:cNvPr id="106" name="105 Rectángulo"/>
                <p:cNvSpPr/>
                <p:nvPr/>
              </p:nvSpPr>
              <p:spPr>
                <a:xfrm>
                  <a:off x="7094090" y="1124744"/>
                  <a:ext cx="720080" cy="45719"/>
                </a:xfrm>
                <a:prstGeom prst="rect">
                  <a:avLst/>
                </a:prstGeom>
                <a:solidFill>
                  <a:srgbClr val="0E7683">
                    <a:alpha val="89804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107" name="106 Rectángulo"/>
                <p:cNvSpPr/>
                <p:nvPr/>
              </p:nvSpPr>
              <p:spPr>
                <a:xfrm>
                  <a:off x="7820818" y="1124744"/>
                  <a:ext cx="720080" cy="45719"/>
                </a:xfrm>
                <a:prstGeom prst="rect">
                  <a:avLst/>
                </a:prstGeom>
                <a:solidFill>
                  <a:srgbClr val="0E768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108" name="Subtítulo 1">
                  <a:extLst>
                    <a:ext uri="{FF2B5EF4-FFF2-40B4-BE49-F238E27FC236}">
                      <a16:creationId xmlns="" xmlns:a16="http://schemas.microsoft.com/office/drawing/2014/main" id="{A559B030-8B2B-4D46-8462-6833757F122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 rot="10800000">
                  <a:off x="7274110" y="1249551"/>
                  <a:ext cx="360039" cy="156822"/>
                </a:xfrm>
                <a:prstGeom prst="rect">
                  <a:avLst/>
                </a:prstGeom>
              </p:spPr>
              <p:txBody>
                <a:bodyPr wrap="none" lIns="0" tIns="0" rIns="0" bIns="0" anchor="t">
                  <a:normAutofit/>
                </a:bodyPr>
                <a:lstStyle>
                  <a:lvl1pPr marL="91440" indent="-91440" algn="l" defTabSz="914400" rtl="0" eaLnBrk="1" latinLnBrk="0" hangingPunct="1">
                    <a:lnSpc>
                      <a:spcPct val="90000"/>
                    </a:lnSpc>
                    <a:spcBef>
                      <a:spcPts val="1200"/>
                    </a:spcBef>
                    <a:spcAft>
                      <a:spcPts val="200"/>
                    </a:spcAft>
                    <a:buClr>
                      <a:schemeClr val="accent2"/>
                    </a:buClr>
                    <a:buSzPct val="100000"/>
                    <a:buFont typeface="Tw Cen MT" panose="020B0602020104020603" pitchFamily="34" charset="0"/>
                    <a:buChar char=" "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26517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44805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59436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77724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91440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1060704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1216152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136245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fontAlgn="auto">
                    <a:lnSpc>
                      <a:spcPct val="80000"/>
                    </a:lnSpc>
                    <a:spcBef>
                      <a:spcPts val="0"/>
                    </a:spcBef>
                    <a:defRPr/>
                  </a:pPr>
                  <a:r>
                    <a:rPr lang="es-ES" sz="1050" dirty="0" smtClean="0">
                      <a:latin typeface="Montserrat Light" panose="00000400000000000000" pitchFamily="2" charset="0"/>
                    </a:rPr>
                    <a:t>oct</a:t>
                  </a:r>
                  <a:endParaRPr lang="es-ES" sz="1050" b="1" dirty="0" smtClean="0">
                    <a:solidFill>
                      <a:srgbClr val="0E7683"/>
                    </a:solidFill>
                    <a:latin typeface="Montserrat Light" panose="00000400000000000000" pitchFamily="2" charset="0"/>
                  </a:endParaRPr>
                </a:p>
              </p:txBody>
            </p:sp>
            <p:sp>
              <p:nvSpPr>
                <p:cNvPr id="109" name="Subtítulo 1">
                  <a:extLst>
                    <a:ext uri="{FF2B5EF4-FFF2-40B4-BE49-F238E27FC236}">
                      <a16:creationId xmlns="" xmlns:a16="http://schemas.microsoft.com/office/drawing/2014/main" id="{A559B030-8B2B-4D46-8462-6833757F122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 rot="10800000">
                  <a:off x="7949913" y="1249551"/>
                  <a:ext cx="360039" cy="156822"/>
                </a:xfrm>
                <a:prstGeom prst="rect">
                  <a:avLst/>
                </a:prstGeom>
              </p:spPr>
              <p:txBody>
                <a:bodyPr wrap="none" lIns="0" tIns="0" rIns="0" bIns="0" anchor="t">
                  <a:normAutofit/>
                </a:bodyPr>
                <a:lstStyle>
                  <a:lvl1pPr marL="91440" indent="-91440" algn="l" defTabSz="914400" rtl="0" eaLnBrk="1" latinLnBrk="0" hangingPunct="1">
                    <a:lnSpc>
                      <a:spcPct val="90000"/>
                    </a:lnSpc>
                    <a:spcBef>
                      <a:spcPts val="1200"/>
                    </a:spcBef>
                    <a:spcAft>
                      <a:spcPts val="200"/>
                    </a:spcAft>
                    <a:buClr>
                      <a:schemeClr val="accent2"/>
                    </a:buClr>
                    <a:buSzPct val="100000"/>
                    <a:buFont typeface="Tw Cen MT" panose="020B0602020104020603" pitchFamily="34" charset="0"/>
                    <a:buChar char=" "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26517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44805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59436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77724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91440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1060704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1216152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136245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fontAlgn="auto">
                    <a:lnSpc>
                      <a:spcPct val="80000"/>
                    </a:lnSpc>
                    <a:spcBef>
                      <a:spcPts val="0"/>
                    </a:spcBef>
                    <a:defRPr/>
                  </a:pPr>
                  <a:r>
                    <a:rPr lang="es-ES" sz="1050" dirty="0" smtClean="0">
                      <a:latin typeface="Montserrat Light" panose="00000400000000000000" pitchFamily="2" charset="0"/>
                    </a:rPr>
                    <a:t>nov</a:t>
                  </a:r>
                  <a:endParaRPr lang="es-ES" sz="1050" b="1" dirty="0" smtClean="0">
                    <a:solidFill>
                      <a:srgbClr val="0E7683"/>
                    </a:solidFill>
                    <a:latin typeface="Montserrat Light" panose="00000400000000000000" pitchFamily="2" charset="0"/>
                  </a:endParaRPr>
                </a:p>
              </p:txBody>
            </p:sp>
            <p:sp>
              <p:nvSpPr>
                <p:cNvPr id="110" name="109 Rectángulo"/>
                <p:cNvSpPr/>
                <p:nvPr/>
              </p:nvSpPr>
              <p:spPr>
                <a:xfrm>
                  <a:off x="8550124" y="1122584"/>
                  <a:ext cx="720081" cy="47881"/>
                </a:xfrm>
                <a:prstGeom prst="rect">
                  <a:avLst/>
                </a:prstGeom>
                <a:noFill/>
                <a:ln w="3175">
                  <a:solidFill>
                    <a:srgbClr val="0E768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111" name="Subtítulo 1">
                  <a:extLst>
                    <a:ext uri="{FF2B5EF4-FFF2-40B4-BE49-F238E27FC236}">
                      <a16:creationId xmlns="" xmlns:a16="http://schemas.microsoft.com/office/drawing/2014/main" id="{A559B030-8B2B-4D46-8462-6833757F122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 rot="10800000">
                  <a:off x="8730145" y="1249551"/>
                  <a:ext cx="360039" cy="156822"/>
                </a:xfrm>
                <a:prstGeom prst="rect">
                  <a:avLst/>
                </a:prstGeom>
              </p:spPr>
              <p:txBody>
                <a:bodyPr wrap="none" lIns="0" tIns="0" rIns="0" bIns="0" anchor="t">
                  <a:normAutofit/>
                </a:bodyPr>
                <a:lstStyle>
                  <a:lvl1pPr marL="91440" indent="-91440" algn="l" defTabSz="914400" rtl="0" eaLnBrk="1" latinLnBrk="0" hangingPunct="1">
                    <a:lnSpc>
                      <a:spcPct val="90000"/>
                    </a:lnSpc>
                    <a:spcBef>
                      <a:spcPts val="1200"/>
                    </a:spcBef>
                    <a:spcAft>
                      <a:spcPts val="200"/>
                    </a:spcAft>
                    <a:buClr>
                      <a:schemeClr val="accent2"/>
                    </a:buClr>
                    <a:buSzPct val="100000"/>
                    <a:buFont typeface="Tw Cen MT" panose="020B0602020104020603" pitchFamily="34" charset="0"/>
                    <a:buChar char=" "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26517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44805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59436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77724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91440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1060704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1216152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136245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fontAlgn="auto">
                    <a:lnSpc>
                      <a:spcPct val="80000"/>
                    </a:lnSpc>
                    <a:spcBef>
                      <a:spcPts val="0"/>
                    </a:spcBef>
                    <a:defRPr/>
                  </a:pPr>
                  <a:r>
                    <a:rPr lang="es-ES" sz="1050" dirty="0" smtClean="0">
                      <a:latin typeface="Montserrat Light" panose="00000400000000000000" pitchFamily="2" charset="0"/>
                    </a:rPr>
                    <a:t>dic</a:t>
                  </a:r>
                  <a:endParaRPr lang="es-ES" sz="1050" b="1" dirty="0" smtClean="0">
                    <a:solidFill>
                      <a:srgbClr val="0E7683"/>
                    </a:solidFill>
                    <a:latin typeface="Montserrat Light" panose="00000400000000000000" pitchFamily="2" charset="0"/>
                  </a:endParaRPr>
                </a:p>
              </p:txBody>
            </p:sp>
          </p:grpSp>
          <p:cxnSp>
            <p:nvCxnSpPr>
              <p:cNvPr id="18" name="17 Conector recto"/>
              <p:cNvCxnSpPr/>
              <p:nvPr/>
            </p:nvCxnSpPr>
            <p:spPr>
              <a:xfrm>
                <a:off x="755576" y="1977404"/>
                <a:ext cx="8046100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113 Conector recto"/>
              <p:cNvCxnSpPr/>
              <p:nvPr/>
            </p:nvCxnSpPr>
            <p:spPr>
              <a:xfrm>
                <a:off x="755576" y="3404617"/>
                <a:ext cx="8046100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5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4588061" y="1094528"/>
              <a:ext cx="4213615" cy="159191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050" b="1" dirty="0">
                  <a:latin typeface="Montserrat Light" panose="00000400000000000000" pitchFamily="2" charset="0"/>
                </a:rPr>
                <a:t>m</a:t>
              </a:r>
              <a:r>
                <a:rPr lang="es-ES" sz="1050" b="1" dirty="0" smtClean="0">
                  <a:latin typeface="Montserrat Light" panose="00000400000000000000" pitchFamily="2" charset="0"/>
                </a:rPr>
                <a:t>undo</a:t>
              </a:r>
              <a:r>
                <a:rPr lang="es-ES" sz="105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 pre-pandemia</a:t>
              </a:r>
            </a:p>
          </p:txBody>
        </p:sp>
        <p:sp>
          <p:nvSpPr>
            <p:cNvPr id="126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4588061" y="2145363"/>
              <a:ext cx="4213615" cy="159191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050" b="1" dirty="0" smtClean="0">
                  <a:latin typeface="Montserrat Light" panose="00000400000000000000" pitchFamily="2" charset="0"/>
                </a:rPr>
                <a:t>estado de </a:t>
              </a:r>
              <a:r>
                <a:rPr lang="es-ES" sz="105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alarma</a:t>
              </a:r>
            </a:p>
          </p:txBody>
        </p:sp>
        <p:sp>
          <p:nvSpPr>
            <p:cNvPr id="128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4588061" y="3482716"/>
              <a:ext cx="4213615" cy="159191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050" b="1" dirty="0">
                  <a:latin typeface="Montserrat Light" panose="00000400000000000000" pitchFamily="2" charset="0"/>
                </a:rPr>
                <a:t>d</a:t>
              </a:r>
              <a:r>
                <a:rPr lang="es-ES" sz="1050" b="1" dirty="0" smtClean="0">
                  <a:latin typeface="Montserrat Light" panose="00000400000000000000" pitchFamily="2" charset="0"/>
                </a:rPr>
                <a:t>e amenaza a </a:t>
              </a:r>
              <a:r>
                <a:rPr lang="es-ES" sz="105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oportunidad</a:t>
              </a:r>
            </a:p>
          </p:txBody>
        </p:sp>
      </p:grpSp>
      <p:grpSp>
        <p:nvGrpSpPr>
          <p:cNvPr id="28" name="27 Grupo"/>
          <p:cNvGrpSpPr/>
          <p:nvPr/>
        </p:nvGrpSpPr>
        <p:grpSpPr>
          <a:xfrm>
            <a:off x="755576" y="3467100"/>
            <a:ext cx="2304256" cy="212841"/>
            <a:chOff x="755576" y="3499221"/>
            <a:chExt cx="2304256" cy="212841"/>
          </a:xfrm>
        </p:grpSpPr>
        <p:sp>
          <p:nvSpPr>
            <p:cNvPr id="132" name="131 Rectángulo"/>
            <p:cNvSpPr/>
            <p:nvPr/>
          </p:nvSpPr>
          <p:spPr>
            <a:xfrm>
              <a:off x="755576" y="3527797"/>
              <a:ext cx="1872208" cy="136569"/>
            </a:xfrm>
            <a:prstGeom prst="rect">
              <a:avLst/>
            </a:prstGeom>
            <a:solidFill>
              <a:srgbClr val="0E76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33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755576" y="3499221"/>
              <a:ext cx="2304256" cy="212841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150" b="1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posicionamiento y futuro</a:t>
              </a:r>
              <a:endParaRPr lang="es-ES" sz="1150" b="1" dirty="0">
                <a:solidFill>
                  <a:schemeClr val="bg1"/>
                </a:solidFill>
                <a:latin typeface="Montserrat Light" panose="00000400000000000000" pitchFamily="2" charset="0"/>
              </a:endParaRPr>
            </a:p>
          </p:txBody>
        </p:sp>
      </p:grpSp>
      <p:sp>
        <p:nvSpPr>
          <p:cNvPr id="134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755577" y="3760296"/>
            <a:ext cx="8046099" cy="3329485"/>
          </a:xfrm>
          <a:prstGeom prst="rect">
            <a:avLst/>
          </a:prstGeom>
        </p:spPr>
        <p:txBody>
          <a:bodyPr wrap="none" lIns="0" tIns="0" rIns="0" bIns="0" anchor="t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0"/>
              </a:spcBef>
              <a:buClr>
                <a:srgbClr val="0E7683"/>
              </a:buClr>
              <a:buFont typeface="Wingdings" panose="05000000000000000000" pitchFamily="2" charset="2"/>
              <a:buChar char="§"/>
              <a:defRPr/>
            </a:pPr>
            <a:r>
              <a:rPr lang="es-ES" sz="1200" b="1" dirty="0" smtClean="0">
                <a:solidFill>
                  <a:srgbClr val="0E7683"/>
                </a:solidFill>
                <a:latin typeface="Montserrat Light" panose="00000400000000000000" pitchFamily="2" charset="0"/>
              </a:rPr>
              <a:t>espacio de oportunidad. </a:t>
            </a:r>
            <a:r>
              <a:rPr lang="es-ES" sz="1200" b="1" dirty="0" smtClean="0">
                <a:latin typeface="Montserrat Light" panose="00000400000000000000" pitchFamily="2" charset="0"/>
              </a:rPr>
              <a:t>objetivos:</a:t>
            </a:r>
            <a:br>
              <a:rPr lang="es-ES" sz="1200" b="1" dirty="0" smtClean="0">
                <a:latin typeface="Montserrat Light" panose="00000400000000000000" pitchFamily="2" charset="0"/>
              </a:rPr>
            </a:br>
            <a:r>
              <a:rPr lang="es-ES" sz="300" dirty="0" smtClean="0">
                <a:latin typeface="Montserrat Light" panose="00000400000000000000" pitchFamily="2" charset="0"/>
              </a:rPr>
              <a:t/>
            </a:r>
            <a:br>
              <a:rPr lang="es-ES" sz="300" dirty="0" smtClean="0">
                <a:latin typeface="Montserrat Light" panose="00000400000000000000" pitchFamily="2" charset="0"/>
              </a:rPr>
            </a:br>
            <a:r>
              <a:rPr lang="es-ES" sz="1000" dirty="0" smtClean="0">
                <a:latin typeface="Montserrat Light" panose="00000400000000000000" pitchFamily="2" charset="0"/>
              </a:rPr>
              <a:t>     - posicionamiento de liderazgo en </a:t>
            </a:r>
            <a:r>
              <a:rPr lang="es-ES" sz="1000" b="1" dirty="0" smtClean="0">
                <a:latin typeface="Montserrat Light" panose="00000400000000000000" pitchFamily="2" charset="0"/>
              </a:rPr>
              <a:t>rehabilitación integral</a:t>
            </a:r>
            <a:r>
              <a:rPr lang="es-ES" sz="1000" dirty="0" smtClean="0">
                <a:latin typeface="Montserrat Light" panose="00000400000000000000" pitchFamily="2" charset="0"/>
              </a:rPr>
              <a:t/>
            </a:r>
            <a:br>
              <a:rPr lang="es-ES" sz="1000" dirty="0" smtClean="0">
                <a:latin typeface="Montserrat Light" panose="00000400000000000000" pitchFamily="2" charset="0"/>
              </a:rPr>
            </a:br>
            <a:r>
              <a:rPr lang="es-ES" sz="1000" dirty="0" smtClean="0">
                <a:latin typeface="Montserrat Light" panose="00000400000000000000" pitchFamily="2" charset="0"/>
              </a:rPr>
              <a:t>     - conocimiento y </a:t>
            </a:r>
            <a:r>
              <a:rPr lang="es-ES" sz="1000" b="1" dirty="0" smtClean="0">
                <a:latin typeface="Montserrat Light" panose="00000400000000000000" pitchFamily="2" charset="0"/>
              </a:rPr>
              <a:t>gestión de ayudas </a:t>
            </a:r>
            <a:r>
              <a:rPr lang="es-ES" sz="1000" dirty="0" smtClean="0">
                <a:latin typeface="Montserrat Light" panose="00000400000000000000" pitchFamily="2" charset="0"/>
              </a:rPr>
              <a:t>a la rehabilitación</a:t>
            </a:r>
            <a:br>
              <a:rPr lang="es-ES" sz="1000" dirty="0" smtClean="0">
                <a:latin typeface="Montserrat Light" panose="00000400000000000000" pitchFamily="2" charset="0"/>
              </a:rPr>
            </a:br>
            <a:r>
              <a:rPr lang="es-ES" sz="1000" dirty="0" smtClean="0">
                <a:latin typeface="Montserrat Light" panose="00000400000000000000" pitchFamily="2" charset="0"/>
              </a:rPr>
              <a:t>     -</a:t>
            </a:r>
            <a:r>
              <a:rPr lang="es-ES" sz="1000" b="1" dirty="0" smtClean="0">
                <a:latin typeface="Montserrat Light" panose="00000400000000000000" pitchFamily="2" charset="0"/>
              </a:rPr>
              <a:t> formación complementaria</a:t>
            </a:r>
            <a:r>
              <a:rPr lang="es-ES" sz="1000" dirty="0" smtClean="0">
                <a:latin typeface="Montserrat Light" panose="00000400000000000000" pitchFamily="2" charset="0"/>
              </a:rPr>
              <a:t> en eficiencia energética</a:t>
            </a:r>
            <a:r>
              <a:rPr lang="es-ES" sz="1000" dirty="0">
                <a:latin typeface="Montserrat Light" panose="00000400000000000000" pitchFamily="2" charset="0"/>
              </a:rPr>
              <a:t/>
            </a:r>
            <a:br>
              <a:rPr lang="es-ES" sz="1000" dirty="0">
                <a:latin typeface="Montserrat Light" panose="00000400000000000000" pitchFamily="2" charset="0"/>
              </a:rPr>
            </a:br>
            <a:r>
              <a:rPr lang="es-ES" sz="1000" dirty="0" smtClean="0">
                <a:latin typeface="Montserrat Light" panose="00000400000000000000" pitchFamily="2" charset="0"/>
              </a:rPr>
              <a:t>     </a:t>
            </a:r>
            <a:r>
              <a:rPr lang="es-ES" sz="1000" dirty="0">
                <a:latin typeface="Montserrat Light" panose="00000400000000000000" pitchFamily="2" charset="0"/>
              </a:rPr>
              <a:t>-</a:t>
            </a:r>
            <a:r>
              <a:rPr lang="es-ES" sz="1000" b="1" dirty="0">
                <a:latin typeface="Montserrat Light" panose="00000400000000000000" pitchFamily="2" charset="0"/>
              </a:rPr>
              <a:t> </a:t>
            </a:r>
            <a:r>
              <a:rPr lang="es-ES" sz="1000" b="1" dirty="0" smtClean="0">
                <a:latin typeface="Montserrat Light" panose="00000400000000000000" pitchFamily="2" charset="0"/>
              </a:rPr>
              <a:t>análisis económico-financiero </a:t>
            </a:r>
            <a:r>
              <a:rPr lang="es-ES" sz="1000" dirty="0" smtClean="0">
                <a:latin typeface="Montserrat Light" panose="00000400000000000000" pitchFamily="2" charset="0"/>
              </a:rPr>
              <a:t>inversiones en rehabilitación.</a:t>
            </a:r>
            <a:r>
              <a:rPr lang="es-ES" sz="1100" dirty="0" smtClean="0">
                <a:latin typeface="Montserrat Light" panose="00000400000000000000" pitchFamily="2" charset="0"/>
              </a:rPr>
              <a:t/>
            </a:r>
            <a:br>
              <a:rPr lang="es-ES" sz="1100" dirty="0" smtClean="0">
                <a:latin typeface="Montserrat Light" panose="00000400000000000000" pitchFamily="2" charset="0"/>
              </a:rPr>
            </a:br>
            <a:endParaRPr lang="es-ES" sz="600" dirty="0" smtClean="0">
              <a:latin typeface="Montserrat Light" panose="00000400000000000000" pitchFamily="2" charset="0"/>
            </a:endParaRPr>
          </a:p>
          <a:p>
            <a:pPr>
              <a:lnSpc>
                <a:spcPct val="125000"/>
              </a:lnSpc>
              <a:spcBef>
                <a:spcPts val="0"/>
              </a:spcBef>
              <a:buClr>
                <a:srgbClr val="0E7683"/>
              </a:buClr>
              <a:buFont typeface="Wingdings" panose="05000000000000000000" pitchFamily="2" charset="2"/>
              <a:buChar char="§"/>
              <a:defRPr/>
            </a:pPr>
            <a:r>
              <a:rPr lang="es-ES" sz="1200" b="1" dirty="0" smtClean="0">
                <a:solidFill>
                  <a:srgbClr val="0E7683"/>
                </a:solidFill>
                <a:latin typeface="Montserrat Light" panose="00000400000000000000" pitchFamily="2" charset="0"/>
              </a:rPr>
              <a:t>acciones </a:t>
            </a:r>
            <a:r>
              <a:rPr lang="es-ES" sz="1200" b="1" dirty="0" smtClean="0">
                <a:latin typeface="Montserrat Light" panose="00000400000000000000" pitchFamily="2" charset="0"/>
              </a:rPr>
              <a:t>permanentes </a:t>
            </a:r>
            <a:r>
              <a:rPr lang="es-ES" sz="1200" dirty="0" smtClean="0">
                <a:latin typeface="Montserrat Light" panose="00000400000000000000" pitchFamily="2" charset="0"/>
              </a:rPr>
              <a:t>para el futuro:</a:t>
            </a:r>
            <a:r>
              <a:rPr lang="es-ES" sz="1100" dirty="0" smtClean="0">
                <a:latin typeface="Montserrat Light" panose="00000400000000000000" pitchFamily="2" charset="0"/>
              </a:rPr>
              <a:t/>
            </a:r>
            <a:br>
              <a:rPr lang="es-ES" sz="1100" dirty="0" smtClean="0">
                <a:latin typeface="Montserrat Light" panose="00000400000000000000" pitchFamily="2" charset="0"/>
              </a:rPr>
            </a:br>
            <a:r>
              <a:rPr lang="es-ES" sz="500" dirty="0">
                <a:latin typeface="Montserrat Light" panose="00000400000000000000" pitchFamily="2" charset="0"/>
              </a:rPr>
              <a:t/>
            </a:r>
            <a:br>
              <a:rPr lang="es-ES" sz="500" dirty="0">
                <a:latin typeface="Montserrat Light" panose="00000400000000000000" pitchFamily="2" charset="0"/>
              </a:rPr>
            </a:br>
            <a:r>
              <a:rPr lang="es-ES" sz="1000" dirty="0" smtClean="0">
                <a:latin typeface="Montserrat Light" panose="00000400000000000000" pitchFamily="2" charset="0"/>
              </a:rPr>
              <a:t>     - adaptación de </a:t>
            </a:r>
            <a:r>
              <a:rPr lang="es-ES" sz="1000" b="1" dirty="0" smtClean="0">
                <a:latin typeface="Montserrat Light" panose="00000400000000000000" pitchFamily="2" charset="0"/>
              </a:rPr>
              <a:t>actividades </a:t>
            </a:r>
            <a:r>
              <a:rPr lang="es-ES" sz="1000" dirty="0" smtClean="0">
                <a:latin typeface="Montserrat Light" panose="00000400000000000000" pitchFamily="2" charset="0"/>
              </a:rPr>
              <a:t>a las medidas sanitarias</a:t>
            </a:r>
            <a:r>
              <a:rPr lang="es-ES" sz="1000" b="1" dirty="0" smtClean="0">
                <a:latin typeface="Montserrat Light" panose="00000400000000000000" pitchFamily="2" charset="0"/>
              </a:rPr>
              <a:t> </a:t>
            </a:r>
            <a:r>
              <a:rPr lang="es-ES" sz="1000" dirty="0" smtClean="0">
                <a:latin typeface="Montserrat Light" panose="00000400000000000000" pitchFamily="2" charset="0"/>
              </a:rPr>
              <a:t>y</a:t>
            </a:r>
            <a:r>
              <a:rPr lang="es-ES" sz="1000" b="1" dirty="0" smtClean="0">
                <a:latin typeface="Montserrat Light" panose="00000400000000000000" pitchFamily="2" charset="0"/>
              </a:rPr>
              <a:t> </a:t>
            </a:r>
            <a:r>
              <a:rPr lang="es-ES" sz="1000" dirty="0" smtClean="0">
                <a:latin typeface="Montserrat Light" panose="00000400000000000000" pitchFamily="2" charset="0"/>
              </a:rPr>
              <a:t>fomento de </a:t>
            </a:r>
            <a:r>
              <a:rPr lang="es-ES" sz="1000" b="1" dirty="0" smtClean="0">
                <a:latin typeface="Montserrat Light" panose="00000400000000000000" pitchFamily="2" charset="0"/>
              </a:rPr>
              <a:t>formación</a:t>
            </a:r>
            <a:r>
              <a:rPr lang="es-ES" sz="1000" dirty="0" smtClean="0">
                <a:latin typeface="Montserrat Light" panose="00000400000000000000" pitchFamily="2" charset="0"/>
              </a:rPr>
              <a:t> </a:t>
            </a:r>
            <a:r>
              <a:rPr lang="es-ES" sz="1000" b="1" dirty="0" smtClean="0">
                <a:latin typeface="Montserrat Light" panose="00000400000000000000" pitchFamily="2" charset="0"/>
              </a:rPr>
              <a:t>online</a:t>
            </a:r>
            <a:r>
              <a:rPr lang="es-ES" sz="1000" dirty="0" smtClean="0">
                <a:latin typeface="Montserrat Light" panose="00000400000000000000" pitchFamily="2" charset="0"/>
              </a:rPr>
              <a:t>.</a:t>
            </a:r>
            <a:br>
              <a:rPr lang="es-ES" sz="1000" dirty="0" smtClean="0">
                <a:latin typeface="Montserrat Light" panose="00000400000000000000" pitchFamily="2" charset="0"/>
              </a:rPr>
            </a:br>
            <a:r>
              <a:rPr lang="es-ES" sz="1000" dirty="0" smtClean="0">
                <a:latin typeface="Montserrat Light" panose="00000400000000000000" pitchFamily="2" charset="0"/>
              </a:rPr>
              <a:t>     - incremento de </a:t>
            </a:r>
            <a:r>
              <a:rPr lang="es-ES" sz="1000" b="1" dirty="0" smtClean="0">
                <a:latin typeface="Montserrat Light" panose="00000400000000000000" pitchFamily="2" charset="0"/>
              </a:rPr>
              <a:t>asesoramiento </a:t>
            </a:r>
            <a:r>
              <a:rPr lang="es-ES" sz="1000" dirty="0" smtClean="0">
                <a:latin typeface="Montserrat Light" panose="00000400000000000000" pitchFamily="2" charset="0"/>
              </a:rPr>
              <a:t>y </a:t>
            </a:r>
            <a:r>
              <a:rPr lang="es-ES" sz="1000" b="1" dirty="0" smtClean="0">
                <a:latin typeface="Montserrat Light" panose="00000400000000000000" pitchFamily="2" charset="0"/>
              </a:rPr>
              <a:t>jornadas </a:t>
            </a:r>
            <a:r>
              <a:rPr lang="es-ES" sz="1000" dirty="0" smtClean="0">
                <a:latin typeface="Montserrat Light" panose="00000400000000000000" pitchFamily="2" charset="0"/>
              </a:rPr>
              <a:t>del COADE.</a:t>
            </a:r>
            <a:r>
              <a:rPr lang="es-ES" sz="1000" b="1" dirty="0" smtClean="0">
                <a:latin typeface="Montserrat Light" panose="00000400000000000000" pitchFamily="2" charset="0"/>
              </a:rPr>
              <a:t> </a:t>
            </a:r>
            <a:br>
              <a:rPr lang="es-ES" sz="1000" b="1" dirty="0" smtClean="0">
                <a:latin typeface="Montserrat Light" panose="00000400000000000000" pitchFamily="2" charset="0"/>
              </a:rPr>
            </a:br>
            <a:r>
              <a:rPr lang="es-ES" sz="1000" b="1" dirty="0" smtClean="0">
                <a:latin typeface="Montserrat Light" panose="00000400000000000000" pitchFamily="2" charset="0"/>
              </a:rPr>
              <a:t>      </a:t>
            </a:r>
            <a:r>
              <a:rPr lang="es-ES" sz="1000" b="1" dirty="0">
                <a:latin typeface="Montserrat Light" panose="00000400000000000000" pitchFamily="2" charset="0"/>
              </a:rPr>
              <a:t>- </a:t>
            </a:r>
            <a:r>
              <a:rPr lang="es-ES" sz="1000" dirty="0">
                <a:latin typeface="Montserrat Light" panose="00000400000000000000" pitchFamily="2" charset="0"/>
              </a:rPr>
              <a:t>apuesta por sistema mixto </a:t>
            </a:r>
            <a:r>
              <a:rPr lang="es-ES" sz="1000" b="1" dirty="0">
                <a:latin typeface="Montserrat Light" panose="00000400000000000000" pitchFamily="2" charset="0"/>
              </a:rPr>
              <a:t>presencial- teletrabajo </a:t>
            </a:r>
            <a:r>
              <a:rPr lang="es-ES" sz="1000" dirty="0">
                <a:latin typeface="Montserrat Light" panose="00000400000000000000" pitchFamily="2" charset="0"/>
              </a:rPr>
              <a:t>y</a:t>
            </a:r>
            <a:r>
              <a:rPr lang="es-ES" sz="1000" b="1" dirty="0">
                <a:latin typeface="Montserrat Light" panose="00000400000000000000" pitchFamily="2" charset="0"/>
              </a:rPr>
              <a:t> reuniones</a:t>
            </a:r>
            <a:r>
              <a:rPr lang="es-ES" sz="1000" dirty="0">
                <a:latin typeface="Montserrat Light" panose="00000400000000000000" pitchFamily="2" charset="0"/>
              </a:rPr>
              <a:t>  </a:t>
            </a:r>
            <a:r>
              <a:rPr lang="es-ES" sz="1000" b="1" dirty="0">
                <a:latin typeface="Montserrat Light" panose="00000400000000000000" pitchFamily="2" charset="0"/>
              </a:rPr>
              <a:t>telemáticas</a:t>
            </a:r>
            <a:r>
              <a:rPr lang="es-ES" sz="1000" dirty="0">
                <a:latin typeface="Montserrat Light" panose="00000400000000000000" pitchFamily="2" charset="0"/>
              </a:rPr>
              <a:t>. (coordinación, JG, CSCAE,…)</a:t>
            </a:r>
            <a:r>
              <a:rPr lang="es-ES" sz="1000" dirty="0" smtClean="0">
                <a:latin typeface="Montserrat Light" panose="00000400000000000000" pitchFamily="2" charset="0"/>
              </a:rPr>
              <a:t/>
            </a:r>
            <a:br>
              <a:rPr lang="es-ES" sz="1000" dirty="0" smtClean="0">
                <a:latin typeface="Montserrat Light" panose="00000400000000000000" pitchFamily="2" charset="0"/>
              </a:rPr>
            </a:br>
            <a:r>
              <a:rPr lang="es-ES" sz="1000" dirty="0" smtClean="0">
                <a:latin typeface="Montserrat Light" panose="00000400000000000000" pitchFamily="2" charset="0"/>
              </a:rPr>
              <a:t>     - </a:t>
            </a:r>
            <a:r>
              <a:rPr lang="es-ES" sz="1000" b="1" dirty="0" smtClean="0">
                <a:latin typeface="Montserrat Light" panose="00000400000000000000" pitchFamily="2" charset="0"/>
              </a:rPr>
              <a:t>mayor visibilidad </a:t>
            </a:r>
            <a:r>
              <a:rPr lang="es-ES" sz="1000" dirty="0" smtClean="0">
                <a:latin typeface="Montserrat Light" panose="00000400000000000000" pitchFamily="2" charset="0"/>
              </a:rPr>
              <a:t>en el sector y en la sociedad, junto al CSCAE y administración.</a:t>
            </a:r>
            <a:br>
              <a:rPr lang="es-ES" sz="1000" dirty="0" smtClean="0">
                <a:latin typeface="Montserrat Light" panose="00000400000000000000" pitchFamily="2" charset="0"/>
              </a:rPr>
            </a:br>
            <a:r>
              <a:rPr lang="es-ES" sz="1000" dirty="0" smtClean="0">
                <a:latin typeface="Montserrat Light" panose="00000400000000000000" pitchFamily="2" charset="0"/>
              </a:rPr>
              <a:t>     - continuidad en la </a:t>
            </a:r>
            <a:r>
              <a:rPr lang="es-ES" sz="1000" b="1" dirty="0" smtClean="0">
                <a:latin typeface="Montserrat Light" panose="00000400000000000000" pitchFamily="2" charset="0"/>
              </a:rPr>
              <a:t>mejora de comunicación</a:t>
            </a:r>
            <a:r>
              <a:rPr lang="es-ES" sz="1000" dirty="0" smtClean="0">
                <a:latin typeface="Montserrat Light" panose="00000400000000000000" pitchFamily="2" charset="0"/>
              </a:rPr>
              <a:t>: colegiados y ciudadanía</a:t>
            </a:r>
            <a:br>
              <a:rPr lang="es-ES" sz="1000" dirty="0" smtClean="0">
                <a:latin typeface="Montserrat Light" panose="00000400000000000000" pitchFamily="2" charset="0"/>
              </a:rPr>
            </a:br>
            <a:r>
              <a:rPr lang="es-ES" sz="1000" dirty="0" smtClean="0">
                <a:latin typeface="Montserrat Light" panose="00000400000000000000" pitchFamily="2" charset="0"/>
              </a:rPr>
              <a:t>     - </a:t>
            </a:r>
            <a:r>
              <a:rPr lang="es-ES" sz="1000" b="1" dirty="0" smtClean="0">
                <a:latin typeface="Montserrat Light" panose="00000400000000000000" pitchFamily="2" charset="0"/>
              </a:rPr>
              <a:t>control presupuestario </a:t>
            </a:r>
            <a:r>
              <a:rPr lang="es-ES" sz="1000" dirty="0" smtClean="0">
                <a:latin typeface="Montserrat Light" panose="00000400000000000000" pitchFamily="2" charset="0"/>
              </a:rPr>
              <a:t>y </a:t>
            </a:r>
            <a:r>
              <a:rPr lang="es-ES" sz="1000" b="1" dirty="0" smtClean="0">
                <a:latin typeface="Montserrat Light" panose="00000400000000000000" pitchFamily="2" charset="0"/>
              </a:rPr>
              <a:t>flexibilidad</a:t>
            </a:r>
            <a:r>
              <a:rPr lang="es-ES" sz="1000" dirty="0" smtClean="0">
                <a:latin typeface="Montserrat Light" panose="00000400000000000000" pitchFamily="2" charset="0"/>
              </a:rPr>
              <a:t>, para su adaptación a nuevas realidades</a:t>
            </a:r>
          </a:p>
          <a:p>
            <a:pPr>
              <a:lnSpc>
                <a:spcPct val="80000"/>
              </a:lnSpc>
              <a:spcBef>
                <a:spcPts val="0"/>
              </a:spcBef>
              <a:buClr>
                <a:srgbClr val="0E7683"/>
              </a:buClr>
              <a:buFont typeface="Wingdings" panose="05000000000000000000" pitchFamily="2" charset="2"/>
              <a:buChar char="§"/>
              <a:defRPr/>
            </a:pPr>
            <a:endParaRPr lang="es-ES" sz="1050" dirty="0" smtClean="0">
              <a:latin typeface="Montserrat Light" panose="00000400000000000000" pitchFamily="2" charset="0"/>
            </a:endParaRPr>
          </a:p>
        </p:txBody>
      </p:sp>
      <p:grpSp>
        <p:nvGrpSpPr>
          <p:cNvPr id="2" name="1 Grupo"/>
          <p:cNvGrpSpPr>
            <a:grpSpLocks noChangeAspect="1"/>
          </p:cNvGrpSpPr>
          <p:nvPr/>
        </p:nvGrpSpPr>
        <p:grpSpPr>
          <a:xfrm>
            <a:off x="4144732" y="3698328"/>
            <a:ext cx="4716000" cy="1114084"/>
            <a:chOff x="4662357" y="3858348"/>
            <a:chExt cx="4213615" cy="995403"/>
          </a:xfrm>
        </p:grpSpPr>
        <p:grpSp>
          <p:nvGrpSpPr>
            <p:cNvPr id="24" name="23 Grupo"/>
            <p:cNvGrpSpPr/>
            <p:nvPr/>
          </p:nvGrpSpPr>
          <p:grpSpPr>
            <a:xfrm>
              <a:off x="5138364" y="3858348"/>
              <a:ext cx="3737608" cy="752280"/>
              <a:chOff x="5138364" y="3608194"/>
              <a:chExt cx="3737608" cy="752280"/>
            </a:xfrm>
          </p:grpSpPr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5138364" y="3608194"/>
                <a:ext cx="3708778" cy="7286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3" name="22 Rectángulo redondeado"/>
              <p:cNvSpPr/>
              <p:nvPr/>
            </p:nvSpPr>
            <p:spPr>
              <a:xfrm>
                <a:off x="5148064" y="3611998"/>
                <a:ext cx="3727908" cy="748476"/>
              </a:xfrm>
              <a:prstGeom prst="roundRect">
                <a:avLst/>
              </a:prstGeom>
              <a:noFill/>
              <a:ln w="38100">
                <a:solidFill>
                  <a:srgbClr val="0E7683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66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4662357" y="4694560"/>
              <a:ext cx="4213615" cy="159191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050" b="1" dirty="0" smtClean="0">
                  <a:latin typeface="Montserrat Light" panose="00000400000000000000" pitchFamily="2" charset="0"/>
                </a:rPr>
                <a:t>tsunami </a:t>
              </a:r>
              <a:r>
                <a:rPr lang="es-ES" sz="1050" dirty="0" smtClean="0">
                  <a:latin typeface="Montserrat Light" panose="00000400000000000000" pitchFamily="2" charset="0"/>
                </a:rPr>
                <a:t>de </a:t>
              </a:r>
              <a:r>
                <a:rPr lang="es-ES" sz="105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rehabilitación</a:t>
              </a:r>
              <a:endParaRPr lang="es-ES" sz="1200" b="1" dirty="0" smtClean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52413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88" grpId="0"/>
      <p:bldP spid="116" grpId="0" animBg="1"/>
      <p:bldP spid="119" grpId="0"/>
      <p:bldP spid="122" grpId="0"/>
      <p:bldP spid="13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11 Grupo"/>
          <p:cNvGrpSpPr/>
          <p:nvPr/>
        </p:nvGrpSpPr>
        <p:grpSpPr>
          <a:xfrm>
            <a:off x="443726" y="5947330"/>
            <a:ext cx="8432246" cy="980784"/>
            <a:chOff x="443726" y="5570973"/>
            <a:chExt cx="8432246" cy="980784"/>
          </a:xfrm>
        </p:grpSpPr>
        <p:pic>
          <p:nvPicPr>
            <p:cNvPr id="2058" name="Picture 10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869825" y="5570973"/>
              <a:ext cx="2006147" cy="5863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8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2" y="5661248"/>
              <a:ext cx="6192688" cy="890509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>
                  <a:latin typeface="Montserrat Light" panose="00000400000000000000" pitchFamily="2" charset="0"/>
                </a:rPr>
                <a:t>i</a:t>
              </a:r>
              <a:r>
                <a:rPr lang="es-ES" sz="1200" b="1" dirty="0" smtClean="0">
                  <a:latin typeface="Montserrat Light" panose="00000400000000000000" pitchFamily="2" charset="0"/>
                </a:rPr>
                <a:t>gualdad </a:t>
              </a:r>
              <a:r>
                <a:rPr lang="es-ES" sz="1200" dirty="0" smtClean="0">
                  <a:latin typeface="Montserrat Light" panose="00000400000000000000" pitchFamily="2" charset="0"/>
                </a:rPr>
                <a:t>entre 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profesionales: </a:t>
              </a:r>
              <a:r>
                <a:rPr lang="es-ES" sz="1000" b="1" dirty="0" smtClean="0">
                  <a:latin typeface="Montserrat Light" panose="00000400000000000000" pitchFamily="2" charset="0"/>
                </a:rPr>
                <a:t>(HNA/RETA)</a:t>
              </a:r>
              <a:endParaRPr lang="es-ES" sz="1200" b="1" dirty="0" smtClean="0">
                <a:latin typeface="Montserrat Light" panose="00000400000000000000" pitchFamily="2" charset="0"/>
              </a:endParaRPr>
            </a:p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900" dirty="0">
                  <a:latin typeface="Montserrat Light" panose="00000400000000000000" pitchFamily="2" charset="0"/>
                </a:rPr>
                <a:t>equiparación de las ayudas a aquellos profesionales no adscritos al RETA que tienen </a:t>
              </a:r>
              <a:r>
                <a:rPr lang="es-ES" sz="900" dirty="0" smtClean="0">
                  <a:latin typeface="Montserrat Light" panose="00000400000000000000" pitchFamily="2" charset="0"/>
                </a:rPr>
                <a:t>adscripción </a:t>
              </a:r>
              <a:r>
                <a:rPr lang="es-ES" sz="900" dirty="0">
                  <a:latin typeface="Montserrat Light" panose="00000400000000000000" pitchFamily="2" charset="0"/>
                </a:rPr>
                <a:t>a </a:t>
              </a:r>
              <a:endParaRPr lang="es-ES" sz="900" dirty="0" smtClean="0">
                <a:latin typeface="Montserrat Light" panose="00000400000000000000" pitchFamily="2" charset="0"/>
              </a:endParaRPr>
            </a:p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900" dirty="0" smtClean="0">
                  <a:latin typeface="Montserrat Light" panose="00000400000000000000" pitchFamily="2" charset="0"/>
                </a:rPr>
                <a:t>Mutuas </a:t>
              </a:r>
              <a:r>
                <a:rPr lang="es-ES" sz="900" dirty="0">
                  <a:latin typeface="Montserrat Light" panose="00000400000000000000" pitchFamily="2" charset="0"/>
                </a:rPr>
                <a:t>Profesionales diferentes al Régimen de Autónomo de la </a:t>
              </a:r>
              <a:r>
                <a:rPr lang="es-ES" sz="900" dirty="0" smtClean="0">
                  <a:latin typeface="Montserrat Light" panose="00000400000000000000" pitchFamily="2" charset="0"/>
                </a:rPr>
                <a:t>SS.</a:t>
              </a:r>
              <a:endParaRPr lang="es-ES" sz="1000" dirty="0">
                <a:latin typeface="Montserrat Light" panose="00000400000000000000" pitchFamily="2" charset="0"/>
              </a:endParaRPr>
            </a:p>
          </p:txBody>
        </p:sp>
        <p:sp>
          <p:nvSpPr>
            <p:cNvPr id="159" name="158 Elipse"/>
            <p:cNvSpPr/>
            <p:nvPr/>
          </p:nvSpPr>
          <p:spPr>
            <a:xfrm flipH="1">
              <a:off x="443726" y="5691728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</p:grpSp>
      <p:sp>
        <p:nvSpPr>
          <p:cNvPr id="21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395536" y="332656"/>
            <a:ext cx="4752528" cy="307975"/>
          </a:xfrm>
          <a:prstGeom prst="rect">
            <a:avLst/>
          </a:prstGeom>
        </p:spPr>
        <p:txBody>
          <a:bodyPr lIns="45720" rIns="45720" anchor="b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defRPr/>
            </a:pPr>
            <a:r>
              <a:rPr lang="es-ES" sz="1600" b="1" dirty="0" smtClean="0">
                <a:solidFill>
                  <a:srgbClr val="0E7683"/>
                </a:solidFill>
                <a:latin typeface="Montserrat Light" panose="00000400000000000000" pitchFamily="2" charset="0"/>
              </a:rPr>
              <a:t>informe del decano</a:t>
            </a:r>
            <a:endParaRPr lang="es-ES" sz="1600" b="1" dirty="0">
              <a:solidFill>
                <a:srgbClr val="0E7683"/>
              </a:solidFill>
              <a:latin typeface="Montserrat Light" panose="00000400000000000000" pitchFamily="2" charset="0"/>
            </a:endParaRPr>
          </a:p>
        </p:txBody>
      </p:sp>
      <p:sp>
        <p:nvSpPr>
          <p:cNvPr id="59" name="58 Elipse"/>
          <p:cNvSpPr/>
          <p:nvPr/>
        </p:nvSpPr>
        <p:spPr>
          <a:xfrm>
            <a:off x="398006" y="463783"/>
            <a:ext cx="45719" cy="45719"/>
          </a:xfrm>
          <a:prstGeom prst="ellipse">
            <a:avLst/>
          </a:prstGeom>
          <a:solidFill>
            <a:srgbClr val="0E76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489446" y="756097"/>
            <a:ext cx="4987910" cy="147290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80000"/>
              </a:lnSpc>
              <a:spcBef>
                <a:spcPts val="0"/>
              </a:spcBef>
              <a:defRPr/>
            </a:pPr>
            <a:r>
              <a:rPr lang="es-ES" sz="1400" dirty="0">
                <a:solidFill>
                  <a:srgbClr val="0E7683"/>
                </a:solidFill>
                <a:latin typeface="Montserrat Light" panose="00000400000000000000" pitchFamily="2" charset="0"/>
              </a:rPr>
              <a:t>| </a:t>
            </a:r>
            <a:r>
              <a:rPr lang="es-ES" sz="1400" b="1" dirty="0" smtClean="0">
                <a:solidFill>
                  <a:srgbClr val="0E7683"/>
                </a:solidFill>
                <a:latin typeface="Montserrat Medium" panose="00000600000000000000" pitchFamily="2" charset="0"/>
              </a:rPr>
              <a:t>defensa </a:t>
            </a:r>
            <a:r>
              <a:rPr lang="es-ES" sz="1400" dirty="0" smtClean="0">
                <a:solidFill>
                  <a:srgbClr val="0E7683"/>
                </a:solidFill>
                <a:latin typeface="Montserrat Medium" panose="00000600000000000000" pitchFamily="2" charset="0"/>
              </a:rPr>
              <a:t>de la profesión</a:t>
            </a:r>
            <a:endParaRPr lang="es-ES" sz="1600" dirty="0">
              <a:solidFill>
                <a:schemeClr val="tx1">
                  <a:lumMod val="50000"/>
                  <a:lumOff val="50000"/>
                </a:schemeClr>
              </a:solidFill>
              <a:latin typeface="Montserrat Light" panose="00000400000000000000" pitchFamily="2" charset="0"/>
            </a:endParaRPr>
          </a:p>
        </p:txBody>
      </p:sp>
      <p:cxnSp>
        <p:nvCxnSpPr>
          <p:cNvPr id="82" name="81 Conector recto"/>
          <p:cNvCxnSpPr/>
          <p:nvPr/>
        </p:nvCxnSpPr>
        <p:spPr>
          <a:xfrm>
            <a:off x="539552" y="640631"/>
            <a:ext cx="8604448" cy="0"/>
          </a:xfrm>
          <a:prstGeom prst="line">
            <a:avLst/>
          </a:prstGeom>
          <a:ln w="12700">
            <a:solidFill>
              <a:srgbClr val="0E7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312013" y="753160"/>
            <a:ext cx="169815" cy="210812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80000"/>
              </a:lnSpc>
              <a:spcBef>
                <a:spcPts val="0"/>
              </a:spcBef>
              <a:defRPr/>
            </a:pPr>
            <a:r>
              <a:rPr lang="es-ES" sz="1800" b="1" dirty="0" smtClean="0">
                <a:solidFill>
                  <a:srgbClr val="0E7683"/>
                </a:solidFill>
                <a:latin typeface="Montserrat Medium" panose="00000600000000000000" pitchFamily="2" charset="0"/>
              </a:rPr>
              <a:t>2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Montserrat Light" panose="00000400000000000000" pitchFamily="2" charset="0"/>
            </a:endParaRPr>
          </a:p>
        </p:txBody>
      </p:sp>
      <p:grpSp>
        <p:nvGrpSpPr>
          <p:cNvPr id="67" name="66 Grupo"/>
          <p:cNvGrpSpPr/>
          <p:nvPr/>
        </p:nvGrpSpPr>
        <p:grpSpPr>
          <a:xfrm>
            <a:off x="1" y="6533694"/>
            <a:ext cx="9143999" cy="331655"/>
            <a:chOff x="1" y="6533694"/>
            <a:chExt cx="9143999" cy="331655"/>
          </a:xfrm>
        </p:grpSpPr>
        <p:grpSp>
          <p:nvGrpSpPr>
            <p:cNvPr id="72" name="71 Grupo"/>
            <p:cNvGrpSpPr/>
            <p:nvPr/>
          </p:nvGrpSpPr>
          <p:grpSpPr>
            <a:xfrm>
              <a:off x="1" y="6539693"/>
              <a:ext cx="9143999" cy="325656"/>
              <a:chOff x="1" y="6539693"/>
              <a:chExt cx="9143999" cy="325656"/>
            </a:xfrm>
          </p:grpSpPr>
          <p:sp>
            <p:nvSpPr>
              <p:cNvPr id="80" name="79 Rectángulo"/>
              <p:cNvSpPr/>
              <p:nvPr/>
            </p:nvSpPr>
            <p:spPr>
              <a:xfrm>
                <a:off x="1" y="6539693"/>
                <a:ext cx="9143999" cy="275676"/>
              </a:xfrm>
              <a:prstGeom prst="rect">
                <a:avLst/>
              </a:prstGeom>
              <a:solidFill>
                <a:srgbClr val="0E768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83" name="82 Rectángulo"/>
              <p:cNvSpPr/>
              <p:nvPr/>
            </p:nvSpPr>
            <p:spPr>
              <a:xfrm>
                <a:off x="1" y="6815369"/>
                <a:ext cx="9143999" cy="4998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pic>
            <p:nvPicPr>
              <p:cNvPr id="84" name="Picture 4" descr="D:\Nueva carpeta (3)\MEMORIA GESTION 2019\COADE.png"/>
              <p:cNvPicPr>
                <a:picLocks noChangeAspect="1" noChangeArrowheads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22898" y="6561988"/>
                <a:ext cx="753074" cy="25138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85" name="84 Conector recto"/>
              <p:cNvCxnSpPr/>
              <p:nvPr/>
            </p:nvCxnSpPr>
            <p:spPr>
              <a:xfrm flipV="1">
                <a:off x="8028384" y="6599922"/>
                <a:ext cx="0" cy="141446"/>
              </a:xfrm>
              <a:prstGeom prst="line">
                <a:avLst/>
              </a:prstGeom>
              <a:ln w="31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6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36296" y="6551757"/>
                <a:ext cx="864096" cy="271849"/>
              </a:xfrm>
              <a:prstGeom prst="rect">
                <a:avLst/>
              </a:prstGeom>
            </p:spPr>
            <p:txBody>
              <a:bodyPr lIns="45720" rIns="45720" anchor="b">
                <a:no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40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COLEGIO OFICIAL DE</a:t>
                </a:r>
              </a:p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60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ARQUITECTOS</a:t>
                </a:r>
              </a:p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46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DE EXTREMADURA</a:t>
                </a:r>
                <a:endParaRPr lang="es-ES" sz="460" dirty="0">
                  <a:solidFill>
                    <a:schemeClr val="bg1"/>
                  </a:solidFill>
                  <a:latin typeface="Montserrat Light" panose="00000400000000000000" pitchFamily="2" charset="0"/>
                </a:endParaRPr>
              </a:p>
            </p:txBody>
          </p:sp>
        </p:grpSp>
        <p:grpSp>
          <p:nvGrpSpPr>
            <p:cNvPr id="73" name="72 Grupo"/>
            <p:cNvGrpSpPr/>
            <p:nvPr/>
          </p:nvGrpSpPr>
          <p:grpSpPr>
            <a:xfrm>
              <a:off x="61785" y="6533694"/>
              <a:ext cx="4006159" cy="307975"/>
              <a:chOff x="5281856" y="6442601"/>
              <a:chExt cx="4006159" cy="307975"/>
            </a:xfrm>
          </p:grpSpPr>
          <p:sp>
            <p:nvSpPr>
              <p:cNvPr id="74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64356" y="6442601"/>
                <a:ext cx="3923659" cy="307975"/>
              </a:xfrm>
              <a:prstGeom prst="rect">
                <a:avLst/>
              </a:prstGeom>
            </p:spPr>
            <p:txBody>
              <a:bodyPr lIns="0" tIns="0" rIns="0" bIns="46800" anchor="b">
                <a:no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buNone/>
                  <a:defRPr/>
                </a:pP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asamblea general ordinaria 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| </a:t>
                </a: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COADE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 | </a:t>
                </a:r>
                <a:r>
                  <a:rPr lang="es-ES" sz="950" b="1" dirty="0" err="1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cáceres</a:t>
                </a: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 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| </a:t>
                </a: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14.12.2020</a:t>
                </a:r>
                <a:endParaRPr lang="es-ES" sz="950" b="1" dirty="0">
                  <a:solidFill>
                    <a:schemeClr val="bg1"/>
                  </a:solidFill>
                  <a:latin typeface="Montserrat Light" panose="00000400000000000000" pitchFamily="2" charset="0"/>
                </a:endParaRPr>
              </a:p>
            </p:txBody>
          </p:sp>
          <p:sp>
            <p:nvSpPr>
              <p:cNvPr id="79" name="78 Elipse"/>
              <p:cNvSpPr/>
              <p:nvPr/>
            </p:nvSpPr>
            <p:spPr>
              <a:xfrm>
                <a:off x="5281856" y="6604582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</p:grpSp>
      <p:grpSp>
        <p:nvGrpSpPr>
          <p:cNvPr id="6" name="5 Grupo"/>
          <p:cNvGrpSpPr/>
          <p:nvPr/>
        </p:nvGrpSpPr>
        <p:grpSpPr>
          <a:xfrm>
            <a:off x="292964" y="984611"/>
            <a:ext cx="8583008" cy="216338"/>
            <a:chOff x="292964" y="984611"/>
            <a:chExt cx="8583008" cy="216338"/>
          </a:xfrm>
        </p:grpSpPr>
        <p:sp>
          <p:nvSpPr>
            <p:cNvPr id="3" name="2 Rectángulo"/>
            <p:cNvSpPr/>
            <p:nvPr/>
          </p:nvSpPr>
          <p:spPr>
            <a:xfrm>
              <a:off x="539552" y="984611"/>
              <a:ext cx="8336420" cy="189281"/>
            </a:xfrm>
            <a:prstGeom prst="rect">
              <a:avLst/>
            </a:prstGeom>
            <a:solidFill>
              <a:srgbClr val="0E76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3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1016684"/>
              <a:ext cx="2232248" cy="136569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concursos y licitaciones</a:t>
              </a:r>
              <a:endParaRPr lang="es-ES" sz="1400" b="1" dirty="0">
                <a:solidFill>
                  <a:schemeClr val="bg1"/>
                </a:solidFill>
                <a:latin typeface="Montserrat Light" panose="00000400000000000000" pitchFamily="2" charset="0"/>
              </a:endParaRPr>
            </a:p>
          </p:txBody>
        </p:sp>
        <p:sp>
          <p:nvSpPr>
            <p:cNvPr id="102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92964" y="988108"/>
              <a:ext cx="227542" cy="212841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0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2.1</a:t>
              </a:r>
              <a:endParaRPr lang="es-ES" sz="1000" b="1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</p:grpSp>
      <p:grpSp>
        <p:nvGrpSpPr>
          <p:cNvPr id="10" name="9 Grupo"/>
          <p:cNvGrpSpPr/>
          <p:nvPr/>
        </p:nvGrpSpPr>
        <p:grpSpPr>
          <a:xfrm>
            <a:off x="443726" y="1173221"/>
            <a:ext cx="8927261" cy="3310621"/>
            <a:chOff x="443726" y="1173221"/>
            <a:chExt cx="8927261" cy="3310621"/>
          </a:xfrm>
        </p:grpSpPr>
        <p:sp>
          <p:nvSpPr>
            <p:cNvPr id="151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8498827" y="1694528"/>
              <a:ext cx="872160" cy="298521"/>
            </a:xfrm>
            <a:prstGeom prst="rect">
              <a:avLst/>
            </a:prstGeom>
          </p:spPr>
          <p:txBody>
            <a:bodyPr wrap="none" lIns="0" tIns="0" rIns="0" bIns="0" anchor="t">
              <a:normAutofit fontScale="85000" lnSpcReduction="20000"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3500" b="1" dirty="0" smtClean="0">
                  <a:latin typeface="Montserrat SemiBold" panose="00000700000000000000" pitchFamily="2" charset="0"/>
                </a:rPr>
                <a:t>!</a:t>
              </a:r>
              <a:endParaRPr lang="es-ES" sz="2800" b="1" dirty="0">
                <a:latin typeface="Montserrat SemiBold" panose="00000700000000000000" pitchFamily="2" charset="0"/>
              </a:endParaRPr>
            </a:p>
          </p:txBody>
        </p:sp>
        <p:sp>
          <p:nvSpPr>
            <p:cNvPr id="135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7633405" y="2206394"/>
              <a:ext cx="1308122" cy="330346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050" b="1" dirty="0" smtClean="0">
                  <a:latin typeface="Montserrat Light" panose="00000400000000000000" pitchFamily="2" charset="0"/>
                </a:rPr>
                <a:t>convocatorias </a:t>
              </a:r>
            </a:p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05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propias:</a:t>
              </a:r>
              <a:endParaRPr lang="es-ES" sz="1100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  <p:pic>
          <p:nvPicPr>
            <p:cNvPr id="2054" name="Picture 6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632404" y="2072819"/>
              <a:ext cx="1744259" cy="9130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635896" y="1173221"/>
              <a:ext cx="1728187" cy="9045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357119" y="1173221"/>
              <a:ext cx="1728187" cy="9045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88" name="87 Conector recto"/>
            <p:cNvCxnSpPr/>
            <p:nvPr/>
          </p:nvCxnSpPr>
          <p:spPr>
            <a:xfrm>
              <a:off x="611560" y="2072819"/>
              <a:ext cx="8190116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1031630" y="1408856"/>
              <a:ext cx="2100210" cy="450443"/>
            </a:xfrm>
            <a:prstGeom prst="rect">
              <a:avLst/>
            </a:prstGeom>
          </p:spPr>
          <p:txBody>
            <a:bodyPr wrap="none" lIns="0" tIns="0" rIns="0" bIns="0" anchor="t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400" b="1" dirty="0" smtClean="0">
                  <a:latin typeface="Montserrat Light" panose="00000400000000000000" pitchFamily="2" charset="0"/>
                </a:rPr>
                <a:t>intervenciones como </a:t>
              </a:r>
              <a:r>
                <a:rPr lang="es-ES" sz="14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jurado</a:t>
              </a:r>
            </a:p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100" dirty="0" smtClean="0">
                  <a:latin typeface="Montserrat Light" panose="00000400000000000000" pitchFamily="2" charset="0"/>
                </a:rPr>
                <a:t>en concursos de proyectos</a:t>
              </a:r>
            </a:p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100" dirty="0" smtClean="0">
                  <a:latin typeface="Montserrat Light" panose="00000400000000000000" pitchFamily="2" charset="0"/>
                </a:rPr>
                <a:t>con intervención de jurado</a:t>
              </a:r>
              <a:endParaRPr lang="es-ES" sz="1200" dirty="0">
                <a:latin typeface="Montserrat Light" panose="00000400000000000000" pitchFamily="2" charset="0"/>
              </a:endParaRPr>
            </a:p>
          </p:txBody>
        </p:sp>
        <p:sp>
          <p:nvSpPr>
            <p:cNvPr id="51" name="50 Elipse"/>
            <p:cNvSpPr/>
            <p:nvPr/>
          </p:nvSpPr>
          <p:spPr>
            <a:xfrm flipH="1">
              <a:off x="443726" y="1550948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57" name="56 Elipse"/>
            <p:cNvSpPr/>
            <p:nvPr/>
          </p:nvSpPr>
          <p:spPr>
            <a:xfrm flipH="1">
              <a:off x="443726" y="2467661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87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1455250"/>
              <a:ext cx="405368" cy="298521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24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05</a:t>
              </a:r>
              <a:endParaRPr lang="es-ES" sz="2800" b="1" dirty="0">
                <a:solidFill>
                  <a:srgbClr val="0E7683"/>
                </a:solidFill>
                <a:latin typeface="Montserrat SemiBold" panose="00000700000000000000" pitchFamily="2" charset="0"/>
              </a:endParaRPr>
            </a:p>
          </p:txBody>
        </p:sp>
        <p:sp>
          <p:nvSpPr>
            <p:cNvPr id="89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1031630" y="2378688"/>
              <a:ext cx="7688348" cy="330346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400" b="1" dirty="0" smtClean="0">
                  <a:latin typeface="Montserrat Light" panose="00000400000000000000" pitchFamily="2" charset="0"/>
                </a:rPr>
                <a:t>intervenciones como </a:t>
              </a:r>
              <a:r>
                <a:rPr lang="es-ES" sz="14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jurado</a:t>
              </a:r>
            </a:p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100" dirty="0" smtClean="0">
                  <a:latin typeface="Montserrat Light" panose="00000400000000000000" pitchFamily="2" charset="0"/>
                </a:rPr>
                <a:t>en otros concursos</a:t>
              </a:r>
              <a:endParaRPr lang="es-ES" sz="1200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  <p:sp>
          <p:nvSpPr>
            <p:cNvPr id="90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2375801"/>
              <a:ext cx="405368" cy="298521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24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02</a:t>
              </a:r>
              <a:endParaRPr lang="es-ES" sz="2800" b="1" dirty="0">
                <a:solidFill>
                  <a:srgbClr val="0E7683"/>
                </a:solidFill>
                <a:latin typeface="Montserrat SemiBold" panose="00000700000000000000" pitchFamily="2" charset="0"/>
              </a:endParaRPr>
            </a:p>
          </p:txBody>
        </p:sp>
        <p:sp>
          <p:nvSpPr>
            <p:cNvPr id="97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7412792" y="1316184"/>
              <a:ext cx="872160" cy="298521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24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2021</a:t>
              </a:r>
              <a:endParaRPr lang="es-ES" sz="2800" b="1" dirty="0">
                <a:solidFill>
                  <a:srgbClr val="0E7683"/>
                </a:solidFill>
                <a:latin typeface="Montserrat SemiBold" panose="00000700000000000000" pitchFamily="2" charset="0"/>
              </a:endParaRPr>
            </a:p>
          </p:txBody>
        </p:sp>
        <p:sp>
          <p:nvSpPr>
            <p:cNvPr id="98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6881294" y="1638627"/>
              <a:ext cx="1949462" cy="439192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050" b="1" dirty="0" smtClean="0">
                  <a:latin typeface="Montserrat Light" panose="00000400000000000000" pitchFamily="2" charset="0"/>
                </a:rPr>
                <a:t>centros de </a:t>
              </a:r>
              <a:r>
                <a:rPr lang="es-ES" sz="105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salud</a:t>
              </a:r>
            </a:p>
            <a:p>
              <a:pPr marL="0" indent="0" algn="ctr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050" dirty="0">
                  <a:latin typeface="Montserrat Light" panose="00000400000000000000" pitchFamily="2" charset="0"/>
                </a:rPr>
                <a:t>p</a:t>
              </a:r>
              <a:r>
                <a:rPr lang="es-ES" sz="1050" dirty="0" smtClean="0">
                  <a:latin typeface="Montserrat Light" panose="00000400000000000000" pitchFamily="2" charset="0"/>
                </a:rPr>
                <a:t>róximos concursos</a:t>
              </a:r>
              <a:endParaRPr lang="es-ES" sz="1100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  <p:sp>
          <p:nvSpPr>
            <p:cNvPr id="99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1085136" y="3137348"/>
              <a:ext cx="7604362" cy="165173"/>
            </a:xfrm>
            <a:prstGeom prst="rect">
              <a:avLst/>
            </a:prstGeom>
          </p:spPr>
          <p:txBody>
            <a:bodyPr wrap="none" lIns="0" tIns="0" rIns="0" bIns="0" anchor="t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400" b="1" dirty="0" smtClean="0">
                  <a:latin typeface="Montserrat Light" panose="00000400000000000000" pitchFamily="2" charset="0"/>
                </a:rPr>
                <a:t>alegaciones y recursos </a:t>
              </a:r>
              <a:r>
                <a:rPr lang="es-ES" sz="1100" dirty="0" smtClean="0">
                  <a:latin typeface="Montserrat Light" panose="00000400000000000000" pitchFamily="2" charset="0"/>
                </a:rPr>
                <a:t>sobre </a:t>
              </a:r>
              <a:r>
                <a:rPr lang="es-ES" sz="11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pliegos de licitaciones públicas</a:t>
              </a:r>
              <a:endParaRPr lang="es-ES" sz="1200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  <p:sp>
          <p:nvSpPr>
            <p:cNvPr id="100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22300" y="3111793"/>
              <a:ext cx="492077" cy="298521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24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05</a:t>
              </a:r>
              <a:endParaRPr lang="es-ES" sz="2800" b="1" dirty="0">
                <a:solidFill>
                  <a:srgbClr val="0E7683"/>
                </a:solidFill>
                <a:latin typeface="Montserrat SemiBold" panose="00000700000000000000" pitchFamily="2" charset="0"/>
              </a:endParaRPr>
            </a:p>
          </p:txBody>
        </p:sp>
        <p:sp>
          <p:nvSpPr>
            <p:cNvPr id="101" name="100 Elipse"/>
            <p:cNvSpPr/>
            <p:nvPr/>
          </p:nvSpPr>
          <p:spPr>
            <a:xfrm flipH="1">
              <a:off x="443726" y="3191467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126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3512480"/>
              <a:ext cx="8180425" cy="330346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400" b="1" dirty="0" smtClean="0">
                  <a:latin typeface="Montserrat Light" panose="00000400000000000000" pitchFamily="2" charset="0"/>
                </a:rPr>
                <a:t>jurado </a:t>
              </a:r>
              <a:r>
                <a:rPr lang="es-ES" sz="1400" dirty="0" smtClean="0">
                  <a:latin typeface="Montserrat Light" panose="00000400000000000000" pitchFamily="2" charset="0"/>
                </a:rPr>
                <a:t>en </a:t>
              </a:r>
              <a:r>
                <a:rPr lang="es-ES" sz="14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premios de urbanismo de </a:t>
              </a:r>
              <a:r>
                <a:rPr lang="es-ES" sz="1400" b="1" dirty="0" err="1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extremadura</a:t>
              </a:r>
              <a:endParaRPr lang="es-ES" sz="1600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  <p:sp>
          <p:nvSpPr>
            <p:cNvPr id="128" name="127 Elipse"/>
            <p:cNvSpPr/>
            <p:nvPr/>
          </p:nvSpPr>
          <p:spPr>
            <a:xfrm flipH="1">
              <a:off x="443726" y="3559365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130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3849028"/>
              <a:ext cx="8180425" cy="330346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400" b="1" dirty="0" smtClean="0">
                  <a:latin typeface="Montserrat Light" panose="00000400000000000000" pitchFamily="2" charset="0"/>
                </a:rPr>
                <a:t>creación </a:t>
              </a:r>
              <a:r>
                <a:rPr lang="es-ES" sz="1400" dirty="0" smtClean="0">
                  <a:latin typeface="Montserrat Light" panose="00000400000000000000" pitchFamily="2" charset="0"/>
                </a:rPr>
                <a:t>de </a:t>
              </a:r>
              <a:r>
                <a:rPr lang="es-ES" sz="14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premios de arquitectura de </a:t>
              </a:r>
              <a:r>
                <a:rPr lang="es-ES" sz="1400" b="1" dirty="0" err="1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extremadura</a:t>
              </a:r>
              <a:r>
                <a:rPr lang="es-ES" sz="14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 </a:t>
              </a:r>
              <a:r>
                <a:rPr lang="es-ES" sz="1100" dirty="0">
                  <a:latin typeface="Montserrat Light" panose="00000400000000000000" pitchFamily="2" charset="0"/>
                </a:rPr>
                <a:t>(</a:t>
              </a:r>
              <a:r>
                <a:rPr lang="es-ES" sz="1100" b="1" dirty="0">
                  <a:latin typeface="Montserrat Light" panose="00000400000000000000" pitchFamily="2" charset="0"/>
                </a:rPr>
                <a:t>COADE + CMTV</a:t>
              </a:r>
              <a:r>
                <a:rPr lang="es-ES" sz="1100" dirty="0" smtClean="0">
                  <a:latin typeface="Montserrat Light" panose="00000400000000000000" pitchFamily="2" charset="0"/>
                </a:rPr>
                <a:t>)</a:t>
              </a:r>
              <a:endParaRPr lang="es-ES" sz="1600" dirty="0">
                <a:latin typeface="Montserrat Light" panose="00000400000000000000" pitchFamily="2" charset="0"/>
              </a:endParaRPr>
            </a:p>
          </p:txBody>
        </p:sp>
        <p:sp>
          <p:nvSpPr>
            <p:cNvPr id="131" name="130 Elipse"/>
            <p:cNvSpPr/>
            <p:nvPr/>
          </p:nvSpPr>
          <p:spPr>
            <a:xfrm flipH="1">
              <a:off x="443726" y="3869280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137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7167655" y="2220967"/>
              <a:ext cx="405368" cy="298521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24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+02</a:t>
              </a:r>
              <a:endParaRPr lang="es-ES" sz="2800" b="1" dirty="0">
                <a:solidFill>
                  <a:srgbClr val="0E7683"/>
                </a:solidFill>
                <a:latin typeface="Montserrat SemiBold" panose="00000700000000000000" pitchFamily="2" charset="0"/>
              </a:endParaRPr>
            </a:p>
          </p:txBody>
        </p:sp>
        <p:sp>
          <p:nvSpPr>
            <p:cNvPr id="139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7573023" y="2614465"/>
              <a:ext cx="1256366" cy="330346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900" dirty="0" smtClean="0">
                  <a:latin typeface="Montserrat Light" panose="00000400000000000000" pitchFamily="2" charset="0"/>
                </a:rPr>
                <a:t>- fotografía</a:t>
              </a:r>
            </a:p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900" dirty="0" smtClean="0">
                  <a:latin typeface="Montserrat Light" panose="00000400000000000000" pitchFamily="2" charset="0"/>
                </a:rPr>
                <a:t>- </a:t>
              </a:r>
              <a:r>
                <a:rPr lang="es-ES" sz="900" i="1" dirty="0" smtClean="0">
                  <a:latin typeface="Montserrat Light" panose="00000400000000000000" pitchFamily="2" charset="0"/>
                </a:rPr>
                <a:t>Casas Internacional</a:t>
              </a:r>
              <a:endParaRPr lang="es-ES" sz="1000" dirty="0">
                <a:latin typeface="Montserrat Light" panose="00000400000000000000" pitchFamily="2" charset="0"/>
              </a:endParaRPr>
            </a:p>
          </p:txBody>
        </p:sp>
        <p:cxnSp>
          <p:nvCxnSpPr>
            <p:cNvPr id="93" name="92 Conector recto"/>
            <p:cNvCxnSpPr/>
            <p:nvPr/>
          </p:nvCxnSpPr>
          <p:spPr>
            <a:xfrm>
              <a:off x="611560" y="2985832"/>
              <a:ext cx="8190116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102 Conector recto"/>
            <p:cNvCxnSpPr/>
            <p:nvPr/>
          </p:nvCxnSpPr>
          <p:spPr>
            <a:xfrm>
              <a:off x="611560" y="3419361"/>
              <a:ext cx="8190116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128 Conector recto"/>
            <p:cNvCxnSpPr/>
            <p:nvPr/>
          </p:nvCxnSpPr>
          <p:spPr>
            <a:xfrm>
              <a:off x="611560" y="3753483"/>
              <a:ext cx="8190116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056" name="Picture 8" descr="https://etsa.us.es/sites/arquitectura/files/2020-09/tfg2020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48496" y="2123138"/>
              <a:ext cx="926938" cy="8038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1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4153496"/>
              <a:ext cx="8180425" cy="330346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400" b="1" dirty="0" smtClean="0">
                  <a:latin typeface="Montserrat Light" panose="00000400000000000000" pitchFamily="2" charset="0"/>
                </a:rPr>
                <a:t>colaboración </a:t>
              </a:r>
              <a:r>
                <a:rPr lang="es-ES" sz="1400" dirty="0" smtClean="0">
                  <a:latin typeface="Montserrat Light" panose="00000400000000000000" pitchFamily="2" charset="0"/>
                </a:rPr>
                <a:t>en </a:t>
              </a:r>
              <a:r>
                <a:rPr lang="es-ES" sz="14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modelo de pliegos tipo </a:t>
              </a:r>
              <a:r>
                <a:rPr lang="es-ES" sz="1400" dirty="0" smtClean="0">
                  <a:latin typeface="Montserrat Light" panose="00000400000000000000" pitchFamily="2" charset="0"/>
                </a:rPr>
                <a:t>y </a:t>
              </a:r>
              <a:r>
                <a:rPr lang="es-ES" sz="14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libro de contratación responsable </a:t>
              </a:r>
              <a:r>
                <a:rPr lang="es-ES" sz="1400" dirty="0" smtClean="0">
                  <a:latin typeface="Montserrat Light" panose="00000400000000000000" pitchFamily="2" charset="0"/>
                </a:rPr>
                <a:t>del </a:t>
              </a:r>
              <a:r>
                <a:rPr lang="es-ES" sz="1100" b="1" dirty="0" smtClean="0">
                  <a:latin typeface="Montserrat Light" panose="00000400000000000000" pitchFamily="2" charset="0"/>
                </a:rPr>
                <a:t>CSCAE</a:t>
              </a:r>
              <a:endParaRPr lang="es-ES" sz="1600" dirty="0">
                <a:latin typeface="Montserrat Light" panose="00000400000000000000" pitchFamily="2" charset="0"/>
              </a:endParaRPr>
            </a:p>
          </p:txBody>
        </p:sp>
        <p:sp>
          <p:nvSpPr>
            <p:cNvPr id="162" name="161 Elipse"/>
            <p:cNvSpPr/>
            <p:nvPr/>
          </p:nvSpPr>
          <p:spPr>
            <a:xfrm flipH="1">
              <a:off x="443726" y="4173748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cxnSp>
          <p:nvCxnSpPr>
            <p:cNvPr id="163" name="162 Conector recto"/>
            <p:cNvCxnSpPr/>
            <p:nvPr/>
          </p:nvCxnSpPr>
          <p:spPr>
            <a:xfrm>
              <a:off x="611560" y="4075203"/>
              <a:ext cx="8190116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6012160" y="3029048"/>
              <a:ext cx="2486667" cy="433529"/>
            </a:xfrm>
            <a:prstGeom prst="rect">
              <a:avLst/>
            </a:prstGeom>
          </p:spPr>
          <p:txBody>
            <a:bodyPr wrap="none" lIns="0" tIns="0" rIns="0" bIns="0" anchor="t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03</a:t>
              </a:r>
              <a:r>
                <a:rPr lang="es-ES" sz="1400" b="1" dirty="0" smtClean="0">
                  <a:solidFill>
                    <a:srgbClr val="FF0000"/>
                  </a:solidFill>
                  <a:latin typeface="Montserrat Light" panose="00000400000000000000" pitchFamily="2" charset="0"/>
                </a:rPr>
                <a:t> </a:t>
              </a:r>
              <a:r>
                <a:rPr lang="es-ES" sz="1100" dirty="0" smtClean="0">
                  <a:latin typeface="Montserrat Light" panose="00000400000000000000" pitchFamily="2" charset="0"/>
                </a:rPr>
                <a:t>recursos de especial </a:t>
              </a:r>
              <a:r>
                <a:rPr lang="es-ES" sz="11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contratación</a:t>
              </a:r>
            </a:p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02 </a:t>
              </a:r>
              <a:r>
                <a:rPr lang="es-ES" sz="1100" dirty="0" smtClean="0">
                  <a:latin typeface="Montserrat Light" panose="00000400000000000000" pitchFamily="2" charset="0"/>
                </a:rPr>
                <a:t>recursos </a:t>
              </a:r>
              <a:r>
                <a:rPr lang="es-ES" sz="11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contencioso </a:t>
              </a:r>
              <a:r>
                <a:rPr lang="es-ES" sz="11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administrativos</a:t>
              </a:r>
              <a:endParaRPr lang="es-ES" sz="1400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endParaRPr lang="es-ES" sz="1200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</p:grpSp>
      <p:grpSp>
        <p:nvGrpSpPr>
          <p:cNvPr id="7" name="6 Grupo"/>
          <p:cNvGrpSpPr/>
          <p:nvPr/>
        </p:nvGrpSpPr>
        <p:grpSpPr>
          <a:xfrm>
            <a:off x="292964" y="4437061"/>
            <a:ext cx="8583008" cy="216338"/>
            <a:chOff x="292964" y="4103489"/>
            <a:chExt cx="8583008" cy="216338"/>
          </a:xfrm>
        </p:grpSpPr>
        <p:sp>
          <p:nvSpPr>
            <p:cNvPr id="140" name="139 Rectángulo"/>
            <p:cNvSpPr/>
            <p:nvPr/>
          </p:nvSpPr>
          <p:spPr>
            <a:xfrm>
              <a:off x="539552" y="4103489"/>
              <a:ext cx="8336420" cy="189281"/>
            </a:xfrm>
            <a:prstGeom prst="rect">
              <a:avLst/>
            </a:prstGeom>
            <a:solidFill>
              <a:srgbClr val="0E76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41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4135562"/>
              <a:ext cx="2232248" cy="136569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aportaciones en materia legislativa</a:t>
              </a:r>
              <a:endParaRPr lang="es-ES" sz="1400" b="1" dirty="0">
                <a:solidFill>
                  <a:schemeClr val="bg1"/>
                </a:solidFill>
                <a:latin typeface="Montserrat Light" panose="00000400000000000000" pitchFamily="2" charset="0"/>
              </a:endParaRPr>
            </a:p>
          </p:txBody>
        </p:sp>
        <p:sp>
          <p:nvSpPr>
            <p:cNvPr id="142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92964" y="4106986"/>
              <a:ext cx="227542" cy="212841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0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2.2</a:t>
              </a:r>
              <a:endParaRPr lang="es-ES" sz="1000" b="1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</p:grpSp>
      <p:grpSp>
        <p:nvGrpSpPr>
          <p:cNvPr id="8" name="7 Grupo"/>
          <p:cNvGrpSpPr/>
          <p:nvPr/>
        </p:nvGrpSpPr>
        <p:grpSpPr>
          <a:xfrm>
            <a:off x="292964" y="5778687"/>
            <a:ext cx="8583008" cy="216338"/>
            <a:chOff x="292964" y="5293582"/>
            <a:chExt cx="8583008" cy="216338"/>
          </a:xfrm>
        </p:grpSpPr>
        <p:sp>
          <p:nvSpPr>
            <p:cNvPr id="155" name="154 Rectángulo"/>
            <p:cNvSpPr/>
            <p:nvPr/>
          </p:nvSpPr>
          <p:spPr>
            <a:xfrm>
              <a:off x="539552" y="5293582"/>
              <a:ext cx="8336420" cy="189281"/>
            </a:xfrm>
            <a:prstGeom prst="rect">
              <a:avLst/>
            </a:prstGeom>
            <a:solidFill>
              <a:srgbClr val="0E76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56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5325655"/>
              <a:ext cx="2232248" cy="136569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solicitudes ante la administración</a:t>
              </a:r>
              <a:endParaRPr lang="es-ES" sz="1400" b="1" dirty="0">
                <a:solidFill>
                  <a:schemeClr val="bg1"/>
                </a:solidFill>
                <a:latin typeface="Montserrat Light" panose="00000400000000000000" pitchFamily="2" charset="0"/>
              </a:endParaRPr>
            </a:p>
          </p:txBody>
        </p:sp>
        <p:sp>
          <p:nvSpPr>
            <p:cNvPr id="157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92964" y="5297079"/>
              <a:ext cx="227542" cy="212841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0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2.3</a:t>
              </a:r>
              <a:endParaRPr lang="es-ES" sz="1000" b="1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</p:grpSp>
      <p:grpSp>
        <p:nvGrpSpPr>
          <p:cNvPr id="13" name="12 Grupo"/>
          <p:cNvGrpSpPr/>
          <p:nvPr/>
        </p:nvGrpSpPr>
        <p:grpSpPr>
          <a:xfrm>
            <a:off x="443726" y="4710235"/>
            <a:ext cx="8357950" cy="1196928"/>
            <a:chOff x="443726" y="4376663"/>
            <a:chExt cx="8357950" cy="1196928"/>
          </a:xfrm>
        </p:grpSpPr>
        <p:grpSp>
          <p:nvGrpSpPr>
            <p:cNvPr id="11" name="10 Grupo"/>
            <p:cNvGrpSpPr/>
            <p:nvPr/>
          </p:nvGrpSpPr>
          <p:grpSpPr>
            <a:xfrm>
              <a:off x="443726" y="4376663"/>
              <a:ext cx="8357950" cy="1196928"/>
              <a:chOff x="443726" y="4376663"/>
              <a:chExt cx="8357950" cy="1196928"/>
            </a:xfrm>
          </p:grpSpPr>
          <p:sp>
            <p:nvSpPr>
              <p:cNvPr id="136" name="135 Elipse"/>
              <p:cNvSpPr/>
              <p:nvPr/>
            </p:nvSpPr>
            <p:spPr>
              <a:xfrm flipH="1">
                <a:off x="443726" y="4425114"/>
                <a:ext cx="45720" cy="4572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tx1"/>
                  </a:solidFill>
                </a:endParaRPr>
              </a:p>
            </p:txBody>
          </p:sp>
          <p:sp>
            <p:nvSpPr>
              <p:cNvPr id="143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9553" y="4376663"/>
                <a:ext cx="8180425" cy="330346"/>
              </a:xfrm>
              <a:prstGeom prst="rect">
                <a:avLst/>
              </a:prstGeom>
            </p:spPr>
            <p:txBody>
              <a:bodyPr wrap="none" lIns="0" tIns="0" rIns="0" bIns="0" anchor="t">
                <a:norm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lnSpc>
                    <a:spcPct val="80000"/>
                  </a:lnSpc>
                  <a:spcBef>
                    <a:spcPts val="0"/>
                  </a:spcBef>
                  <a:defRPr/>
                </a:pPr>
                <a:r>
                  <a:rPr lang="es-ES" sz="1200" b="1" dirty="0" smtClean="0">
                    <a:latin typeface="Montserrat Light" panose="00000400000000000000" pitchFamily="2" charset="0"/>
                  </a:rPr>
                  <a:t>ley </a:t>
                </a:r>
                <a:r>
                  <a:rPr lang="es-ES" sz="1200" dirty="0" smtClean="0">
                    <a:latin typeface="Montserrat Light" panose="00000400000000000000" pitchFamily="2" charset="0"/>
                  </a:rPr>
                  <a:t>de </a:t>
                </a:r>
                <a:r>
                  <a:rPr lang="es-ES" sz="1200" b="1" dirty="0" smtClean="0">
                    <a:solidFill>
                      <a:srgbClr val="0E7683"/>
                    </a:solidFill>
                    <a:latin typeface="Montserrat Light" panose="00000400000000000000" pitchFamily="2" charset="0"/>
                  </a:rPr>
                  <a:t>colegios profesionales </a:t>
                </a:r>
                <a:r>
                  <a:rPr lang="es-ES" sz="1200" dirty="0" smtClean="0">
                    <a:latin typeface="Montserrat Light" panose="00000400000000000000" pitchFamily="2" charset="0"/>
                  </a:rPr>
                  <a:t>de</a:t>
                </a:r>
                <a:r>
                  <a:rPr lang="es-ES" sz="1200" b="1" dirty="0" smtClean="0">
                    <a:solidFill>
                      <a:srgbClr val="0E7683"/>
                    </a:solidFill>
                    <a:latin typeface="Montserrat Light" panose="00000400000000000000" pitchFamily="2" charset="0"/>
                  </a:rPr>
                  <a:t> </a:t>
                </a:r>
                <a:r>
                  <a:rPr lang="es-ES" sz="1200" b="1" dirty="0" err="1" smtClean="0">
                    <a:solidFill>
                      <a:srgbClr val="0E7683"/>
                    </a:solidFill>
                    <a:latin typeface="Montserrat Light" panose="00000400000000000000" pitchFamily="2" charset="0"/>
                  </a:rPr>
                  <a:t>extremadura</a:t>
                </a:r>
                <a:endParaRPr lang="es-ES" sz="1400" dirty="0">
                  <a:solidFill>
                    <a:srgbClr val="0E7683"/>
                  </a:solidFill>
                  <a:latin typeface="Montserrat Light" panose="00000400000000000000" pitchFamily="2" charset="0"/>
                </a:endParaRPr>
              </a:p>
            </p:txBody>
          </p:sp>
          <p:cxnSp>
            <p:nvCxnSpPr>
              <p:cNvPr id="144" name="143 Conector recto"/>
              <p:cNvCxnSpPr/>
              <p:nvPr/>
            </p:nvCxnSpPr>
            <p:spPr>
              <a:xfrm>
                <a:off x="611560" y="4587780"/>
                <a:ext cx="8190116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5" name="144 Elipse"/>
              <p:cNvSpPr/>
              <p:nvPr/>
            </p:nvSpPr>
            <p:spPr>
              <a:xfrm flipH="1">
                <a:off x="443726" y="4704930"/>
                <a:ext cx="45720" cy="4572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tx1"/>
                  </a:solidFill>
                </a:endParaRPr>
              </a:p>
            </p:txBody>
          </p:sp>
          <p:sp>
            <p:nvSpPr>
              <p:cNvPr id="146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9553" y="4673422"/>
                <a:ext cx="8180425" cy="330346"/>
              </a:xfrm>
              <a:prstGeom prst="rect">
                <a:avLst/>
              </a:prstGeom>
            </p:spPr>
            <p:txBody>
              <a:bodyPr wrap="none" lIns="0" tIns="0" rIns="0" bIns="0" anchor="t">
                <a:norm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lnSpc>
                    <a:spcPct val="80000"/>
                  </a:lnSpc>
                  <a:spcBef>
                    <a:spcPts val="0"/>
                  </a:spcBef>
                  <a:defRPr/>
                </a:pPr>
                <a:r>
                  <a:rPr lang="es-ES" sz="1200" b="1" dirty="0" smtClean="0">
                    <a:latin typeface="Montserrat Light" panose="00000400000000000000" pitchFamily="2" charset="0"/>
                  </a:rPr>
                  <a:t>ley </a:t>
                </a:r>
                <a:r>
                  <a:rPr lang="es-ES" sz="1200" dirty="0" smtClean="0">
                    <a:latin typeface="Montserrat Light" panose="00000400000000000000" pitchFamily="2" charset="0"/>
                  </a:rPr>
                  <a:t>de </a:t>
                </a:r>
                <a:r>
                  <a:rPr lang="es-ES" sz="1200" b="1" dirty="0" smtClean="0">
                    <a:solidFill>
                      <a:srgbClr val="0E7683"/>
                    </a:solidFill>
                    <a:latin typeface="Montserrat Light" panose="00000400000000000000" pitchFamily="2" charset="0"/>
                  </a:rPr>
                  <a:t>arquitectura </a:t>
                </a:r>
                <a:r>
                  <a:rPr lang="es-ES" sz="1200" dirty="0" smtClean="0">
                    <a:latin typeface="Montserrat Light" panose="00000400000000000000" pitchFamily="2" charset="0"/>
                  </a:rPr>
                  <a:t>y</a:t>
                </a:r>
                <a:r>
                  <a:rPr lang="es-ES" sz="1200" b="1" dirty="0" smtClean="0">
                    <a:solidFill>
                      <a:srgbClr val="0E7683"/>
                    </a:solidFill>
                    <a:latin typeface="Montserrat Light" panose="00000400000000000000" pitchFamily="2" charset="0"/>
                  </a:rPr>
                  <a:t> entorno construido </a:t>
                </a:r>
                <a:r>
                  <a:rPr lang="es-ES" sz="1100" b="1" dirty="0" smtClean="0">
                    <a:latin typeface="Montserrat SemiBold" panose="00000700000000000000" pitchFamily="2" charset="0"/>
                  </a:rPr>
                  <a:t>PEC</a:t>
                </a:r>
                <a:r>
                  <a:rPr lang="es-ES" sz="1100" b="1" dirty="0" smtClean="0">
                    <a:solidFill>
                      <a:srgbClr val="C00000"/>
                    </a:solidFill>
                    <a:latin typeface="Montserrat SemiBold" panose="00000700000000000000" pitchFamily="2" charset="0"/>
                  </a:rPr>
                  <a:t>A</a:t>
                </a:r>
                <a:r>
                  <a:rPr lang="es-ES" sz="1200" b="1" dirty="0" smtClean="0">
                    <a:solidFill>
                      <a:srgbClr val="C00000"/>
                    </a:solidFill>
                    <a:latin typeface="Montserrat Light" panose="00000400000000000000" pitchFamily="2" charset="0"/>
                  </a:rPr>
                  <a:t>!</a:t>
                </a:r>
                <a:endParaRPr lang="es-ES" sz="1400" dirty="0">
                  <a:solidFill>
                    <a:srgbClr val="C00000"/>
                  </a:solidFill>
                  <a:latin typeface="Montserrat Light" panose="00000400000000000000" pitchFamily="2" charset="0"/>
                </a:endParaRPr>
              </a:p>
            </p:txBody>
          </p:sp>
          <p:cxnSp>
            <p:nvCxnSpPr>
              <p:cNvPr id="147" name="146 Conector recto"/>
              <p:cNvCxnSpPr/>
              <p:nvPr/>
            </p:nvCxnSpPr>
            <p:spPr>
              <a:xfrm>
                <a:off x="611560" y="4889040"/>
                <a:ext cx="8190116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8" name="147 Elipse"/>
              <p:cNvSpPr/>
              <p:nvPr/>
            </p:nvSpPr>
            <p:spPr>
              <a:xfrm flipH="1">
                <a:off x="443726" y="5008714"/>
                <a:ext cx="45720" cy="4572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tx1"/>
                  </a:solidFill>
                </a:endParaRPr>
              </a:p>
            </p:txBody>
          </p:sp>
          <p:sp>
            <p:nvSpPr>
              <p:cNvPr id="149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9553" y="4977206"/>
                <a:ext cx="8180425" cy="330346"/>
              </a:xfrm>
              <a:prstGeom prst="rect">
                <a:avLst/>
              </a:prstGeom>
            </p:spPr>
            <p:txBody>
              <a:bodyPr wrap="none" lIns="0" tIns="0" rIns="0" bIns="0" anchor="t">
                <a:norm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lnSpc>
                    <a:spcPct val="80000"/>
                  </a:lnSpc>
                  <a:spcBef>
                    <a:spcPts val="0"/>
                  </a:spcBef>
                  <a:defRPr/>
                </a:pPr>
                <a:r>
                  <a:rPr lang="es-ES" sz="1200" b="1" dirty="0" smtClean="0">
                    <a:latin typeface="Montserrat Light" panose="00000400000000000000" pitchFamily="2" charset="0"/>
                  </a:rPr>
                  <a:t>renovación </a:t>
                </a:r>
                <a:r>
                  <a:rPr lang="es-ES" sz="1200" b="1" dirty="0" smtClean="0">
                    <a:solidFill>
                      <a:srgbClr val="0E7683"/>
                    </a:solidFill>
                    <a:latin typeface="Montserrat Light" panose="00000400000000000000" pitchFamily="2" charset="0"/>
                  </a:rPr>
                  <a:t>decreto de habitabilidad</a:t>
                </a:r>
                <a:endParaRPr lang="es-ES" sz="1400" dirty="0">
                  <a:latin typeface="Montserrat Light" panose="00000400000000000000" pitchFamily="2" charset="0"/>
                </a:endParaRPr>
              </a:p>
            </p:txBody>
          </p:sp>
          <p:cxnSp>
            <p:nvCxnSpPr>
              <p:cNvPr id="75" name="74 Conector recto"/>
              <p:cNvCxnSpPr/>
              <p:nvPr/>
            </p:nvCxnSpPr>
            <p:spPr>
              <a:xfrm>
                <a:off x="611560" y="5136029"/>
                <a:ext cx="8190116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6" name="75 Elipse"/>
              <p:cNvSpPr/>
              <p:nvPr/>
            </p:nvSpPr>
            <p:spPr>
              <a:xfrm flipH="1">
                <a:off x="443726" y="5281103"/>
                <a:ext cx="45720" cy="4572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tx1"/>
                  </a:solidFill>
                </a:endParaRPr>
              </a:p>
            </p:txBody>
          </p:sp>
          <p:sp>
            <p:nvSpPr>
              <p:cNvPr id="77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9553" y="5243245"/>
                <a:ext cx="8180425" cy="330346"/>
              </a:xfrm>
              <a:prstGeom prst="rect">
                <a:avLst/>
              </a:prstGeom>
            </p:spPr>
            <p:txBody>
              <a:bodyPr wrap="none" lIns="0" tIns="0" rIns="0" bIns="0" anchor="t">
                <a:norm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lnSpc>
                    <a:spcPct val="80000"/>
                  </a:lnSpc>
                  <a:spcBef>
                    <a:spcPts val="0"/>
                  </a:spcBef>
                  <a:defRPr/>
                </a:pPr>
                <a:r>
                  <a:rPr lang="es-ES" sz="1200" b="1" dirty="0" smtClean="0">
                    <a:latin typeface="Montserrat Light" panose="00000400000000000000" pitchFamily="2" charset="0"/>
                  </a:rPr>
                  <a:t>decreto-ley 10/2020 medidas urgentes: </a:t>
                </a:r>
                <a:r>
                  <a:rPr lang="es-ES" sz="1200" b="1" dirty="0" smtClean="0">
                    <a:solidFill>
                      <a:srgbClr val="0E7683"/>
                    </a:solidFill>
                    <a:latin typeface="Montserrat Light" panose="00000400000000000000" pitchFamily="2" charset="0"/>
                  </a:rPr>
                  <a:t>modificación LOTUS </a:t>
                </a:r>
                <a:r>
                  <a:rPr lang="es-ES" sz="1100" dirty="0" smtClean="0">
                    <a:latin typeface="Montserrat Light" panose="00000400000000000000" pitchFamily="2" charset="0"/>
                  </a:rPr>
                  <a:t>| </a:t>
                </a:r>
                <a:r>
                  <a:rPr lang="es-ES" sz="1100" b="1" dirty="0" smtClean="0">
                    <a:latin typeface="Montserrat Light" panose="00000400000000000000" pitchFamily="2" charset="0"/>
                  </a:rPr>
                  <a:t>silencio positivo </a:t>
                </a:r>
                <a:r>
                  <a:rPr lang="es-ES" sz="1100" dirty="0" smtClean="0">
                    <a:latin typeface="Montserrat Light" panose="00000400000000000000" pitchFamily="2" charset="0"/>
                  </a:rPr>
                  <a:t>en LPO</a:t>
                </a:r>
                <a:endParaRPr lang="es-ES" sz="1400" dirty="0">
                  <a:latin typeface="Montserrat Light" panose="00000400000000000000" pitchFamily="2" charset="0"/>
                </a:endParaRPr>
              </a:p>
            </p:txBody>
          </p:sp>
        </p:grpSp>
        <p:pic>
          <p:nvPicPr>
            <p:cNvPr id="2060" name="Picture 12" descr="http://www.coade.org/www/wp-content/uploads/2020/11/PECA-1024x536.jpg"/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7951955" y="4629388"/>
              <a:ext cx="849721" cy="2155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3971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395536" y="332656"/>
            <a:ext cx="4752528" cy="307975"/>
          </a:xfrm>
          <a:prstGeom prst="rect">
            <a:avLst/>
          </a:prstGeom>
        </p:spPr>
        <p:txBody>
          <a:bodyPr lIns="45720" rIns="45720" anchor="b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defRPr/>
            </a:pPr>
            <a:r>
              <a:rPr lang="es-ES" sz="1600" b="1" dirty="0" smtClean="0">
                <a:solidFill>
                  <a:srgbClr val="0E7683"/>
                </a:solidFill>
                <a:latin typeface="Montserrat Light" panose="00000400000000000000" pitchFamily="2" charset="0"/>
              </a:rPr>
              <a:t>informe del decano</a:t>
            </a:r>
            <a:endParaRPr lang="es-ES" sz="1600" b="1" dirty="0">
              <a:solidFill>
                <a:srgbClr val="0E7683"/>
              </a:solidFill>
              <a:latin typeface="Montserrat Light" panose="00000400000000000000" pitchFamily="2" charset="0"/>
            </a:endParaRPr>
          </a:p>
        </p:txBody>
      </p:sp>
      <p:sp>
        <p:nvSpPr>
          <p:cNvPr id="59" name="58 Elipse"/>
          <p:cNvSpPr/>
          <p:nvPr/>
        </p:nvSpPr>
        <p:spPr>
          <a:xfrm>
            <a:off x="398006" y="463783"/>
            <a:ext cx="45719" cy="45719"/>
          </a:xfrm>
          <a:prstGeom prst="ellipse">
            <a:avLst/>
          </a:prstGeom>
          <a:solidFill>
            <a:srgbClr val="0E76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489446" y="756097"/>
            <a:ext cx="4987910" cy="147290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80000"/>
              </a:lnSpc>
              <a:spcBef>
                <a:spcPts val="0"/>
              </a:spcBef>
              <a:defRPr/>
            </a:pPr>
            <a:r>
              <a:rPr lang="es-ES" sz="1400" dirty="0">
                <a:solidFill>
                  <a:srgbClr val="0E7683"/>
                </a:solidFill>
                <a:latin typeface="Montserrat Light" panose="00000400000000000000" pitchFamily="2" charset="0"/>
              </a:rPr>
              <a:t>| </a:t>
            </a:r>
            <a:r>
              <a:rPr lang="es-ES" sz="1400" b="1" dirty="0" smtClean="0">
                <a:solidFill>
                  <a:srgbClr val="0E7683"/>
                </a:solidFill>
                <a:latin typeface="Montserrat Medium" panose="00000600000000000000" pitchFamily="2" charset="0"/>
              </a:rPr>
              <a:t>servicio </a:t>
            </a:r>
            <a:r>
              <a:rPr lang="es-ES" sz="1400" dirty="0" smtClean="0">
                <a:solidFill>
                  <a:srgbClr val="0E7683"/>
                </a:solidFill>
                <a:latin typeface="Montserrat Medium" panose="00000600000000000000" pitchFamily="2" charset="0"/>
              </a:rPr>
              <a:t>al colegiado</a:t>
            </a:r>
            <a:endParaRPr lang="es-ES" sz="1600" dirty="0">
              <a:solidFill>
                <a:schemeClr val="tx1">
                  <a:lumMod val="50000"/>
                  <a:lumOff val="50000"/>
                </a:schemeClr>
              </a:solidFill>
              <a:latin typeface="Montserrat Light" panose="00000400000000000000" pitchFamily="2" charset="0"/>
            </a:endParaRPr>
          </a:p>
        </p:txBody>
      </p:sp>
      <p:cxnSp>
        <p:nvCxnSpPr>
          <p:cNvPr id="82" name="81 Conector recto"/>
          <p:cNvCxnSpPr/>
          <p:nvPr/>
        </p:nvCxnSpPr>
        <p:spPr>
          <a:xfrm>
            <a:off x="539552" y="640631"/>
            <a:ext cx="8604448" cy="0"/>
          </a:xfrm>
          <a:prstGeom prst="line">
            <a:avLst/>
          </a:prstGeom>
          <a:ln w="12700">
            <a:solidFill>
              <a:srgbClr val="0E7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312013" y="753160"/>
            <a:ext cx="169815" cy="210812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80000"/>
              </a:lnSpc>
              <a:spcBef>
                <a:spcPts val="0"/>
              </a:spcBef>
              <a:defRPr/>
            </a:pPr>
            <a:r>
              <a:rPr lang="es-ES" sz="1800" b="1" dirty="0" smtClean="0">
                <a:solidFill>
                  <a:srgbClr val="0E7683"/>
                </a:solidFill>
                <a:latin typeface="Montserrat Medium" panose="00000600000000000000" pitchFamily="2" charset="0"/>
              </a:rPr>
              <a:t>3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Montserrat Light" panose="00000400000000000000" pitchFamily="2" charset="0"/>
            </a:endParaRPr>
          </a:p>
        </p:txBody>
      </p:sp>
      <p:grpSp>
        <p:nvGrpSpPr>
          <p:cNvPr id="67" name="66 Grupo"/>
          <p:cNvGrpSpPr/>
          <p:nvPr/>
        </p:nvGrpSpPr>
        <p:grpSpPr>
          <a:xfrm>
            <a:off x="1" y="6533694"/>
            <a:ext cx="9143999" cy="331655"/>
            <a:chOff x="1" y="6533694"/>
            <a:chExt cx="9143999" cy="331655"/>
          </a:xfrm>
        </p:grpSpPr>
        <p:grpSp>
          <p:nvGrpSpPr>
            <p:cNvPr id="72" name="71 Grupo"/>
            <p:cNvGrpSpPr/>
            <p:nvPr/>
          </p:nvGrpSpPr>
          <p:grpSpPr>
            <a:xfrm>
              <a:off x="1" y="6539693"/>
              <a:ext cx="9143999" cy="325656"/>
              <a:chOff x="1" y="6539693"/>
              <a:chExt cx="9143999" cy="325656"/>
            </a:xfrm>
          </p:grpSpPr>
          <p:sp>
            <p:nvSpPr>
              <p:cNvPr id="80" name="79 Rectángulo"/>
              <p:cNvSpPr/>
              <p:nvPr/>
            </p:nvSpPr>
            <p:spPr>
              <a:xfrm>
                <a:off x="1" y="6539693"/>
                <a:ext cx="9143999" cy="275676"/>
              </a:xfrm>
              <a:prstGeom prst="rect">
                <a:avLst/>
              </a:prstGeom>
              <a:solidFill>
                <a:srgbClr val="0E768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83" name="82 Rectángulo"/>
              <p:cNvSpPr/>
              <p:nvPr/>
            </p:nvSpPr>
            <p:spPr>
              <a:xfrm>
                <a:off x="1" y="6815369"/>
                <a:ext cx="9143999" cy="4998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pic>
            <p:nvPicPr>
              <p:cNvPr id="84" name="Picture 4" descr="D:\Nueva carpeta (3)\MEMORIA GESTION 2019\COADE.png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22898" y="6561988"/>
                <a:ext cx="753074" cy="25138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85" name="84 Conector recto"/>
              <p:cNvCxnSpPr/>
              <p:nvPr/>
            </p:nvCxnSpPr>
            <p:spPr>
              <a:xfrm flipV="1">
                <a:off x="8028384" y="6599922"/>
                <a:ext cx="0" cy="141446"/>
              </a:xfrm>
              <a:prstGeom prst="line">
                <a:avLst/>
              </a:prstGeom>
              <a:ln w="31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6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36296" y="6551757"/>
                <a:ext cx="864096" cy="271849"/>
              </a:xfrm>
              <a:prstGeom prst="rect">
                <a:avLst/>
              </a:prstGeom>
            </p:spPr>
            <p:txBody>
              <a:bodyPr lIns="45720" rIns="45720" anchor="b">
                <a:no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40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COLEGIO OFICIAL DE</a:t>
                </a:r>
              </a:p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60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ARQUITECTOS</a:t>
                </a:r>
              </a:p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46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DE EXTREMADURA</a:t>
                </a:r>
                <a:endParaRPr lang="es-ES" sz="460" dirty="0">
                  <a:solidFill>
                    <a:schemeClr val="bg1"/>
                  </a:solidFill>
                  <a:latin typeface="Montserrat Light" panose="00000400000000000000" pitchFamily="2" charset="0"/>
                </a:endParaRPr>
              </a:p>
            </p:txBody>
          </p:sp>
        </p:grpSp>
        <p:grpSp>
          <p:nvGrpSpPr>
            <p:cNvPr id="73" name="72 Grupo"/>
            <p:cNvGrpSpPr/>
            <p:nvPr/>
          </p:nvGrpSpPr>
          <p:grpSpPr>
            <a:xfrm>
              <a:off x="61785" y="6533694"/>
              <a:ext cx="4006159" cy="307975"/>
              <a:chOff x="5281856" y="6442601"/>
              <a:chExt cx="4006159" cy="307975"/>
            </a:xfrm>
          </p:grpSpPr>
          <p:sp>
            <p:nvSpPr>
              <p:cNvPr id="74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64356" y="6442601"/>
                <a:ext cx="3923659" cy="307975"/>
              </a:xfrm>
              <a:prstGeom prst="rect">
                <a:avLst/>
              </a:prstGeom>
            </p:spPr>
            <p:txBody>
              <a:bodyPr lIns="0" tIns="0" rIns="0" bIns="46800" anchor="b">
                <a:no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buNone/>
                  <a:defRPr/>
                </a:pP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asamblea general ordinaria 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| </a:t>
                </a: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COADE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 | </a:t>
                </a:r>
                <a:r>
                  <a:rPr lang="es-ES" sz="950" b="1" dirty="0" err="1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cáceres</a:t>
                </a: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 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| </a:t>
                </a: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14.12.2020</a:t>
                </a:r>
                <a:endParaRPr lang="es-ES" sz="950" b="1" dirty="0">
                  <a:solidFill>
                    <a:schemeClr val="bg1"/>
                  </a:solidFill>
                  <a:latin typeface="Montserrat Light" panose="00000400000000000000" pitchFamily="2" charset="0"/>
                </a:endParaRPr>
              </a:p>
            </p:txBody>
          </p:sp>
          <p:sp>
            <p:nvSpPr>
              <p:cNvPr id="79" name="78 Elipse"/>
              <p:cNvSpPr/>
              <p:nvPr/>
            </p:nvSpPr>
            <p:spPr>
              <a:xfrm>
                <a:off x="5281856" y="6604582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</p:grpSp>
      <p:grpSp>
        <p:nvGrpSpPr>
          <p:cNvPr id="6" name="5 Grupo"/>
          <p:cNvGrpSpPr/>
          <p:nvPr/>
        </p:nvGrpSpPr>
        <p:grpSpPr>
          <a:xfrm>
            <a:off x="292964" y="984611"/>
            <a:ext cx="8583008" cy="216338"/>
            <a:chOff x="292964" y="984611"/>
            <a:chExt cx="8583008" cy="216338"/>
          </a:xfrm>
        </p:grpSpPr>
        <p:sp>
          <p:nvSpPr>
            <p:cNvPr id="3" name="2 Rectángulo"/>
            <p:cNvSpPr/>
            <p:nvPr/>
          </p:nvSpPr>
          <p:spPr>
            <a:xfrm>
              <a:off x="539552" y="984611"/>
              <a:ext cx="8336420" cy="189281"/>
            </a:xfrm>
            <a:prstGeom prst="rect">
              <a:avLst/>
            </a:prstGeom>
            <a:solidFill>
              <a:srgbClr val="0E76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3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1016684"/>
              <a:ext cx="2232248" cy="136569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medidas de apoyo</a:t>
              </a:r>
              <a:endParaRPr lang="es-ES" sz="1400" b="1" dirty="0">
                <a:solidFill>
                  <a:schemeClr val="bg1"/>
                </a:solidFill>
                <a:latin typeface="Montserrat Light" panose="00000400000000000000" pitchFamily="2" charset="0"/>
              </a:endParaRPr>
            </a:p>
          </p:txBody>
        </p:sp>
        <p:sp>
          <p:nvSpPr>
            <p:cNvPr id="102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92964" y="988108"/>
              <a:ext cx="227542" cy="212841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0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3.1</a:t>
              </a:r>
              <a:endParaRPr lang="es-ES" sz="1000" b="1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</p:grpSp>
      <p:grpSp>
        <p:nvGrpSpPr>
          <p:cNvPr id="5" name="4 Grupo"/>
          <p:cNvGrpSpPr/>
          <p:nvPr/>
        </p:nvGrpSpPr>
        <p:grpSpPr>
          <a:xfrm>
            <a:off x="443726" y="1172940"/>
            <a:ext cx="8379104" cy="5291640"/>
            <a:chOff x="443726" y="1172940"/>
            <a:chExt cx="8379104" cy="5291640"/>
          </a:xfrm>
        </p:grpSpPr>
        <p:sp>
          <p:nvSpPr>
            <p:cNvPr id="132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3815849" y="5977235"/>
              <a:ext cx="3099593" cy="487345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lnSpc>
                  <a:spcPct val="80000"/>
                </a:lnSpc>
                <a:spcBef>
                  <a:spcPts val="0"/>
                </a:spcBef>
                <a:buClr>
                  <a:srgbClr val="0E7683"/>
                </a:buClr>
                <a:buFont typeface="Wingdings" panose="05000000000000000000" pitchFamily="2" charset="2"/>
                <a:buChar char="§"/>
                <a:defRPr/>
              </a:pPr>
              <a:r>
                <a:rPr lang="es-ES" sz="900" dirty="0">
                  <a:latin typeface="Montserrat Light" panose="00000400000000000000" pitchFamily="2" charset="0"/>
                </a:rPr>
                <a:t>e</a:t>
              </a:r>
              <a:r>
                <a:rPr lang="es-ES" sz="900" dirty="0" smtClean="0">
                  <a:latin typeface="Montserrat Light" panose="00000400000000000000" pitchFamily="2" charset="0"/>
                </a:rPr>
                <a:t>nviada:    </a:t>
              </a:r>
              <a:r>
                <a:rPr lang="es-ES" sz="9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consejería de cultura, turismo y deportes</a:t>
              </a:r>
            </a:p>
            <a:p>
              <a:pPr>
                <a:lnSpc>
                  <a:spcPct val="80000"/>
                </a:lnSpc>
                <a:spcBef>
                  <a:spcPts val="0"/>
                </a:spcBef>
                <a:buClr>
                  <a:srgbClr val="0E7683"/>
                </a:buClr>
                <a:buFont typeface="Wingdings" panose="05000000000000000000" pitchFamily="2" charset="2"/>
                <a:buChar char="§"/>
                <a:defRPr/>
              </a:pPr>
              <a:r>
                <a:rPr lang="es-ES" sz="900" dirty="0" smtClean="0">
                  <a:latin typeface="Montserrat Light" panose="00000400000000000000" pitchFamily="2" charset="0"/>
                </a:rPr>
                <a:t>pendientes: </a:t>
              </a:r>
              <a:r>
                <a:rPr lang="es-ES" sz="9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servicio extremeño de salud (</a:t>
              </a:r>
              <a:r>
                <a:rPr lang="es-ES" sz="900" b="1" dirty="0" err="1" smtClean="0">
                  <a:latin typeface="Montserrat Light" panose="00000400000000000000" pitchFamily="2" charset="0"/>
                </a:rPr>
                <a:t>ses</a:t>
              </a:r>
              <a:r>
                <a:rPr lang="es-ES" sz="900" b="1" dirty="0" smtClean="0">
                  <a:latin typeface="Montserrat Light" panose="00000400000000000000" pitchFamily="2" charset="0"/>
                </a:rPr>
                <a:t>)</a:t>
              </a:r>
              <a:br>
                <a:rPr lang="es-ES" sz="900" b="1" dirty="0" smtClean="0">
                  <a:latin typeface="Montserrat Light" panose="00000400000000000000" pitchFamily="2" charset="0"/>
                </a:rPr>
              </a:br>
              <a:r>
                <a:rPr lang="es-ES" sz="900" b="1" dirty="0" smtClean="0">
                  <a:latin typeface="Montserrat Light" panose="00000400000000000000" pitchFamily="2" charset="0"/>
                </a:rPr>
                <a:t>dirección </a:t>
              </a:r>
              <a:r>
                <a:rPr lang="es-ES" sz="900" b="1" dirty="0" err="1" smtClean="0">
                  <a:latin typeface="Montserrat Light" panose="00000400000000000000" pitchFamily="2" charset="0"/>
                </a:rPr>
                <a:t>gral.</a:t>
              </a:r>
              <a:r>
                <a:rPr lang="es-ES" sz="900" b="1" dirty="0" smtClean="0">
                  <a:latin typeface="Montserrat Light" panose="00000400000000000000" pitchFamily="2" charset="0"/>
                </a:rPr>
                <a:t> </a:t>
              </a:r>
              <a:r>
                <a:rPr lang="es-ES" sz="9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urbanismo y ordenación del territorio</a:t>
              </a:r>
              <a:endParaRPr lang="es-ES" sz="900" b="1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  <a:p>
              <a:pPr fontAlgn="auto">
                <a:lnSpc>
                  <a:spcPct val="80000"/>
                </a:lnSpc>
                <a:spcBef>
                  <a:spcPts val="0"/>
                </a:spcBef>
                <a:buClr>
                  <a:srgbClr val="0E7683"/>
                </a:buClr>
                <a:buFont typeface="Wingdings" panose="05000000000000000000" pitchFamily="2" charset="2"/>
                <a:buChar char="§"/>
                <a:defRPr/>
              </a:pPr>
              <a:endParaRPr lang="es-ES" sz="1000" dirty="0">
                <a:latin typeface="Montserrat Light" panose="00000400000000000000" pitchFamily="2" charset="0"/>
              </a:endParaRPr>
            </a:p>
          </p:txBody>
        </p:sp>
        <p:pic>
          <p:nvPicPr>
            <p:cNvPr id="108" name="Picture 3"/>
            <p:cNvPicPr>
              <a:picLocks noChangeAspect="1" noChangeArrowheads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22024" t="-4526" r="21456" b="60511"/>
            <a:stretch/>
          </p:blipFill>
          <p:spPr bwMode="auto">
            <a:xfrm>
              <a:off x="5616016" y="4333765"/>
              <a:ext cx="3185660" cy="5509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1" name="Picture 3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915443" y="3940908"/>
              <a:ext cx="1872547" cy="4785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85" name="Picture 13" descr="D:\Nueva carpeta (3)\BOLSAS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915442" y="5877272"/>
              <a:ext cx="1872587" cy="5129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84" name="Picture 12" descr="http://www.coade.org/www/wp-content/uploads/2020/07/LO_D-SLIDER.jp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788054" y="4884710"/>
              <a:ext cx="4034776" cy="687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8" name="Picture 6" descr="http://www.coade.org/www/wp-content/uploads/2020/11/VIDEOTECA-VISADO-1024x536.jpg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788054" y="3243393"/>
              <a:ext cx="2127389" cy="6975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4" name="Picture 3"/>
            <p:cNvPicPr>
              <a:picLocks noChangeAspect="1" noChangeArrowheads="1"/>
            </p:cNvPicPr>
            <p:nvPr/>
          </p:nvPicPr>
          <p:blipFill rotWithShape="1"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6287" t="16287" r="16287" b="16287"/>
            <a:stretch/>
          </p:blipFill>
          <p:spPr bwMode="auto">
            <a:xfrm>
              <a:off x="4630594" y="2558392"/>
              <a:ext cx="2562348" cy="6850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5" name="Picture 2"/>
            <p:cNvPicPr>
              <a:picLocks noChangeAspect="1" noChangeArrowheads="1"/>
            </p:cNvPicPr>
            <p:nvPr/>
          </p:nvPicPr>
          <p:blipFill rotWithShape="1"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21264"/>
            <a:stretch/>
          </p:blipFill>
          <p:spPr bwMode="auto">
            <a:xfrm>
              <a:off x="3122711" y="2556114"/>
              <a:ext cx="1669941" cy="6872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6" name="Picture 5"/>
            <p:cNvPicPr>
              <a:picLocks noChangeAspect="1" noChangeArrowheads="1"/>
            </p:cNvPicPr>
            <p:nvPr/>
          </p:nvPicPr>
          <p:blipFill rotWithShape="1"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7071913" y="1173222"/>
              <a:ext cx="1750917" cy="6850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7" name="Picture 5"/>
            <p:cNvPicPr>
              <a:picLocks noChangeAspect="1" noChangeArrowheads="1"/>
            </p:cNvPicPr>
            <p:nvPr/>
          </p:nvPicPr>
          <p:blipFill rotWithShape="1"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5419" r="14802"/>
            <a:stretch/>
          </p:blipFill>
          <p:spPr bwMode="auto">
            <a:xfrm>
              <a:off x="5911768" y="1172940"/>
              <a:ext cx="1234607" cy="6923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8" name="Picture 5"/>
            <p:cNvPicPr>
              <a:picLocks noChangeAspect="1" noChangeArrowheads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937476" y="1858223"/>
              <a:ext cx="2885354" cy="7001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" name="Picture 5" descr="D:\Nueva carpeta (3)\MEMORIA GESTION 2019\INFORME DEL DECANO\REFX\adobe.jpg"/>
            <p:cNvPicPr>
              <a:picLocks noChangeAspect="1" noChangeArrowheads="1"/>
            </p:cNvPicPr>
            <p:nvPr/>
          </p:nvPicPr>
          <p:blipFill rotWithShape="1"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9466" b="8620"/>
            <a:stretch/>
          </p:blipFill>
          <p:spPr bwMode="auto">
            <a:xfrm>
              <a:off x="3160224" y="1173892"/>
              <a:ext cx="1534409" cy="6843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5" name="Picture 2" descr="D:\Nueva carpeta\e72f8936.jpg"/>
            <p:cNvPicPr>
              <a:picLocks noChangeAspect="1" noChangeArrowheads="1"/>
            </p:cNvPicPr>
            <p:nvPr/>
          </p:nvPicPr>
          <p:blipFill rotWithShape="1"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694632" y="1173222"/>
              <a:ext cx="1245520" cy="6888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5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3160224" y="2039881"/>
              <a:ext cx="3443562" cy="330346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lnSpc>
                  <a:spcPct val="80000"/>
                </a:lnSpc>
                <a:spcBef>
                  <a:spcPts val="0"/>
                </a:spcBef>
                <a:buClr>
                  <a:srgbClr val="0E7683"/>
                </a:buClr>
                <a:buFont typeface="Wingdings" panose="05000000000000000000" pitchFamily="2" charset="2"/>
                <a:buChar char="§"/>
                <a:defRPr/>
              </a:pPr>
              <a:r>
                <a:rPr lang="es-ES" sz="9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 2º</a:t>
              </a:r>
              <a:r>
                <a:rPr lang="es-ES" sz="900" b="1" dirty="0" smtClean="0">
                  <a:latin typeface="Montserrat Light" panose="00000400000000000000" pitchFamily="2" charset="0"/>
                </a:rPr>
                <a:t> trimestre              </a:t>
              </a:r>
              <a:r>
                <a:rPr lang="es-ES" sz="900" dirty="0" smtClean="0">
                  <a:latin typeface="Montserrat Light" panose="00000400000000000000" pitchFamily="2" charset="0"/>
                </a:rPr>
                <a:t>aplazamiento</a:t>
              </a:r>
              <a:r>
                <a:rPr lang="es-ES" sz="900" b="1" dirty="0" smtClean="0">
                  <a:latin typeface="Montserrat Light" panose="00000400000000000000" pitchFamily="2" charset="0"/>
                </a:rPr>
                <a:t> </a:t>
              </a:r>
              <a:r>
                <a:rPr lang="es-ES" sz="9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general</a:t>
              </a:r>
            </a:p>
            <a:p>
              <a:pPr fontAlgn="auto">
                <a:lnSpc>
                  <a:spcPct val="80000"/>
                </a:lnSpc>
                <a:spcBef>
                  <a:spcPts val="0"/>
                </a:spcBef>
                <a:buClr>
                  <a:srgbClr val="0E7683"/>
                </a:buClr>
                <a:buFont typeface="Wingdings" panose="05000000000000000000" pitchFamily="2" charset="2"/>
                <a:buChar char="§"/>
                <a:defRPr/>
              </a:pPr>
              <a:r>
                <a:rPr lang="es-ES" sz="900" b="1" dirty="0">
                  <a:solidFill>
                    <a:srgbClr val="0E7683"/>
                  </a:solidFill>
                  <a:latin typeface="Montserrat Light" panose="00000400000000000000" pitchFamily="2" charset="0"/>
                </a:rPr>
                <a:t> </a:t>
              </a:r>
              <a:r>
                <a:rPr lang="es-ES" sz="9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3º</a:t>
              </a:r>
              <a:r>
                <a:rPr lang="es-ES" sz="900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 </a:t>
              </a:r>
              <a:r>
                <a:rPr lang="es-ES" sz="900" dirty="0" smtClean="0">
                  <a:latin typeface="Montserrat Light" panose="00000400000000000000" pitchFamily="2" charset="0"/>
                </a:rPr>
                <a:t>y</a:t>
              </a:r>
              <a:r>
                <a:rPr lang="es-ES" sz="900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 </a:t>
              </a:r>
              <a:r>
                <a:rPr lang="es-ES" sz="9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4º </a:t>
              </a:r>
              <a:r>
                <a:rPr lang="es-ES" sz="900" b="1" dirty="0" smtClean="0">
                  <a:latin typeface="Montserrat Light" panose="00000400000000000000" pitchFamily="2" charset="0"/>
                </a:rPr>
                <a:t>trimestre</a:t>
              </a:r>
              <a:r>
                <a:rPr lang="es-ES" sz="900" b="1" dirty="0">
                  <a:latin typeface="Montserrat Light" panose="00000400000000000000" pitchFamily="2" charset="0"/>
                </a:rPr>
                <a:t> </a:t>
              </a:r>
              <a:r>
                <a:rPr lang="es-ES" sz="900" b="1" dirty="0" smtClean="0">
                  <a:latin typeface="Montserrat Light" panose="00000400000000000000" pitchFamily="2" charset="0"/>
                </a:rPr>
                <a:t>     </a:t>
              </a:r>
              <a:r>
                <a:rPr lang="es-ES" sz="900" dirty="0" smtClean="0">
                  <a:latin typeface="Montserrat Light" panose="00000400000000000000" pitchFamily="2" charset="0"/>
                </a:rPr>
                <a:t>aplazamiento </a:t>
              </a:r>
              <a:r>
                <a:rPr lang="es-ES" sz="9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voluntario</a:t>
              </a:r>
              <a:endParaRPr lang="es-ES" sz="1000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  <p:cxnSp>
          <p:nvCxnSpPr>
            <p:cNvPr id="88" name="87 Conector recto"/>
            <p:cNvCxnSpPr/>
            <p:nvPr/>
          </p:nvCxnSpPr>
          <p:spPr>
            <a:xfrm>
              <a:off x="611560" y="1858223"/>
              <a:ext cx="8190116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1306860"/>
              <a:ext cx="2592287" cy="450443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latin typeface="Montserrat Light" panose="00000400000000000000" pitchFamily="2" charset="0"/>
                </a:rPr>
                <a:t>teletrabajo </a:t>
              </a:r>
              <a:r>
                <a:rPr lang="es-ES" sz="1200" dirty="0" smtClean="0">
                  <a:latin typeface="Montserrat Light" panose="00000400000000000000" pitchFamily="2" charset="0"/>
                </a:rPr>
                <a:t>y mantenimiento</a:t>
              </a:r>
            </a:p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latin typeface="Montserrat Light" panose="00000400000000000000" pitchFamily="2" charset="0"/>
                </a:rPr>
                <a:t>servicios colegiales 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online</a:t>
              </a:r>
              <a:endParaRPr lang="es-ES" sz="1100" dirty="0">
                <a:latin typeface="Montserrat Light" panose="00000400000000000000" pitchFamily="2" charset="0"/>
              </a:endParaRPr>
            </a:p>
          </p:txBody>
        </p:sp>
        <p:sp>
          <p:nvSpPr>
            <p:cNvPr id="51" name="50 Elipse"/>
            <p:cNvSpPr/>
            <p:nvPr/>
          </p:nvSpPr>
          <p:spPr>
            <a:xfrm flipH="1">
              <a:off x="443726" y="1410852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57" name="56 Elipse"/>
            <p:cNvSpPr/>
            <p:nvPr/>
          </p:nvSpPr>
          <p:spPr>
            <a:xfrm flipH="1">
              <a:off x="443726" y="2125236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89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2" y="2039881"/>
              <a:ext cx="8180426" cy="330346"/>
            </a:xfrm>
            <a:prstGeom prst="rect">
              <a:avLst/>
            </a:prstGeom>
          </p:spPr>
          <p:txBody>
            <a:bodyPr wrap="none" lIns="0" tIns="0" rIns="0" bIns="0" anchor="t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latin typeface="Montserrat Light" panose="00000400000000000000" pitchFamily="2" charset="0"/>
                </a:rPr>
                <a:t>aplazamiento </a:t>
              </a:r>
              <a:r>
                <a:rPr lang="es-ES" sz="1200" dirty="0" smtClean="0">
                  <a:latin typeface="Montserrat Light" panose="00000400000000000000" pitchFamily="2" charset="0"/>
                </a:rPr>
                <a:t>de la</a:t>
              </a:r>
            </a:p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cuota colegial</a:t>
              </a:r>
            </a:p>
          </p:txBody>
        </p:sp>
        <p:sp>
          <p:nvSpPr>
            <p:cNvPr id="128" name="127 Elipse"/>
            <p:cNvSpPr/>
            <p:nvPr/>
          </p:nvSpPr>
          <p:spPr>
            <a:xfrm flipH="1">
              <a:off x="443726" y="2827813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130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3420721"/>
              <a:ext cx="8180425" cy="330346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latin typeface="Montserrat Light" panose="00000400000000000000" pitchFamily="2" charset="0"/>
                </a:rPr>
                <a:t>reestructuración </a:t>
              </a:r>
              <a:r>
                <a:rPr lang="es-ES" sz="1200" dirty="0" smtClean="0">
                  <a:latin typeface="Montserrat Light" panose="00000400000000000000" pitchFamily="2" charset="0"/>
                </a:rPr>
                <a:t>de 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visado</a:t>
              </a:r>
            </a:p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100" b="1" dirty="0">
                  <a:solidFill>
                    <a:srgbClr val="0E7683"/>
                  </a:solidFill>
                  <a:latin typeface="Montserrat Light" panose="00000400000000000000" pitchFamily="2" charset="0"/>
                </a:rPr>
                <a:t>v</a:t>
              </a:r>
              <a:r>
                <a:rPr lang="es-ES" sz="11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ideoconferencia </a:t>
              </a:r>
              <a:r>
                <a:rPr lang="es-ES" sz="1100" dirty="0" smtClean="0">
                  <a:latin typeface="Montserrat Light" panose="00000400000000000000" pitchFamily="2" charset="0"/>
                </a:rPr>
                <a:t>| </a:t>
              </a:r>
              <a:r>
                <a:rPr lang="es-ES" sz="11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ayudas de visado </a:t>
              </a:r>
              <a:r>
                <a:rPr lang="es-ES" sz="1000" dirty="0" smtClean="0">
                  <a:latin typeface="Montserrat Light" panose="00000400000000000000" pitchFamily="2" charset="0"/>
                </a:rPr>
                <a:t>(</a:t>
              </a:r>
              <a:r>
                <a:rPr lang="es-ES" sz="1000" b="1" dirty="0" err="1" smtClean="0">
                  <a:latin typeface="Montserrat Light" panose="00000400000000000000" pitchFamily="2" charset="0"/>
                </a:rPr>
                <a:t>apuntes</a:t>
              </a:r>
              <a:r>
                <a:rPr lang="es-ES" sz="1000" dirty="0" err="1" smtClean="0">
                  <a:latin typeface="Montserrat Light" panose="00000400000000000000" pitchFamily="2" charset="0"/>
                </a:rPr>
                <a:t>+</a:t>
              </a:r>
              <a:r>
                <a:rPr lang="es-ES" sz="1000" b="1" dirty="0" err="1" smtClean="0">
                  <a:latin typeface="Montserrat Light" panose="00000400000000000000" pitchFamily="2" charset="0"/>
                </a:rPr>
                <a:t>taller</a:t>
              </a:r>
              <a:r>
                <a:rPr lang="es-ES" sz="1000" dirty="0" smtClean="0">
                  <a:latin typeface="Montserrat Light" panose="00000400000000000000" pitchFamily="2" charset="0"/>
                </a:rPr>
                <a:t>)</a:t>
              </a:r>
              <a:endParaRPr lang="es-ES" sz="1200" dirty="0">
                <a:latin typeface="Montserrat Light" panose="00000400000000000000" pitchFamily="2" charset="0"/>
              </a:endParaRPr>
            </a:p>
          </p:txBody>
        </p:sp>
        <p:sp>
          <p:nvSpPr>
            <p:cNvPr id="131" name="130 Elipse"/>
            <p:cNvSpPr/>
            <p:nvPr/>
          </p:nvSpPr>
          <p:spPr>
            <a:xfrm flipH="1">
              <a:off x="443726" y="3573016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cxnSp>
          <p:nvCxnSpPr>
            <p:cNvPr id="93" name="92 Conector recto"/>
            <p:cNvCxnSpPr/>
            <p:nvPr/>
          </p:nvCxnSpPr>
          <p:spPr>
            <a:xfrm>
              <a:off x="611560" y="2558392"/>
              <a:ext cx="8190116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128 Conector recto"/>
            <p:cNvCxnSpPr/>
            <p:nvPr/>
          </p:nvCxnSpPr>
          <p:spPr>
            <a:xfrm>
              <a:off x="611560" y="3243393"/>
              <a:ext cx="8190116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2" y="2700740"/>
              <a:ext cx="8180426" cy="330346"/>
            </a:xfrm>
            <a:prstGeom prst="rect">
              <a:avLst/>
            </a:prstGeom>
          </p:spPr>
          <p:txBody>
            <a:bodyPr wrap="none" lIns="0" tIns="0" rIns="0" bIns="0" anchor="t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latin typeface="Montserrat Light" panose="00000400000000000000" pitchFamily="2" charset="0"/>
                </a:rPr>
                <a:t>actualización </a:t>
              </a:r>
              <a:r>
                <a:rPr lang="es-ES" sz="1200" dirty="0" smtClean="0">
                  <a:latin typeface="Montserrat Light" panose="00000400000000000000" pitchFamily="2" charset="0"/>
                </a:rPr>
                <a:t>constante</a:t>
              </a:r>
              <a:r>
                <a:rPr lang="es-ES" sz="1200" b="1" dirty="0" smtClean="0">
                  <a:latin typeface="Montserrat Light" panose="00000400000000000000" pitchFamily="2" charset="0"/>
                </a:rPr>
                <a:t> </a:t>
              </a:r>
              <a:r>
                <a:rPr lang="es-ES" sz="1200" dirty="0" smtClean="0">
                  <a:latin typeface="Montserrat Light" panose="00000400000000000000" pitchFamily="2" charset="0"/>
                </a:rPr>
                <a:t>y </a:t>
              </a:r>
            </a:p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acceso a normativa</a:t>
              </a:r>
            </a:p>
          </p:txBody>
        </p:sp>
        <p:cxnSp>
          <p:nvCxnSpPr>
            <p:cNvPr id="104" name="103 Conector recto"/>
            <p:cNvCxnSpPr/>
            <p:nvPr/>
          </p:nvCxnSpPr>
          <p:spPr>
            <a:xfrm>
              <a:off x="611560" y="3940908"/>
              <a:ext cx="8190116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4487167"/>
              <a:ext cx="8180425" cy="330346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asesoramiento </a:t>
              </a:r>
              <a:r>
                <a:rPr lang="es-ES" sz="1200" b="1" dirty="0" smtClean="0">
                  <a:latin typeface="Montserrat Light" panose="00000400000000000000" pitchFamily="2" charset="0"/>
                </a:rPr>
                <a:t>al colegiado</a:t>
              </a:r>
              <a:endParaRPr lang="es-ES" sz="1200" b="1" dirty="0" smtClean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100" dirty="0">
                  <a:latin typeface="Montserrat Light" panose="00000400000000000000" pitchFamily="2" charset="0"/>
                </a:rPr>
                <a:t>s</a:t>
              </a:r>
              <a:r>
                <a:rPr lang="es-ES" sz="1100" dirty="0" smtClean="0">
                  <a:latin typeface="Montserrat Light" panose="00000400000000000000" pitchFamily="2" charset="0"/>
                </a:rPr>
                <a:t>ustitutivo del convenio FIDAS</a:t>
              </a:r>
              <a:endParaRPr lang="es-ES" sz="1200" dirty="0">
                <a:latin typeface="Montserrat Light" panose="00000400000000000000" pitchFamily="2" charset="0"/>
              </a:endParaRPr>
            </a:p>
          </p:txBody>
        </p:sp>
        <p:sp>
          <p:nvSpPr>
            <p:cNvPr id="106" name="105 Elipse"/>
            <p:cNvSpPr/>
            <p:nvPr/>
          </p:nvSpPr>
          <p:spPr>
            <a:xfrm flipH="1">
              <a:off x="443726" y="4639462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109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3160224" y="4580304"/>
              <a:ext cx="3443562" cy="330346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lnSpc>
                  <a:spcPct val="80000"/>
                </a:lnSpc>
                <a:spcBef>
                  <a:spcPts val="0"/>
                </a:spcBef>
                <a:buClr>
                  <a:srgbClr val="0E7683"/>
                </a:buClr>
                <a:buFont typeface="Wingdings" panose="05000000000000000000" pitchFamily="2" charset="2"/>
                <a:buChar char="§"/>
                <a:defRPr/>
              </a:pPr>
              <a:r>
                <a:rPr lang="es-ES" sz="900" dirty="0" smtClean="0">
                  <a:latin typeface="Montserrat Light" panose="00000400000000000000" pitchFamily="2" charset="0"/>
                </a:rPr>
                <a:t> desde el </a:t>
              </a:r>
              <a:r>
                <a:rPr lang="es-ES" sz="9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16 marzo </a:t>
              </a:r>
              <a:r>
                <a:rPr lang="es-ES" sz="900" dirty="0" smtClean="0">
                  <a:latin typeface="Montserrat Light" panose="00000400000000000000" pitchFamily="2" charset="0"/>
                </a:rPr>
                <a:t>en</a:t>
              </a:r>
              <a:r>
                <a:rPr lang="es-ES" sz="9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 asesoramiento</a:t>
              </a:r>
              <a:r>
                <a:rPr lang="es-ES" sz="900" b="1" dirty="0" smtClean="0">
                  <a:latin typeface="Montserrat Light" panose="00000400000000000000" pitchFamily="2" charset="0"/>
                </a:rPr>
                <a:t>@coade.org</a:t>
              </a:r>
              <a:endParaRPr lang="es-ES" sz="1000" dirty="0">
                <a:latin typeface="Montserrat Light" panose="00000400000000000000" pitchFamily="2" charset="0"/>
              </a:endParaRPr>
            </a:p>
          </p:txBody>
        </p:sp>
        <p:pic>
          <p:nvPicPr>
            <p:cNvPr id="92" name="Picture 3"/>
            <p:cNvPicPr>
              <a:picLocks noChangeAspect="1" noChangeArrowheads="1"/>
            </p:cNvPicPr>
            <p:nvPr/>
          </p:nvPicPr>
          <p:blipFill rotWithShape="1"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1" t="10905" r="-1" b="18781"/>
            <a:stretch/>
          </p:blipFill>
          <p:spPr bwMode="auto">
            <a:xfrm>
              <a:off x="6915443" y="2558392"/>
              <a:ext cx="1886233" cy="6850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6" name="Picture 4" descr="http://www.coade.org/www/wp-content/uploads/2020/11/CURSO-VISADO-S2-1024x536.jpg"/>
            <p:cNvPicPr>
              <a:picLocks noChangeAspect="1" noChangeArrowheads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915443" y="3243393"/>
              <a:ext cx="1892285" cy="6975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10" name="109 Conector recto"/>
            <p:cNvCxnSpPr/>
            <p:nvPr/>
          </p:nvCxnSpPr>
          <p:spPr>
            <a:xfrm>
              <a:off x="3115991" y="1973333"/>
              <a:ext cx="0" cy="400801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111 Conector recto"/>
            <p:cNvCxnSpPr/>
            <p:nvPr/>
          </p:nvCxnSpPr>
          <p:spPr>
            <a:xfrm>
              <a:off x="611560" y="4884711"/>
              <a:ext cx="8190116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5052049"/>
              <a:ext cx="8180425" cy="330346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dirty="0" smtClean="0">
                  <a:latin typeface="Montserrat Light" panose="00000400000000000000" pitchFamily="2" charset="0"/>
                </a:rPr>
                <a:t>puesta en marcha del</a:t>
              </a:r>
            </a:p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latin typeface="Montserrat Light" panose="00000400000000000000" pitchFamily="2" charset="0"/>
                </a:rPr>
                <a:t>libro </a:t>
              </a:r>
              <a:r>
                <a:rPr lang="es-ES" sz="1200" dirty="0" smtClean="0">
                  <a:latin typeface="Montserrat Light" panose="00000400000000000000" pitchFamily="2" charset="0"/>
                </a:rPr>
                <a:t>de 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órdenes digital</a:t>
              </a:r>
            </a:p>
          </p:txBody>
        </p:sp>
        <p:sp>
          <p:nvSpPr>
            <p:cNvPr id="115" name="114 Elipse"/>
            <p:cNvSpPr/>
            <p:nvPr/>
          </p:nvSpPr>
          <p:spPr>
            <a:xfrm flipH="1">
              <a:off x="443726" y="5204344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cxnSp>
          <p:nvCxnSpPr>
            <p:cNvPr id="116" name="115 Conector recto"/>
            <p:cNvCxnSpPr/>
            <p:nvPr/>
          </p:nvCxnSpPr>
          <p:spPr>
            <a:xfrm>
              <a:off x="611560" y="5572236"/>
              <a:ext cx="8190116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8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3160224" y="5084890"/>
              <a:ext cx="1627830" cy="487345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lnSpc>
                  <a:spcPct val="80000"/>
                </a:lnSpc>
                <a:spcBef>
                  <a:spcPts val="0"/>
                </a:spcBef>
                <a:buClr>
                  <a:srgbClr val="0E7683"/>
                </a:buClr>
                <a:buFont typeface="Wingdings" panose="05000000000000000000" pitchFamily="2" charset="2"/>
                <a:buChar char="§"/>
                <a:defRPr/>
              </a:pPr>
              <a:r>
                <a:rPr lang="es-ES" sz="900" dirty="0" smtClean="0">
                  <a:latin typeface="Montserrat Light" panose="00000400000000000000" pitchFamily="2" charset="0"/>
                </a:rPr>
                <a:t> desde el </a:t>
              </a:r>
              <a:r>
                <a:rPr lang="es-ES" sz="9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08 julio</a:t>
              </a:r>
            </a:p>
            <a:p>
              <a:pPr fontAlgn="auto">
                <a:lnSpc>
                  <a:spcPct val="80000"/>
                </a:lnSpc>
                <a:spcBef>
                  <a:spcPts val="0"/>
                </a:spcBef>
                <a:buClr>
                  <a:srgbClr val="0E7683"/>
                </a:buClr>
                <a:buFont typeface="Wingdings" panose="05000000000000000000" pitchFamily="2" charset="2"/>
                <a:buChar char="§"/>
                <a:defRPr/>
              </a:pPr>
              <a:r>
                <a:rPr lang="es-ES" sz="900" dirty="0" smtClean="0">
                  <a:latin typeface="Montserrat Light" panose="00000400000000000000" pitchFamily="2" charset="0"/>
                </a:rPr>
                <a:t>web </a:t>
              </a:r>
              <a:r>
                <a:rPr lang="es-ES" sz="900" b="1" dirty="0" err="1" smtClean="0">
                  <a:latin typeface="Montserrat Light" panose="00000400000000000000" pitchFamily="2" charset="0"/>
                </a:rPr>
                <a:t>cscae</a:t>
              </a:r>
              <a:r>
                <a:rPr lang="es-ES" sz="900" dirty="0" smtClean="0">
                  <a:latin typeface="Montserrat Light" panose="00000400000000000000" pitchFamily="2" charset="0"/>
                </a:rPr>
                <a:t> </a:t>
              </a:r>
              <a:br>
                <a:rPr lang="es-ES" sz="900" dirty="0" smtClean="0">
                  <a:latin typeface="Montserrat Light" panose="00000400000000000000" pitchFamily="2" charset="0"/>
                </a:rPr>
              </a:br>
              <a:r>
                <a:rPr lang="es-ES" sz="900" dirty="0" smtClean="0">
                  <a:latin typeface="Montserrat Light" panose="00000400000000000000" pitchFamily="2" charset="0"/>
                </a:rPr>
                <a:t>+ google </a:t>
              </a:r>
              <a:r>
                <a:rPr lang="es-ES" sz="900" dirty="0" err="1" smtClean="0">
                  <a:latin typeface="Montserrat Light" panose="00000400000000000000" pitchFamily="2" charset="0"/>
                </a:rPr>
                <a:t>play</a:t>
              </a:r>
              <a:r>
                <a:rPr lang="es-ES" sz="900" dirty="0" smtClean="0">
                  <a:latin typeface="Montserrat Light" panose="00000400000000000000" pitchFamily="2" charset="0"/>
                </a:rPr>
                <a:t> + app store</a:t>
              </a:r>
              <a:endParaRPr lang="es-ES" sz="1000" dirty="0">
                <a:latin typeface="Montserrat Light" panose="00000400000000000000" pitchFamily="2" charset="0"/>
              </a:endParaRPr>
            </a:p>
          </p:txBody>
        </p:sp>
        <p:cxnSp>
          <p:nvCxnSpPr>
            <p:cNvPr id="119" name="118 Conector recto"/>
            <p:cNvCxnSpPr/>
            <p:nvPr/>
          </p:nvCxnSpPr>
          <p:spPr>
            <a:xfrm>
              <a:off x="3115991" y="5060173"/>
              <a:ext cx="0" cy="400801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5649852"/>
              <a:ext cx="8180425" cy="165173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>
                  <a:latin typeface="Montserrat Light" panose="00000400000000000000" pitchFamily="2" charset="0"/>
                </a:rPr>
                <a:t>libro </a:t>
              </a:r>
              <a:r>
                <a:rPr lang="es-ES" sz="1200" dirty="0">
                  <a:latin typeface="Montserrat Light" panose="00000400000000000000" pitchFamily="2" charset="0"/>
                </a:rPr>
                <a:t>del </a:t>
              </a:r>
              <a:r>
                <a:rPr lang="es-ES" sz="1200" b="1" dirty="0">
                  <a:solidFill>
                    <a:srgbClr val="0E7683"/>
                  </a:solidFill>
                  <a:latin typeface="Montserrat Light" panose="00000400000000000000" pitchFamily="2" charset="0"/>
                </a:rPr>
                <a:t>edificio 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existente</a:t>
              </a:r>
              <a:r>
                <a:rPr lang="es-ES" sz="1200" dirty="0" smtClean="0">
                  <a:latin typeface="Montserrat Light" panose="00000400000000000000" pitchFamily="2" charset="0"/>
                </a:rPr>
                <a:t>: proyecto ministerial y difusión en </a:t>
              </a:r>
              <a:r>
                <a:rPr lang="es-ES" sz="1200" dirty="0" err="1" smtClean="0">
                  <a:latin typeface="Montserrat Light" panose="00000400000000000000" pitchFamily="2" charset="0"/>
                </a:rPr>
                <a:t>extremadura</a:t>
              </a:r>
              <a:endParaRPr lang="es-ES" sz="1600" b="1" dirty="0" smtClean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  <p:sp>
          <p:nvSpPr>
            <p:cNvPr id="122" name="121 Elipse"/>
            <p:cNvSpPr/>
            <p:nvPr/>
          </p:nvSpPr>
          <p:spPr>
            <a:xfrm flipH="1">
              <a:off x="443726" y="5719561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cxnSp>
          <p:nvCxnSpPr>
            <p:cNvPr id="123" name="122 Conector recto"/>
            <p:cNvCxnSpPr/>
            <p:nvPr/>
          </p:nvCxnSpPr>
          <p:spPr>
            <a:xfrm>
              <a:off x="611560" y="5877272"/>
              <a:ext cx="8190116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4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5982008"/>
              <a:ext cx="8180425" cy="330346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dirty="0" smtClean="0">
                  <a:latin typeface="Montserrat Light" panose="00000400000000000000" pitchFamily="2" charset="0"/>
                </a:rPr>
                <a:t>creación de </a:t>
              </a:r>
              <a:r>
                <a:rPr lang="es-ES" sz="1200" b="1" dirty="0" smtClean="0">
                  <a:latin typeface="Montserrat Light" panose="00000400000000000000" pitchFamily="2" charset="0"/>
                </a:rPr>
                <a:t>bolsas de trabajo </a:t>
              </a:r>
              <a:r>
                <a:rPr lang="es-ES" sz="1200" dirty="0" smtClean="0">
                  <a:latin typeface="Montserrat Light" panose="00000400000000000000" pitchFamily="2" charset="0"/>
                </a:rPr>
                <a:t>y</a:t>
              </a:r>
              <a:endParaRPr lang="es-ES" sz="1600" dirty="0" smtClean="0">
                <a:latin typeface="Montserrat Light" panose="00000400000000000000" pitchFamily="2" charset="0"/>
              </a:endParaRPr>
            </a:p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latin typeface="Montserrat Light" panose="00000400000000000000" pitchFamily="2" charset="0"/>
                </a:rPr>
                <a:t>contratos menores </a:t>
              </a:r>
              <a:r>
                <a:rPr lang="es-ES" sz="1200" dirty="0" smtClean="0">
                  <a:latin typeface="Montserrat Light" panose="00000400000000000000" pitchFamily="2" charset="0"/>
                </a:rPr>
                <a:t>con 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administración</a:t>
              </a:r>
            </a:p>
          </p:txBody>
        </p:sp>
        <p:sp>
          <p:nvSpPr>
            <p:cNvPr id="125" name="124 Elipse"/>
            <p:cNvSpPr/>
            <p:nvPr/>
          </p:nvSpPr>
          <p:spPr>
            <a:xfrm flipH="1">
              <a:off x="443726" y="6117051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cxnSp>
          <p:nvCxnSpPr>
            <p:cNvPr id="133" name="132 Conector recto"/>
            <p:cNvCxnSpPr/>
            <p:nvPr/>
          </p:nvCxnSpPr>
          <p:spPr>
            <a:xfrm>
              <a:off x="3771617" y="5952518"/>
              <a:ext cx="0" cy="400801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67 Conector recto"/>
            <p:cNvCxnSpPr/>
            <p:nvPr/>
          </p:nvCxnSpPr>
          <p:spPr>
            <a:xfrm>
              <a:off x="611560" y="4419431"/>
              <a:ext cx="8190116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4003419"/>
              <a:ext cx="8180425" cy="330346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latin typeface="Montserrat Light" panose="00000400000000000000" pitchFamily="2" charset="0"/>
                </a:rPr>
                <a:t>colaboración </a:t>
              </a:r>
              <a:r>
                <a:rPr lang="es-ES" sz="1200" dirty="0" smtClean="0">
                  <a:latin typeface="Montserrat Light" panose="00000400000000000000" pitchFamily="2" charset="0"/>
                </a:rPr>
                <a:t>con </a:t>
              </a:r>
              <a:r>
                <a:rPr lang="es-ES" sz="1200" b="1" dirty="0" err="1" smtClean="0">
                  <a:latin typeface="Montserrat Light" panose="00000400000000000000" pitchFamily="2" charset="0"/>
                </a:rPr>
                <a:t>coa’s</a:t>
              </a:r>
              <a:r>
                <a:rPr lang="es-ES" sz="1200" b="1" dirty="0" smtClean="0">
                  <a:latin typeface="Montserrat Light" panose="00000400000000000000" pitchFamily="2" charset="0"/>
                </a:rPr>
                <a:t> </a:t>
              </a:r>
              <a:r>
                <a:rPr lang="es-ES" sz="1200" dirty="0" smtClean="0">
                  <a:latin typeface="Montserrat Light" panose="00000400000000000000" pitchFamily="2" charset="0"/>
                </a:rPr>
                <a:t>para la</a:t>
              </a:r>
            </a:p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agilización de licencias de obra </a:t>
              </a:r>
              <a:r>
                <a:rPr lang="es-ES" sz="1200" dirty="0" smtClean="0">
                  <a:latin typeface="Montserrat Light" panose="00000400000000000000" pitchFamily="2" charset="0"/>
                </a:rPr>
                <a:t>y 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visado interterritorial</a:t>
              </a:r>
              <a:endParaRPr lang="es-ES" sz="1400" dirty="0">
                <a:latin typeface="Montserrat Light" panose="00000400000000000000" pitchFamily="2" charset="0"/>
              </a:endParaRPr>
            </a:p>
          </p:txBody>
        </p:sp>
        <p:sp>
          <p:nvSpPr>
            <p:cNvPr id="70" name="69 Elipse"/>
            <p:cNvSpPr/>
            <p:nvPr/>
          </p:nvSpPr>
          <p:spPr>
            <a:xfrm flipH="1">
              <a:off x="443726" y="4155714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pic>
          <p:nvPicPr>
            <p:cNvPr id="87" name="86 Imagen" descr="Imagen que contiene interior, tabla, escritorio, computadora&#10;&#10;Descripción generada automáticamente">
              <a:extLst>
                <a:ext uri="{FF2B5EF4-FFF2-40B4-BE49-F238E27FC236}">
                  <a16:creationId xmlns:lc="http://schemas.openxmlformats.org/drawingml/2006/lockedCanvas" xmlns:a16="http://schemas.microsoft.com/office/drawing/2014/main" xmlns="" id="{EFF59936-F62C-41B9-A65B-3745FB79F4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8"/>
            <a:srcRect l="127" t="18828" r="12542" b="51738"/>
            <a:stretch/>
          </p:blipFill>
          <p:spPr>
            <a:xfrm>
              <a:off x="4788054" y="3940907"/>
              <a:ext cx="2127388" cy="4785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67683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395536" y="332656"/>
            <a:ext cx="4752528" cy="307975"/>
          </a:xfrm>
          <a:prstGeom prst="rect">
            <a:avLst/>
          </a:prstGeom>
        </p:spPr>
        <p:txBody>
          <a:bodyPr lIns="45720" rIns="45720" anchor="b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defRPr/>
            </a:pPr>
            <a:r>
              <a:rPr lang="es-ES" sz="1600" b="1" dirty="0" smtClean="0">
                <a:solidFill>
                  <a:srgbClr val="0E7683"/>
                </a:solidFill>
                <a:latin typeface="Montserrat Light" panose="00000400000000000000" pitchFamily="2" charset="0"/>
              </a:rPr>
              <a:t>informe del decano</a:t>
            </a:r>
            <a:endParaRPr lang="es-ES" sz="1600" b="1" dirty="0">
              <a:solidFill>
                <a:srgbClr val="0E7683"/>
              </a:solidFill>
              <a:latin typeface="Montserrat Light" panose="00000400000000000000" pitchFamily="2" charset="0"/>
            </a:endParaRPr>
          </a:p>
        </p:txBody>
      </p:sp>
      <p:sp>
        <p:nvSpPr>
          <p:cNvPr id="59" name="58 Elipse"/>
          <p:cNvSpPr/>
          <p:nvPr/>
        </p:nvSpPr>
        <p:spPr>
          <a:xfrm>
            <a:off x="398006" y="463783"/>
            <a:ext cx="45719" cy="45719"/>
          </a:xfrm>
          <a:prstGeom prst="ellipse">
            <a:avLst/>
          </a:prstGeom>
          <a:solidFill>
            <a:srgbClr val="0E76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489446" y="756097"/>
            <a:ext cx="4987910" cy="147290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80000"/>
              </a:lnSpc>
              <a:spcBef>
                <a:spcPts val="0"/>
              </a:spcBef>
              <a:defRPr/>
            </a:pPr>
            <a:r>
              <a:rPr lang="es-ES" sz="1400" dirty="0">
                <a:solidFill>
                  <a:srgbClr val="0E7683"/>
                </a:solidFill>
                <a:latin typeface="Montserrat Light" panose="00000400000000000000" pitchFamily="2" charset="0"/>
              </a:rPr>
              <a:t>| </a:t>
            </a:r>
            <a:r>
              <a:rPr lang="es-ES" sz="1400" b="1" dirty="0" smtClean="0">
                <a:solidFill>
                  <a:srgbClr val="0E7683"/>
                </a:solidFill>
                <a:latin typeface="Montserrat Medium" panose="00000600000000000000" pitchFamily="2" charset="0"/>
              </a:rPr>
              <a:t>servicio </a:t>
            </a:r>
            <a:r>
              <a:rPr lang="es-ES" sz="1400" dirty="0" smtClean="0">
                <a:solidFill>
                  <a:srgbClr val="0E7683"/>
                </a:solidFill>
                <a:latin typeface="Montserrat Medium" panose="00000600000000000000" pitchFamily="2" charset="0"/>
              </a:rPr>
              <a:t>al colegiado</a:t>
            </a:r>
            <a:endParaRPr lang="es-ES" sz="1600" dirty="0">
              <a:solidFill>
                <a:schemeClr val="tx1">
                  <a:lumMod val="50000"/>
                  <a:lumOff val="50000"/>
                </a:schemeClr>
              </a:solidFill>
              <a:latin typeface="Montserrat Light" panose="00000400000000000000" pitchFamily="2" charset="0"/>
            </a:endParaRPr>
          </a:p>
        </p:txBody>
      </p:sp>
      <p:cxnSp>
        <p:nvCxnSpPr>
          <p:cNvPr id="82" name="81 Conector recto"/>
          <p:cNvCxnSpPr/>
          <p:nvPr/>
        </p:nvCxnSpPr>
        <p:spPr>
          <a:xfrm>
            <a:off x="539552" y="640631"/>
            <a:ext cx="8604448" cy="0"/>
          </a:xfrm>
          <a:prstGeom prst="line">
            <a:avLst/>
          </a:prstGeom>
          <a:ln w="12700">
            <a:solidFill>
              <a:srgbClr val="0E7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312013" y="753160"/>
            <a:ext cx="169815" cy="210812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80000"/>
              </a:lnSpc>
              <a:spcBef>
                <a:spcPts val="0"/>
              </a:spcBef>
              <a:defRPr/>
            </a:pPr>
            <a:r>
              <a:rPr lang="es-ES" sz="1800" b="1" dirty="0" smtClean="0">
                <a:solidFill>
                  <a:srgbClr val="0E7683"/>
                </a:solidFill>
                <a:latin typeface="Montserrat Medium" panose="00000600000000000000" pitchFamily="2" charset="0"/>
              </a:rPr>
              <a:t>3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Montserrat Light" panose="00000400000000000000" pitchFamily="2" charset="0"/>
            </a:endParaRPr>
          </a:p>
        </p:txBody>
      </p:sp>
      <p:grpSp>
        <p:nvGrpSpPr>
          <p:cNvPr id="67" name="66 Grupo"/>
          <p:cNvGrpSpPr/>
          <p:nvPr/>
        </p:nvGrpSpPr>
        <p:grpSpPr>
          <a:xfrm>
            <a:off x="1" y="6533694"/>
            <a:ext cx="9143999" cy="331655"/>
            <a:chOff x="1" y="6533694"/>
            <a:chExt cx="9143999" cy="331655"/>
          </a:xfrm>
        </p:grpSpPr>
        <p:grpSp>
          <p:nvGrpSpPr>
            <p:cNvPr id="72" name="71 Grupo"/>
            <p:cNvGrpSpPr/>
            <p:nvPr/>
          </p:nvGrpSpPr>
          <p:grpSpPr>
            <a:xfrm>
              <a:off x="1" y="6539693"/>
              <a:ext cx="9143999" cy="325656"/>
              <a:chOff x="1" y="6539693"/>
              <a:chExt cx="9143999" cy="325656"/>
            </a:xfrm>
          </p:grpSpPr>
          <p:sp>
            <p:nvSpPr>
              <p:cNvPr id="80" name="79 Rectángulo"/>
              <p:cNvSpPr/>
              <p:nvPr/>
            </p:nvSpPr>
            <p:spPr>
              <a:xfrm>
                <a:off x="1" y="6539693"/>
                <a:ext cx="9143999" cy="275676"/>
              </a:xfrm>
              <a:prstGeom prst="rect">
                <a:avLst/>
              </a:prstGeom>
              <a:solidFill>
                <a:srgbClr val="0E768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83" name="82 Rectángulo"/>
              <p:cNvSpPr/>
              <p:nvPr/>
            </p:nvSpPr>
            <p:spPr>
              <a:xfrm>
                <a:off x="1" y="6815369"/>
                <a:ext cx="9143999" cy="4998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pic>
            <p:nvPicPr>
              <p:cNvPr id="84" name="Picture 4" descr="D:\Nueva carpeta (3)\MEMORIA GESTION 2019\COADE.png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22898" y="6561988"/>
                <a:ext cx="753074" cy="25138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85" name="84 Conector recto"/>
              <p:cNvCxnSpPr/>
              <p:nvPr/>
            </p:nvCxnSpPr>
            <p:spPr>
              <a:xfrm flipV="1">
                <a:off x="8028384" y="6599922"/>
                <a:ext cx="0" cy="141446"/>
              </a:xfrm>
              <a:prstGeom prst="line">
                <a:avLst/>
              </a:prstGeom>
              <a:ln w="31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6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36296" y="6551757"/>
                <a:ext cx="864096" cy="271849"/>
              </a:xfrm>
              <a:prstGeom prst="rect">
                <a:avLst/>
              </a:prstGeom>
            </p:spPr>
            <p:txBody>
              <a:bodyPr lIns="45720" rIns="45720" anchor="b">
                <a:no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40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COLEGIO OFICIAL DE</a:t>
                </a:r>
              </a:p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60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ARQUITECTOS</a:t>
                </a:r>
              </a:p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46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DE EXTREMADURA</a:t>
                </a:r>
                <a:endParaRPr lang="es-ES" sz="460" dirty="0">
                  <a:solidFill>
                    <a:schemeClr val="bg1"/>
                  </a:solidFill>
                  <a:latin typeface="Montserrat Light" panose="00000400000000000000" pitchFamily="2" charset="0"/>
                </a:endParaRPr>
              </a:p>
            </p:txBody>
          </p:sp>
        </p:grpSp>
        <p:grpSp>
          <p:nvGrpSpPr>
            <p:cNvPr id="73" name="72 Grupo"/>
            <p:cNvGrpSpPr/>
            <p:nvPr/>
          </p:nvGrpSpPr>
          <p:grpSpPr>
            <a:xfrm>
              <a:off x="61785" y="6533694"/>
              <a:ext cx="4006159" cy="307975"/>
              <a:chOff x="5281856" y="6442601"/>
              <a:chExt cx="4006159" cy="307975"/>
            </a:xfrm>
          </p:grpSpPr>
          <p:sp>
            <p:nvSpPr>
              <p:cNvPr id="74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64356" y="6442601"/>
                <a:ext cx="3923659" cy="307975"/>
              </a:xfrm>
              <a:prstGeom prst="rect">
                <a:avLst/>
              </a:prstGeom>
            </p:spPr>
            <p:txBody>
              <a:bodyPr lIns="0" tIns="0" rIns="0" bIns="46800" anchor="b">
                <a:no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buNone/>
                  <a:defRPr/>
                </a:pP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asamblea general ordinaria 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| </a:t>
                </a: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COADE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 | </a:t>
                </a:r>
                <a:r>
                  <a:rPr lang="es-ES" sz="950" b="1" dirty="0" err="1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cáceres</a:t>
                </a: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 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| </a:t>
                </a: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14.12.2020</a:t>
                </a:r>
                <a:endParaRPr lang="es-ES" sz="950" b="1" dirty="0">
                  <a:solidFill>
                    <a:schemeClr val="bg1"/>
                  </a:solidFill>
                  <a:latin typeface="Montserrat Light" panose="00000400000000000000" pitchFamily="2" charset="0"/>
                </a:endParaRPr>
              </a:p>
            </p:txBody>
          </p:sp>
          <p:sp>
            <p:nvSpPr>
              <p:cNvPr id="79" name="78 Elipse"/>
              <p:cNvSpPr/>
              <p:nvPr/>
            </p:nvSpPr>
            <p:spPr>
              <a:xfrm>
                <a:off x="5281856" y="6604582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</p:grpSp>
      <p:grpSp>
        <p:nvGrpSpPr>
          <p:cNvPr id="6" name="5 Grupo"/>
          <p:cNvGrpSpPr/>
          <p:nvPr/>
        </p:nvGrpSpPr>
        <p:grpSpPr>
          <a:xfrm>
            <a:off x="292964" y="984611"/>
            <a:ext cx="8583008" cy="216338"/>
            <a:chOff x="292964" y="984611"/>
            <a:chExt cx="8583008" cy="216338"/>
          </a:xfrm>
        </p:grpSpPr>
        <p:sp>
          <p:nvSpPr>
            <p:cNvPr id="3" name="2 Rectángulo"/>
            <p:cNvSpPr/>
            <p:nvPr/>
          </p:nvSpPr>
          <p:spPr>
            <a:xfrm>
              <a:off x="539552" y="984611"/>
              <a:ext cx="8336420" cy="189281"/>
            </a:xfrm>
            <a:prstGeom prst="rect">
              <a:avLst/>
            </a:prstGeom>
            <a:solidFill>
              <a:srgbClr val="0E76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3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1016684"/>
              <a:ext cx="2232248" cy="136569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medidas de apoyo</a:t>
              </a:r>
              <a:endParaRPr lang="es-ES" sz="1400" b="1" dirty="0">
                <a:solidFill>
                  <a:schemeClr val="bg1"/>
                </a:solidFill>
                <a:latin typeface="Montserrat Light" panose="00000400000000000000" pitchFamily="2" charset="0"/>
              </a:endParaRPr>
            </a:p>
          </p:txBody>
        </p:sp>
        <p:sp>
          <p:nvSpPr>
            <p:cNvPr id="102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92964" y="988108"/>
              <a:ext cx="227542" cy="212841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0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3.1</a:t>
              </a:r>
              <a:endParaRPr lang="es-ES" sz="1000" b="1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</p:grpSp>
      <p:grpSp>
        <p:nvGrpSpPr>
          <p:cNvPr id="7" name="6 Grupo"/>
          <p:cNvGrpSpPr/>
          <p:nvPr/>
        </p:nvGrpSpPr>
        <p:grpSpPr>
          <a:xfrm>
            <a:off x="443726" y="1306860"/>
            <a:ext cx="8357950" cy="2012074"/>
            <a:chOff x="443726" y="1306860"/>
            <a:chExt cx="8357950" cy="2012074"/>
          </a:xfrm>
        </p:grpSpPr>
        <p:pic>
          <p:nvPicPr>
            <p:cNvPr id="4098" name="Picture 2" descr="http://www.coade.org/www/wp-content/uploads/2020/04/slider-carnet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11560" y="1700808"/>
              <a:ext cx="8176469" cy="16181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88" name="87 Conector recto"/>
            <p:cNvCxnSpPr/>
            <p:nvPr/>
          </p:nvCxnSpPr>
          <p:spPr>
            <a:xfrm>
              <a:off x="611560" y="1700808"/>
              <a:ext cx="8190116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1306860"/>
              <a:ext cx="2592287" cy="450443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carné colegial</a:t>
              </a:r>
              <a:endParaRPr lang="es-ES" sz="1200" dirty="0" smtClean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latin typeface="Montserrat Light" panose="00000400000000000000" pitchFamily="2" charset="0"/>
                </a:rPr>
                <a:t>puesta en marcha </a:t>
              </a:r>
              <a:r>
                <a:rPr lang="es-ES" sz="1200" dirty="0" smtClean="0">
                  <a:latin typeface="Montserrat Light" panose="00000400000000000000" pitchFamily="2" charset="0"/>
                </a:rPr>
                <a:t>y 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desarrollo de ofertas</a:t>
              </a:r>
              <a:endParaRPr lang="es-ES" sz="1100" dirty="0">
                <a:latin typeface="Montserrat Light" panose="00000400000000000000" pitchFamily="2" charset="0"/>
              </a:endParaRPr>
            </a:p>
          </p:txBody>
        </p:sp>
        <p:sp>
          <p:nvSpPr>
            <p:cNvPr id="51" name="50 Elipse"/>
            <p:cNvSpPr/>
            <p:nvPr/>
          </p:nvSpPr>
          <p:spPr>
            <a:xfrm flipH="1">
              <a:off x="443726" y="1410852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3 Grupo"/>
          <p:cNvGrpSpPr/>
          <p:nvPr/>
        </p:nvGrpSpPr>
        <p:grpSpPr>
          <a:xfrm>
            <a:off x="611560" y="3377502"/>
            <a:ext cx="8176469" cy="2956623"/>
            <a:chOff x="611560" y="3377502"/>
            <a:chExt cx="8176469" cy="2956623"/>
          </a:xfrm>
        </p:grpSpPr>
        <p:grpSp>
          <p:nvGrpSpPr>
            <p:cNvPr id="8" name="7 Grupo"/>
            <p:cNvGrpSpPr/>
            <p:nvPr/>
          </p:nvGrpSpPr>
          <p:grpSpPr>
            <a:xfrm>
              <a:off x="7431271" y="3390922"/>
              <a:ext cx="1356758" cy="2943203"/>
              <a:chOff x="6895705" y="2652047"/>
              <a:chExt cx="1892327" cy="4105008"/>
            </a:xfrm>
          </p:grpSpPr>
          <p:grpSp>
            <p:nvGrpSpPr>
              <p:cNvPr id="5" name="4 Grupo"/>
              <p:cNvGrpSpPr/>
              <p:nvPr/>
            </p:nvGrpSpPr>
            <p:grpSpPr>
              <a:xfrm>
                <a:off x="6895705" y="3682598"/>
                <a:ext cx="1892327" cy="3074457"/>
                <a:chOff x="7164695" y="3642901"/>
                <a:chExt cx="1623334" cy="2637425"/>
              </a:xfrm>
            </p:grpSpPr>
            <p:pic>
              <p:nvPicPr>
                <p:cNvPr id="4100" name="Picture 4" descr="https://external.fsvq1-1.fna.fbcdn.net/safe_image.php?d=AQDzucGvOBomHNhQ&amp;w=500&amp;h=261&amp;url=fbstaging%3A%2F%2Fgraph.facebook.com%2Fstaging_resources%2FMDEzODUyMDQyODI3MjMwNTk6MTExNjY0MDc2Nw%3D%3D&amp;cfs=1&amp;ext=jpg&amp;_nc_cb=1&amp;_nc_hash=AQBShL1rkq39ME0W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4696" y="4552135"/>
                  <a:ext cx="1623333" cy="84413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102" name="Picture 6" descr="https://external.fsvq1-1.fna.fbcdn.net/safe_image.php?d=AQB9i3xHJC2bOyP4&amp;w=500&amp;h=261&amp;url=fbstaging%3A%2F%2Fgraph.facebook.com%2Fstaging_resources%2FMDE2ODAzNDE4MjkyNjUxNDk6MTgxNDE5MzUzMw%3D%3D&amp;cfs=1&amp;ext=jpg&amp;_nc_cb=1&amp;_nc_hash=AQBaKAydqWA9cKTJ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4695" y="5436193"/>
                  <a:ext cx="1623333" cy="84413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106" name="Picture 10" descr="https://scontent.fsvq1-2.fna.fbcdn.net/v/t1.0-9/s960x960/121775897_3500115980080110_7101954352616666733_o.jpg?_nc_cat=102&amp;ccb=2&amp;_nc_sid=730e14&amp;_nc_ohc=U61oXQsvb_8AX_MF1bz&amp;_nc_ht=scontent.fsvq1-2.fna&amp;tp=7&amp;oh=69facae5b91f1ccd846cb3275c306997&amp;oe=5FF803E8"/>
                <p:cNvPicPr>
                  <a:picLocks noChangeAspect="1" noChangeArrowheads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164696" y="3642901"/>
                  <a:ext cx="1623333" cy="84886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33" name="Picture 2" descr="http://www.coade.org/www/wp-content/uploads/2020/09/TECTONICA-1024x536.jpg"/>
              <p:cNvPicPr>
                <a:picLocks noChangeAspect="1" noChangeArrowheads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>
                <a:off x="6895706" y="2652047"/>
                <a:ext cx="1884363" cy="98400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9218" name="Picture 2" descr="Imagen"/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602952" y="3377502"/>
              <a:ext cx="1828319" cy="29566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20" name="Picture 4" descr="http://www.cscae.com/images/stories/Noticias/banner-web-1170x488.png"/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11560" y="3390922"/>
              <a:ext cx="4931990" cy="29260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17652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395536" y="332656"/>
            <a:ext cx="4752528" cy="307975"/>
          </a:xfrm>
          <a:prstGeom prst="rect">
            <a:avLst/>
          </a:prstGeom>
        </p:spPr>
        <p:txBody>
          <a:bodyPr lIns="45720" rIns="45720" anchor="b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defRPr/>
            </a:pPr>
            <a:r>
              <a:rPr lang="es-ES" sz="1600" b="1" dirty="0" smtClean="0">
                <a:solidFill>
                  <a:srgbClr val="0E7683"/>
                </a:solidFill>
                <a:latin typeface="Montserrat Light" panose="00000400000000000000" pitchFamily="2" charset="0"/>
              </a:rPr>
              <a:t>informe del decano</a:t>
            </a:r>
            <a:endParaRPr lang="es-ES" sz="1600" b="1" dirty="0">
              <a:solidFill>
                <a:srgbClr val="0E7683"/>
              </a:solidFill>
              <a:latin typeface="Montserrat Light" panose="00000400000000000000" pitchFamily="2" charset="0"/>
            </a:endParaRPr>
          </a:p>
        </p:txBody>
      </p:sp>
      <p:sp>
        <p:nvSpPr>
          <p:cNvPr id="59" name="58 Elipse"/>
          <p:cNvSpPr/>
          <p:nvPr/>
        </p:nvSpPr>
        <p:spPr>
          <a:xfrm>
            <a:off x="398006" y="463783"/>
            <a:ext cx="45719" cy="45719"/>
          </a:xfrm>
          <a:prstGeom prst="ellipse">
            <a:avLst/>
          </a:prstGeom>
          <a:solidFill>
            <a:srgbClr val="0E76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489446" y="756097"/>
            <a:ext cx="4987910" cy="147290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80000"/>
              </a:lnSpc>
              <a:spcBef>
                <a:spcPts val="0"/>
              </a:spcBef>
              <a:defRPr/>
            </a:pPr>
            <a:r>
              <a:rPr lang="es-ES" sz="1400" dirty="0">
                <a:solidFill>
                  <a:srgbClr val="0E7683"/>
                </a:solidFill>
                <a:latin typeface="Montserrat Light" panose="00000400000000000000" pitchFamily="2" charset="0"/>
              </a:rPr>
              <a:t>| </a:t>
            </a:r>
            <a:r>
              <a:rPr lang="es-ES" sz="1400" b="1" dirty="0" smtClean="0">
                <a:solidFill>
                  <a:srgbClr val="0E7683"/>
                </a:solidFill>
                <a:latin typeface="Montserrat Medium" panose="00000600000000000000" pitchFamily="2" charset="0"/>
              </a:rPr>
              <a:t>servicio </a:t>
            </a:r>
            <a:r>
              <a:rPr lang="es-ES" sz="1400" dirty="0" smtClean="0">
                <a:solidFill>
                  <a:srgbClr val="0E7683"/>
                </a:solidFill>
                <a:latin typeface="Montserrat Medium" panose="00000600000000000000" pitchFamily="2" charset="0"/>
              </a:rPr>
              <a:t>al colegiado</a:t>
            </a:r>
            <a:endParaRPr lang="es-ES" sz="1600" dirty="0">
              <a:solidFill>
                <a:schemeClr val="tx1">
                  <a:lumMod val="50000"/>
                  <a:lumOff val="50000"/>
                </a:schemeClr>
              </a:solidFill>
              <a:latin typeface="Montserrat Light" panose="00000400000000000000" pitchFamily="2" charset="0"/>
            </a:endParaRPr>
          </a:p>
        </p:txBody>
      </p:sp>
      <p:cxnSp>
        <p:nvCxnSpPr>
          <p:cNvPr id="82" name="81 Conector recto"/>
          <p:cNvCxnSpPr/>
          <p:nvPr/>
        </p:nvCxnSpPr>
        <p:spPr>
          <a:xfrm>
            <a:off x="539552" y="640631"/>
            <a:ext cx="8604448" cy="0"/>
          </a:xfrm>
          <a:prstGeom prst="line">
            <a:avLst/>
          </a:prstGeom>
          <a:ln w="12700">
            <a:solidFill>
              <a:srgbClr val="0E7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312013" y="753160"/>
            <a:ext cx="169815" cy="210812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80000"/>
              </a:lnSpc>
              <a:spcBef>
                <a:spcPts val="0"/>
              </a:spcBef>
              <a:defRPr/>
            </a:pPr>
            <a:r>
              <a:rPr lang="es-ES" sz="1800" b="1" dirty="0" smtClean="0">
                <a:solidFill>
                  <a:srgbClr val="0E7683"/>
                </a:solidFill>
                <a:latin typeface="Montserrat Medium" panose="00000600000000000000" pitchFamily="2" charset="0"/>
              </a:rPr>
              <a:t>3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Montserrat Light" panose="00000400000000000000" pitchFamily="2" charset="0"/>
            </a:endParaRPr>
          </a:p>
        </p:txBody>
      </p:sp>
      <p:grpSp>
        <p:nvGrpSpPr>
          <p:cNvPr id="67" name="66 Grupo"/>
          <p:cNvGrpSpPr/>
          <p:nvPr/>
        </p:nvGrpSpPr>
        <p:grpSpPr>
          <a:xfrm>
            <a:off x="1" y="6533694"/>
            <a:ext cx="9143999" cy="331655"/>
            <a:chOff x="1" y="6533694"/>
            <a:chExt cx="9143999" cy="331655"/>
          </a:xfrm>
        </p:grpSpPr>
        <p:grpSp>
          <p:nvGrpSpPr>
            <p:cNvPr id="72" name="71 Grupo"/>
            <p:cNvGrpSpPr/>
            <p:nvPr/>
          </p:nvGrpSpPr>
          <p:grpSpPr>
            <a:xfrm>
              <a:off x="1" y="6539693"/>
              <a:ext cx="9143999" cy="325656"/>
              <a:chOff x="1" y="6539693"/>
              <a:chExt cx="9143999" cy="325656"/>
            </a:xfrm>
          </p:grpSpPr>
          <p:sp>
            <p:nvSpPr>
              <p:cNvPr id="80" name="79 Rectángulo"/>
              <p:cNvSpPr/>
              <p:nvPr/>
            </p:nvSpPr>
            <p:spPr>
              <a:xfrm>
                <a:off x="1" y="6539693"/>
                <a:ext cx="9143999" cy="275676"/>
              </a:xfrm>
              <a:prstGeom prst="rect">
                <a:avLst/>
              </a:prstGeom>
              <a:solidFill>
                <a:srgbClr val="0E768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83" name="82 Rectángulo"/>
              <p:cNvSpPr/>
              <p:nvPr/>
            </p:nvSpPr>
            <p:spPr>
              <a:xfrm>
                <a:off x="1" y="6815369"/>
                <a:ext cx="9143999" cy="4998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pic>
            <p:nvPicPr>
              <p:cNvPr id="84" name="Picture 4" descr="D:\Nueva carpeta (3)\MEMORIA GESTION 2019\COADE.png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22898" y="6561988"/>
                <a:ext cx="753074" cy="25138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85" name="84 Conector recto"/>
              <p:cNvCxnSpPr/>
              <p:nvPr/>
            </p:nvCxnSpPr>
            <p:spPr>
              <a:xfrm flipV="1">
                <a:off x="8028384" y="6599922"/>
                <a:ext cx="0" cy="141446"/>
              </a:xfrm>
              <a:prstGeom prst="line">
                <a:avLst/>
              </a:prstGeom>
              <a:ln w="31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6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36296" y="6551757"/>
                <a:ext cx="864096" cy="271849"/>
              </a:xfrm>
              <a:prstGeom prst="rect">
                <a:avLst/>
              </a:prstGeom>
            </p:spPr>
            <p:txBody>
              <a:bodyPr lIns="45720" rIns="45720" anchor="b">
                <a:no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40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COLEGIO OFICIAL DE</a:t>
                </a:r>
              </a:p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60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ARQUITECTOS</a:t>
                </a:r>
              </a:p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46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DE EXTREMADURA</a:t>
                </a:r>
                <a:endParaRPr lang="es-ES" sz="460" dirty="0">
                  <a:solidFill>
                    <a:schemeClr val="bg1"/>
                  </a:solidFill>
                  <a:latin typeface="Montserrat Light" panose="00000400000000000000" pitchFamily="2" charset="0"/>
                </a:endParaRPr>
              </a:p>
            </p:txBody>
          </p:sp>
        </p:grpSp>
        <p:grpSp>
          <p:nvGrpSpPr>
            <p:cNvPr id="73" name="72 Grupo"/>
            <p:cNvGrpSpPr/>
            <p:nvPr/>
          </p:nvGrpSpPr>
          <p:grpSpPr>
            <a:xfrm>
              <a:off x="61785" y="6533694"/>
              <a:ext cx="4006159" cy="307975"/>
              <a:chOff x="5281856" y="6442601"/>
              <a:chExt cx="4006159" cy="307975"/>
            </a:xfrm>
          </p:grpSpPr>
          <p:sp>
            <p:nvSpPr>
              <p:cNvPr id="74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64356" y="6442601"/>
                <a:ext cx="3923659" cy="307975"/>
              </a:xfrm>
              <a:prstGeom prst="rect">
                <a:avLst/>
              </a:prstGeom>
            </p:spPr>
            <p:txBody>
              <a:bodyPr lIns="0" tIns="0" rIns="0" bIns="46800" anchor="b">
                <a:no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buNone/>
                  <a:defRPr/>
                </a:pP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asamblea general ordinaria 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| </a:t>
                </a: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COADE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 | </a:t>
                </a:r>
                <a:r>
                  <a:rPr lang="es-ES" sz="950" b="1" dirty="0" err="1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cáceres</a:t>
                </a: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 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| </a:t>
                </a: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14.12.2020</a:t>
                </a:r>
                <a:endParaRPr lang="es-ES" sz="950" b="1" dirty="0">
                  <a:solidFill>
                    <a:schemeClr val="bg1"/>
                  </a:solidFill>
                  <a:latin typeface="Montserrat Light" panose="00000400000000000000" pitchFamily="2" charset="0"/>
                </a:endParaRPr>
              </a:p>
            </p:txBody>
          </p:sp>
          <p:sp>
            <p:nvSpPr>
              <p:cNvPr id="79" name="78 Elipse"/>
              <p:cNvSpPr/>
              <p:nvPr/>
            </p:nvSpPr>
            <p:spPr>
              <a:xfrm>
                <a:off x="5281856" y="6604582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</p:grpSp>
      <p:grpSp>
        <p:nvGrpSpPr>
          <p:cNvPr id="6" name="5 Grupo"/>
          <p:cNvGrpSpPr/>
          <p:nvPr/>
        </p:nvGrpSpPr>
        <p:grpSpPr>
          <a:xfrm>
            <a:off x="292964" y="984611"/>
            <a:ext cx="8583008" cy="216338"/>
            <a:chOff x="292964" y="984611"/>
            <a:chExt cx="8583008" cy="216338"/>
          </a:xfrm>
        </p:grpSpPr>
        <p:sp>
          <p:nvSpPr>
            <p:cNvPr id="3" name="2 Rectángulo"/>
            <p:cNvSpPr/>
            <p:nvPr/>
          </p:nvSpPr>
          <p:spPr>
            <a:xfrm>
              <a:off x="539552" y="984611"/>
              <a:ext cx="8336420" cy="189281"/>
            </a:xfrm>
            <a:prstGeom prst="rect">
              <a:avLst/>
            </a:prstGeom>
            <a:solidFill>
              <a:srgbClr val="0E76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3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1016684"/>
              <a:ext cx="2232248" cy="136569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actividades </a:t>
              </a:r>
              <a:r>
                <a:rPr lang="es-ES" sz="1100" b="1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COADE</a:t>
              </a:r>
              <a:endParaRPr lang="es-ES" sz="1400" b="1" dirty="0">
                <a:solidFill>
                  <a:schemeClr val="bg1"/>
                </a:solidFill>
                <a:latin typeface="Montserrat Light" panose="00000400000000000000" pitchFamily="2" charset="0"/>
              </a:endParaRPr>
            </a:p>
          </p:txBody>
        </p:sp>
        <p:sp>
          <p:nvSpPr>
            <p:cNvPr id="102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92964" y="988108"/>
              <a:ext cx="227542" cy="212841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0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3.2</a:t>
              </a:r>
              <a:endParaRPr lang="es-ES" sz="1000" b="1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</p:grpSp>
      <p:sp>
        <p:nvSpPr>
          <p:cNvPr id="141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9370168" y="3987045"/>
            <a:ext cx="7521127" cy="195653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80000"/>
              </a:lnSpc>
              <a:spcBef>
                <a:spcPts val="0"/>
              </a:spcBef>
              <a:defRPr/>
            </a:pPr>
            <a:r>
              <a:rPr lang="es-ES" sz="1100" dirty="0" smtClean="0">
                <a:solidFill>
                  <a:srgbClr val="FF0000"/>
                </a:solidFill>
                <a:latin typeface="Montserrat Light" panose="00000400000000000000" pitchFamily="2" charset="0"/>
              </a:rPr>
              <a:t>el paso | </a:t>
            </a:r>
            <a:r>
              <a:rPr lang="es-ES" sz="1100" dirty="0" err="1" smtClean="0">
                <a:solidFill>
                  <a:srgbClr val="FF0000"/>
                </a:solidFill>
                <a:latin typeface="Montserrat Light" panose="00000400000000000000" pitchFamily="2" charset="0"/>
              </a:rPr>
              <a:t>cexma</a:t>
            </a:r>
            <a:r>
              <a:rPr lang="es-ES" sz="1100" dirty="0" smtClean="0">
                <a:solidFill>
                  <a:srgbClr val="FF0000"/>
                </a:solidFill>
                <a:latin typeface="Montserrat Light" panose="00000400000000000000" pitchFamily="2" charset="0"/>
              </a:rPr>
              <a:t> | arquitectas y extremeñas | fotografías | </a:t>
            </a:r>
            <a:r>
              <a:rPr lang="es-ES" sz="1100" dirty="0" err="1" smtClean="0">
                <a:solidFill>
                  <a:srgbClr val="FF0000"/>
                </a:solidFill>
                <a:latin typeface="Montserrat Light" panose="00000400000000000000" pitchFamily="2" charset="0"/>
              </a:rPr>
              <a:t>luis</a:t>
            </a:r>
            <a:r>
              <a:rPr lang="es-ES" sz="1100" dirty="0" smtClean="0">
                <a:solidFill>
                  <a:srgbClr val="FF0000"/>
                </a:solidFill>
                <a:latin typeface="Montserrat Light" panose="00000400000000000000" pitchFamily="2" charset="0"/>
              </a:rPr>
              <a:t> rico | </a:t>
            </a:r>
            <a:r>
              <a:rPr lang="es-ES" sz="1100" dirty="0" err="1" smtClean="0">
                <a:solidFill>
                  <a:srgbClr val="FF0000"/>
                </a:solidFill>
                <a:latin typeface="Montserrat Light" panose="00000400000000000000" pitchFamily="2" charset="0"/>
              </a:rPr>
              <a:t>momowo</a:t>
            </a:r>
            <a:endParaRPr lang="es-ES" sz="1100" dirty="0" smtClean="0">
              <a:solidFill>
                <a:srgbClr val="FF0000"/>
              </a:solidFill>
              <a:latin typeface="Montserrat Light" panose="00000400000000000000" pitchFamily="2" charset="0"/>
            </a:endParaRPr>
          </a:p>
          <a:p>
            <a:pPr marL="0" indent="0" fontAlgn="auto">
              <a:lnSpc>
                <a:spcPct val="80000"/>
              </a:lnSpc>
              <a:spcBef>
                <a:spcPts val="0"/>
              </a:spcBef>
              <a:buNone/>
              <a:defRPr/>
            </a:pPr>
            <a:endParaRPr lang="es-ES" sz="1200" b="1" dirty="0" smtClean="0">
              <a:solidFill>
                <a:srgbClr val="0E7683"/>
              </a:solidFill>
              <a:latin typeface="Montserrat Light" panose="00000400000000000000" pitchFamily="2" charset="0"/>
            </a:endParaRPr>
          </a:p>
        </p:txBody>
      </p:sp>
      <p:sp>
        <p:nvSpPr>
          <p:cNvPr id="107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9378552" y="2962801"/>
            <a:ext cx="7521127" cy="195653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80000"/>
              </a:lnSpc>
              <a:spcBef>
                <a:spcPts val="0"/>
              </a:spcBef>
              <a:defRPr/>
            </a:pPr>
            <a:r>
              <a:rPr lang="es-ES" sz="1100" dirty="0" err="1" smtClean="0">
                <a:solidFill>
                  <a:srgbClr val="FF0000"/>
                </a:solidFill>
                <a:latin typeface="Montserrat Light" panose="00000400000000000000" pitchFamily="2" charset="0"/>
              </a:rPr>
              <a:t>adela</a:t>
            </a:r>
            <a:r>
              <a:rPr lang="es-ES" sz="1100" dirty="0" smtClean="0">
                <a:solidFill>
                  <a:srgbClr val="FF0000"/>
                </a:solidFill>
                <a:latin typeface="Montserrat Light" panose="00000400000000000000" pitchFamily="2" charset="0"/>
              </a:rPr>
              <a:t> salas | celestino g. braña | </a:t>
            </a:r>
            <a:r>
              <a:rPr lang="es-ES" sz="1100" dirty="0" err="1" smtClean="0">
                <a:solidFill>
                  <a:srgbClr val="FF0000"/>
                </a:solidFill>
                <a:latin typeface="Montserrat Light" panose="00000400000000000000" pitchFamily="2" charset="0"/>
              </a:rPr>
              <a:t>federico</a:t>
            </a:r>
            <a:r>
              <a:rPr lang="es-ES" sz="1100" dirty="0" smtClean="0">
                <a:solidFill>
                  <a:srgbClr val="FF0000"/>
                </a:solidFill>
                <a:latin typeface="Montserrat Light" panose="00000400000000000000" pitchFamily="2" charset="0"/>
              </a:rPr>
              <a:t> soriano | mercedes </a:t>
            </a:r>
            <a:r>
              <a:rPr lang="es-ES" sz="1100" dirty="0" err="1" smtClean="0">
                <a:solidFill>
                  <a:srgbClr val="FF0000"/>
                </a:solidFill>
                <a:latin typeface="Montserrat Light" panose="00000400000000000000" pitchFamily="2" charset="0"/>
              </a:rPr>
              <a:t>lópez</a:t>
            </a:r>
            <a:r>
              <a:rPr lang="es-ES" sz="1100" dirty="0" smtClean="0">
                <a:solidFill>
                  <a:srgbClr val="FF0000"/>
                </a:solidFill>
                <a:latin typeface="Montserrat Light" panose="00000400000000000000" pitchFamily="2" charset="0"/>
              </a:rPr>
              <a:t> | </a:t>
            </a:r>
            <a:r>
              <a:rPr lang="es-ES" sz="1100" dirty="0" err="1" smtClean="0">
                <a:solidFill>
                  <a:srgbClr val="FF0000"/>
                </a:solidFill>
                <a:latin typeface="Montserrat Light" panose="00000400000000000000" pitchFamily="2" charset="0"/>
              </a:rPr>
              <a:t>beatriz</a:t>
            </a:r>
            <a:r>
              <a:rPr lang="es-ES" sz="1100" dirty="0" smtClean="0">
                <a:solidFill>
                  <a:srgbClr val="FF0000"/>
                </a:solidFill>
                <a:latin typeface="Montserrat Light" panose="00000400000000000000" pitchFamily="2" charset="0"/>
              </a:rPr>
              <a:t> </a:t>
            </a:r>
            <a:r>
              <a:rPr lang="es-ES" sz="1100" dirty="0" err="1" smtClean="0">
                <a:solidFill>
                  <a:srgbClr val="FF0000"/>
                </a:solidFill>
                <a:latin typeface="Montserrat Light" panose="00000400000000000000" pitchFamily="2" charset="0"/>
              </a:rPr>
              <a:t>cáceres</a:t>
            </a:r>
            <a:endParaRPr lang="es-ES" sz="1100" dirty="0" smtClean="0">
              <a:solidFill>
                <a:srgbClr val="FF0000"/>
              </a:solidFill>
              <a:latin typeface="Montserrat Light" panose="00000400000000000000" pitchFamily="2" charset="0"/>
            </a:endParaRPr>
          </a:p>
          <a:p>
            <a:pPr marL="0" indent="0" fontAlgn="auto">
              <a:lnSpc>
                <a:spcPct val="80000"/>
              </a:lnSpc>
              <a:spcBef>
                <a:spcPts val="0"/>
              </a:spcBef>
              <a:buNone/>
              <a:defRPr/>
            </a:pPr>
            <a:endParaRPr lang="es-ES" sz="1200" b="1" dirty="0" smtClean="0">
              <a:solidFill>
                <a:srgbClr val="0E7683"/>
              </a:solidFill>
              <a:latin typeface="Montserrat Light" panose="00000400000000000000" pitchFamily="2" charset="0"/>
            </a:endParaRPr>
          </a:p>
        </p:txBody>
      </p:sp>
      <p:sp>
        <p:nvSpPr>
          <p:cNvPr id="111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9396536" y="2517155"/>
            <a:ext cx="7521127" cy="330346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80000"/>
              </a:lnSpc>
              <a:spcBef>
                <a:spcPts val="0"/>
              </a:spcBef>
              <a:defRPr/>
            </a:pPr>
            <a:r>
              <a:rPr lang="es-ES" sz="1100" dirty="0" err="1" smtClean="0">
                <a:solidFill>
                  <a:srgbClr val="FF0000"/>
                </a:solidFill>
                <a:latin typeface="Montserrat Light" panose="00000400000000000000" pitchFamily="2" charset="0"/>
              </a:rPr>
              <a:t>big</a:t>
            </a:r>
            <a:r>
              <a:rPr lang="es-ES" sz="1100" dirty="0" smtClean="0">
                <a:solidFill>
                  <a:srgbClr val="FF0000"/>
                </a:solidFill>
                <a:latin typeface="Montserrat Light" panose="00000400000000000000" pitchFamily="2" charset="0"/>
              </a:rPr>
              <a:t> data | el mundo de la ventana | gestión de datos BIM </a:t>
            </a:r>
            <a:r>
              <a:rPr lang="es-ES" sz="1100" dirty="0" err="1" smtClean="0">
                <a:solidFill>
                  <a:srgbClr val="FF0000"/>
                </a:solidFill>
                <a:latin typeface="Montserrat Light" panose="00000400000000000000" pitchFamily="2" charset="0"/>
              </a:rPr>
              <a:t>encore</a:t>
            </a:r>
            <a:r>
              <a:rPr lang="es-ES" sz="1100" dirty="0" smtClean="0">
                <a:solidFill>
                  <a:srgbClr val="FF0000"/>
                </a:solidFill>
                <a:latin typeface="Montserrat Light" panose="00000400000000000000" pitchFamily="2" charset="0"/>
              </a:rPr>
              <a:t>  </a:t>
            </a:r>
          </a:p>
          <a:p>
            <a:pPr marL="0" indent="0" fontAlgn="auto">
              <a:lnSpc>
                <a:spcPct val="80000"/>
              </a:lnSpc>
              <a:spcBef>
                <a:spcPts val="0"/>
              </a:spcBef>
              <a:defRPr/>
            </a:pPr>
            <a:r>
              <a:rPr lang="es-ES" sz="1100" dirty="0" smtClean="0">
                <a:solidFill>
                  <a:srgbClr val="FF0000"/>
                </a:solidFill>
                <a:latin typeface="Montserrat Light" panose="00000400000000000000" pitchFamily="2" charset="0"/>
              </a:rPr>
              <a:t>responsabilidad arquitectos | </a:t>
            </a:r>
            <a:r>
              <a:rPr lang="es-ES" sz="1100" dirty="0" err="1" smtClean="0">
                <a:solidFill>
                  <a:srgbClr val="FF0000"/>
                </a:solidFill>
                <a:latin typeface="Montserrat Light" panose="00000400000000000000" pitchFamily="2" charset="0"/>
              </a:rPr>
              <a:t>infoedita</a:t>
            </a:r>
            <a:r>
              <a:rPr lang="es-ES" sz="1100" dirty="0" smtClean="0">
                <a:solidFill>
                  <a:srgbClr val="FF0000"/>
                </a:solidFill>
                <a:latin typeface="Montserrat Light" panose="00000400000000000000" pitchFamily="2" charset="0"/>
              </a:rPr>
              <a:t> | </a:t>
            </a:r>
            <a:r>
              <a:rPr lang="es-ES" sz="1100" dirty="0" err="1" smtClean="0">
                <a:solidFill>
                  <a:srgbClr val="FF0000"/>
                </a:solidFill>
                <a:latin typeface="Montserrat Light" panose="00000400000000000000" pitchFamily="2" charset="0"/>
              </a:rPr>
              <a:t>murprotect</a:t>
            </a:r>
            <a:r>
              <a:rPr lang="es-ES" sz="1100" dirty="0" smtClean="0">
                <a:solidFill>
                  <a:srgbClr val="FF0000"/>
                </a:solidFill>
                <a:latin typeface="Montserrat Light" panose="00000400000000000000" pitchFamily="2" charset="0"/>
              </a:rPr>
              <a:t> | novedades </a:t>
            </a:r>
            <a:r>
              <a:rPr lang="es-ES" sz="1100" dirty="0" err="1" smtClean="0">
                <a:solidFill>
                  <a:srgbClr val="FF0000"/>
                </a:solidFill>
                <a:latin typeface="Montserrat Light" panose="00000400000000000000" pitchFamily="2" charset="0"/>
              </a:rPr>
              <a:t>cte</a:t>
            </a:r>
            <a:r>
              <a:rPr lang="es-ES" sz="1100" dirty="0" smtClean="0">
                <a:solidFill>
                  <a:srgbClr val="FF0000"/>
                </a:solidFill>
                <a:latin typeface="Montserrat Light" panose="00000400000000000000" pitchFamily="2" charset="0"/>
              </a:rPr>
              <a:t> </a:t>
            </a:r>
            <a:r>
              <a:rPr lang="es-ES" sz="1100" dirty="0" smtClean="0">
                <a:latin typeface="Montserrat Light" panose="00000400000000000000" pitchFamily="2" charset="0"/>
              </a:rPr>
              <a:t> </a:t>
            </a:r>
          </a:p>
          <a:p>
            <a:pPr marL="0" indent="0" fontAlgn="auto">
              <a:lnSpc>
                <a:spcPct val="80000"/>
              </a:lnSpc>
              <a:spcBef>
                <a:spcPts val="0"/>
              </a:spcBef>
              <a:buNone/>
              <a:defRPr/>
            </a:pPr>
            <a:endParaRPr lang="es-ES" sz="1200" b="1" dirty="0" smtClean="0">
              <a:solidFill>
                <a:srgbClr val="0E7683"/>
              </a:solidFill>
              <a:latin typeface="Montserrat Light" panose="00000400000000000000" pitchFamily="2" charset="0"/>
            </a:endParaRPr>
          </a:p>
        </p:txBody>
      </p:sp>
      <p:sp>
        <p:nvSpPr>
          <p:cNvPr id="113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9396536" y="1949859"/>
            <a:ext cx="7521127" cy="330346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80000"/>
              </a:lnSpc>
              <a:spcBef>
                <a:spcPts val="0"/>
              </a:spcBef>
              <a:defRPr/>
            </a:pPr>
            <a:r>
              <a:rPr lang="es-ES" sz="1100" dirty="0" smtClean="0">
                <a:solidFill>
                  <a:srgbClr val="FF0000"/>
                </a:solidFill>
                <a:latin typeface="Montserrat Light" panose="00000400000000000000" pitchFamily="2" charset="0"/>
              </a:rPr>
              <a:t>FIDAS </a:t>
            </a:r>
            <a:r>
              <a:rPr lang="es-ES" sz="1100" dirty="0" err="1" smtClean="0">
                <a:solidFill>
                  <a:srgbClr val="FF0000"/>
                </a:solidFill>
                <a:latin typeface="Montserrat Light" panose="00000400000000000000" pitchFamily="2" charset="0"/>
              </a:rPr>
              <a:t>revit</a:t>
            </a:r>
            <a:r>
              <a:rPr lang="es-ES" sz="1100" dirty="0" smtClean="0">
                <a:solidFill>
                  <a:srgbClr val="FF0000"/>
                </a:solidFill>
                <a:latin typeface="Montserrat Light" panose="00000400000000000000" pitchFamily="2" charset="0"/>
              </a:rPr>
              <a:t> MEP | FIDAS cálculo sencillo instalaciones | BIM </a:t>
            </a:r>
            <a:r>
              <a:rPr lang="es-ES" sz="1100" dirty="0" err="1" smtClean="0">
                <a:solidFill>
                  <a:srgbClr val="FF0000"/>
                </a:solidFill>
                <a:latin typeface="Montserrat Light" panose="00000400000000000000" pitchFamily="2" charset="0"/>
              </a:rPr>
              <a:t>coade+cacoa</a:t>
            </a:r>
            <a:r>
              <a:rPr lang="es-ES" sz="1100" dirty="0" smtClean="0">
                <a:solidFill>
                  <a:srgbClr val="FF0000"/>
                </a:solidFill>
                <a:latin typeface="Montserrat Light" panose="00000400000000000000" pitchFamily="2" charset="0"/>
              </a:rPr>
              <a:t> </a:t>
            </a:r>
          </a:p>
          <a:p>
            <a:pPr marL="0" indent="0" fontAlgn="auto">
              <a:lnSpc>
                <a:spcPct val="80000"/>
              </a:lnSpc>
              <a:spcBef>
                <a:spcPts val="0"/>
              </a:spcBef>
              <a:defRPr/>
            </a:pPr>
            <a:r>
              <a:rPr lang="es-ES" sz="1100" dirty="0" smtClean="0">
                <a:solidFill>
                  <a:srgbClr val="FF0000"/>
                </a:solidFill>
                <a:latin typeface="Montserrat Light" panose="00000400000000000000" pitchFamily="2" charset="0"/>
              </a:rPr>
              <a:t>BIM interoperabilidad | factores clave sostenibilidad | novedades </a:t>
            </a:r>
            <a:r>
              <a:rPr lang="es-ES" sz="1100" dirty="0" err="1" smtClean="0">
                <a:solidFill>
                  <a:srgbClr val="FF0000"/>
                </a:solidFill>
                <a:latin typeface="Montserrat Light" panose="00000400000000000000" pitchFamily="2" charset="0"/>
              </a:rPr>
              <a:t>cte</a:t>
            </a:r>
            <a:r>
              <a:rPr lang="es-ES" sz="1100" dirty="0" smtClean="0">
                <a:solidFill>
                  <a:srgbClr val="FF0000"/>
                </a:solidFill>
                <a:latin typeface="Montserrat Light" panose="00000400000000000000" pitchFamily="2" charset="0"/>
              </a:rPr>
              <a:t> | apuntes visado 1</a:t>
            </a:r>
          </a:p>
          <a:p>
            <a:pPr marL="0" indent="0" fontAlgn="auto">
              <a:lnSpc>
                <a:spcPct val="80000"/>
              </a:lnSpc>
              <a:spcBef>
                <a:spcPts val="0"/>
              </a:spcBef>
              <a:defRPr/>
            </a:pPr>
            <a:r>
              <a:rPr lang="es-ES" sz="1100" dirty="0" smtClean="0">
                <a:solidFill>
                  <a:srgbClr val="FF0000"/>
                </a:solidFill>
                <a:latin typeface="Montserrat Light" panose="00000400000000000000" pitchFamily="2" charset="0"/>
              </a:rPr>
              <a:t>apuntes de visado 2 | proyectando humanización </a:t>
            </a:r>
            <a:endParaRPr lang="es-ES" sz="1100" dirty="0" smtClean="0">
              <a:latin typeface="Montserrat Light" panose="00000400000000000000" pitchFamily="2" charset="0"/>
            </a:endParaRPr>
          </a:p>
          <a:p>
            <a:pPr marL="0" indent="0" fontAlgn="auto">
              <a:lnSpc>
                <a:spcPct val="80000"/>
              </a:lnSpc>
              <a:spcBef>
                <a:spcPts val="0"/>
              </a:spcBef>
              <a:buNone/>
              <a:defRPr/>
            </a:pPr>
            <a:endParaRPr lang="es-ES" sz="1200" b="1" dirty="0" smtClean="0">
              <a:solidFill>
                <a:srgbClr val="0E7683"/>
              </a:solidFill>
              <a:latin typeface="Montserrat Light" panose="00000400000000000000" pitchFamily="2" charset="0"/>
            </a:endParaRPr>
          </a:p>
        </p:txBody>
      </p:sp>
      <p:sp>
        <p:nvSpPr>
          <p:cNvPr id="136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9378552" y="3362424"/>
            <a:ext cx="7521127" cy="195653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80000"/>
              </a:lnSpc>
              <a:spcBef>
                <a:spcPts val="0"/>
              </a:spcBef>
              <a:defRPr/>
            </a:pPr>
            <a:r>
              <a:rPr lang="es-ES" sz="1100" dirty="0" err="1" smtClean="0">
                <a:solidFill>
                  <a:srgbClr val="FF0000"/>
                </a:solidFill>
                <a:latin typeface="Montserrat Light" panose="00000400000000000000" pitchFamily="2" charset="0"/>
              </a:rPr>
              <a:t>helga</a:t>
            </a:r>
            <a:r>
              <a:rPr lang="es-ES" sz="1100" dirty="0" smtClean="0">
                <a:solidFill>
                  <a:srgbClr val="FF0000"/>
                </a:solidFill>
                <a:latin typeface="Montserrat Light" panose="00000400000000000000" pitchFamily="2" charset="0"/>
              </a:rPr>
              <a:t> | hospital provincial | </a:t>
            </a:r>
            <a:r>
              <a:rPr lang="es-ES" sz="1100" dirty="0" err="1" smtClean="0">
                <a:solidFill>
                  <a:srgbClr val="FF0000"/>
                </a:solidFill>
                <a:latin typeface="Montserrat Light" panose="00000400000000000000" pitchFamily="2" charset="0"/>
              </a:rPr>
              <a:t>docomomo</a:t>
            </a:r>
            <a:r>
              <a:rPr lang="es-ES" sz="1100" dirty="0" smtClean="0">
                <a:solidFill>
                  <a:srgbClr val="FF0000"/>
                </a:solidFill>
                <a:latin typeface="Montserrat Light" panose="00000400000000000000" pitchFamily="2" charset="0"/>
              </a:rPr>
              <a:t> | la gota | teatro </a:t>
            </a:r>
            <a:r>
              <a:rPr lang="es-ES" sz="1100" dirty="0" err="1" smtClean="0">
                <a:solidFill>
                  <a:srgbClr val="FF0000"/>
                </a:solidFill>
                <a:latin typeface="Montserrat Light" panose="00000400000000000000" pitchFamily="2" charset="0"/>
              </a:rPr>
              <a:t>NdlM</a:t>
            </a:r>
            <a:endParaRPr lang="es-ES" sz="1100" dirty="0" smtClean="0">
              <a:solidFill>
                <a:srgbClr val="FF0000"/>
              </a:solidFill>
              <a:latin typeface="Montserrat Light" panose="00000400000000000000" pitchFamily="2" charset="0"/>
            </a:endParaRPr>
          </a:p>
          <a:p>
            <a:pPr marL="0" indent="0" fontAlgn="auto">
              <a:lnSpc>
                <a:spcPct val="80000"/>
              </a:lnSpc>
              <a:spcBef>
                <a:spcPts val="0"/>
              </a:spcBef>
              <a:buNone/>
              <a:defRPr/>
            </a:pPr>
            <a:endParaRPr lang="es-ES" sz="1200" b="1" dirty="0" smtClean="0">
              <a:solidFill>
                <a:srgbClr val="0E7683"/>
              </a:solidFill>
              <a:latin typeface="Montserrat Light" panose="00000400000000000000" pitchFamily="2" charset="0"/>
            </a:endParaRPr>
          </a:p>
        </p:txBody>
      </p:sp>
      <p:sp>
        <p:nvSpPr>
          <p:cNvPr id="146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9408268" y="4452443"/>
            <a:ext cx="7521127" cy="195653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80000"/>
              </a:lnSpc>
              <a:spcBef>
                <a:spcPts val="0"/>
              </a:spcBef>
              <a:defRPr/>
            </a:pPr>
            <a:r>
              <a:rPr lang="es-ES" sz="1100" dirty="0" err="1" smtClean="0">
                <a:solidFill>
                  <a:srgbClr val="FF0000"/>
                </a:solidFill>
                <a:latin typeface="Montserrat Light" panose="00000400000000000000" pitchFamily="2" charset="0"/>
              </a:rPr>
              <a:t>carlos</a:t>
            </a:r>
            <a:r>
              <a:rPr lang="es-ES" sz="1100" dirty="0" smtClean="0">
                <a:solidFill>
                  <a:srgbClr val="FF0000"/>
                </a:solidFill>
                <a:latin typeface="Montserrat Light" panose="00000400000000000000" pitchFamily="2" charset="0"/>
              </a:rPr>
              <a:t> </a:t>
            </a:r>
            <a:r>
              <a:rPr lang="es-ES" sz="1100" dirty="0" err="1" smtClean="0">
                <a:solidFill>
                  <a:srgbClr val="FF0000"/>
                </a:solidFill>
                <a:latin typeface="Montserrat Light" panose="00000400000000000000" pitchFamily="2" charset="0"/>
              </a:rPr>
              <a:t>nárdiz</a:t>
            </a:r>
            <a:r>
              <a:rPr lang="es-ES" sz="1100" dirty="0" smtClean="0">
                <a:solidFill>
                  <a:srgbClr val="FF0000"/>
                </a:solidFill>
                <a:latin typeface="Montserrat Light" panose="00000400000000000000" pitchFamily="2" charset="0"/>
              </a:rPr>
              <a:t> | </a:t>
            </a:r>
            <a:r>
              <a:rPr lang="es-ES" sz="1100" dirty="0" err="1" smtClean="0">
                <a:solidFill>
                  <a:srgbClr val="FF0000"/>
                </a:solidFill>
                <a:latin typeface="Montserrat Light" panose="00000400000000000000" pitchFamily="2" charset="0"/>
              </a:rPr>
              <a:t>docomomo</a:t>
            </a:r>
            <a:endParaRPr lang="es-ES" sz="1100" dirty="0" smtClean="0">
              <a:solidFill>
                <a:srgbClr val="FF0000"/>
              </a:solidFill>
              <a:latin typeface="Montserrat Light" panose="00000400000000000000" pitchFamily="2" charset="0"/>
            </a:endParaRPr>
          </a:p>
          <a:p>
            <a:pPr marL="0" indent="0" fontAlgn="auto">
              <a:lnSpc>
                <a:spcPct val="80000"/>
              </a:lnSpc>
              <a:spcBef>
                <a:spcPts val="0"/>
              </a:spcBef>
              <a:buNone/>
              <a:defRPr/>
            </a:pPr>
            <a:endParaRPr lang="es-ES" sz="1200" b="1" dirty="0" smtClean="0">
              <a:solidFill>
                <a:srgbClr val="0E7683"/>
              </a:solidFill>
              <a:latin typeface="Montserrat Light" panose="00000400000000000000" pitchFamily="2" charset="0"/>
            </a:endParaRPr>
          </a:p>
        </p:txBody>
      </p:sp>
      <p:sp>
        <p:nvSpPr>
          <p:cNvPr id="151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9396535" y="4909523"/>
            <a:ext cx="7521127" cy="195653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80000"/>
              </a:lnSpc>
              <a:spcBef>
                <a:spcPts val="0"/>
              </a:spcBef>
              <a:defRPr/>
            </a:pPr>
            <a:r>
              <a:rPr lang="es-ES" sz="1100" dirty="0" smtClean="0">
                <a:solidFill>
                  <a:srgbClr val="FF0000"/>
                </a:solidFill>
                <a:latin typeface="Montserrat Light" panose="00000400000000000000" pitchFamily="2" charset="0"/>
              </a:rPr>
              <a:t>fotografía: arquitecturas íntimas | </a:t>
            </a:r>
            <a:r>
              <a:rPr lang="es-ES" sz="1100" i="1" dirty="0" smtClean="0">
                <a:solidFill>
                  <a:srgbClr val="FF0000"/>
                </a:solidFill>
                <a:latin typeface="Montserrat Light" panose="00000400000000000000" pitchFamily="2" charset="0"/>
              </a:rPr>
              <a:t>presenta una casa</a:t>
            </a:r>
          </a:p>
          <a:p>
            <a:pPr marL="0" indent="0" fontAlgn="auto">
              <a:lnSpc>
                <a:spcPct val="80000"/>
              </a:lnSpc>
              <a:spcBef>
                <a:spcPts val="0"/>
              </a:spcBef>
              <a:buNone/>
              <a:defRPr/>
            </a:pPr>
            <a:endParaRPr lang="es-ES" sz="1200" b="1" dirty="0" smtClean="0">
              <a:solidFill>
                <a:srgbClr val="0E7683"/>
              </a:solidFill>
              <a:latin typeface="Montserrat Light" panose="00000400000000000000" pitchFamily="2" charset="0"/>
            </a:endParaRPr>
          </a:p>
        </p:txBody>
      </p:sp>
      <p:sp>
        <p:nvSpPr>
          <p:cNvPr id="152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9396536" y="1236816"/>
            <a:ext cx="7521127" cy="330346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80000"/>
              </a:lnSpc>
              <a:spcBef>
                <a:spcPts val="0"/>
              </a:spcBef>
              <a:defRPr/>
            </a:pPr>
            <a:r>
              <a:rPr lang="es-ES" sz="1100" dirty="0" smtClean="0">
                <a:solidFill>
                  <a:srgbClr val="FF0000"/>
                </a:solidFill>
                <a:latin typeface="Montserrat Light" panose="00000400000000000000" pitchFamily="2" charset="0"/>
              </a:rPr>
              <a:t>presentación y visitas </a:t>
            </a:r>
            <a:r>
              <a:rPr lang="es-ES" sz="1100" dirty="0" err="1" smtClean="0">
                <a:solidFill>
                  <a:srgbClr val="FF0000"/>
                </a:solidFill>
                <a:latin typeface="Montserrat Light" panose="00000400000000000000" pitchFamily="2" charset="0"/>
              </a:rPr>
              <a:t>docomomo</a:t>
            </a:r>
            <a:r>
              <a:rPr lang="es-ES" sz="1100" dirty="0" smtClean="0">
                <a:solidFill>
                  <a:srgbClr val="FF0000"/>
                </a:solidFill>
                <a:latin typeface="Montserrat Light" panose="00000400000000000000" pitchFamily="2" charset="0"/>
              </a:rPr>
              <a:t> | jornada </a:t>
            </a:r>
            <a:r>
              <a:rPr lang="es-ES" sz="1100" dirty="0" err="1" smtClean="0">
                <a:solidFill>
                  <a:srgbClr val="FF0000"/>
                </a:solidFill>
                <a:latin typeface="Montserrat Light" panose="00000400000000000000" pitchFamily="2" charset="0"/>
              </a:rPr>
              <a:t>murprotec</a:t>
            </a:r>
            <a:endParaRPr lang="es-ES" sz="1100" dirty="0" smtClean="0">
              <a:solidFill>
                <a:srgbClr val="FF0000"/>
              </a:solidFill>
              <a:latin typeface="Montserrat Light" panose="00000400000000000000" pitchFamily="2" charset="0"/>
            </a:endParaRPr>
          </a:p>
          <a:p>
            <a:pPr marL="0" indent="0" fontAlgn="auto">
              <a:lnSpc>
                <a:spcPct val="80000"/>
              </a:lnSpc>
              <a:spcBef>
                <a:spcPts val="0"/>
              </a:spcBef>
              <a:defRPr/>
            </a:pPr>
            <a:r>
              <a:rPr lang="es-ES" sz="1100" dirty="0" smtClean="0">
                <a:solidFill>
                  <a:srgbClr val="FF0000"/>
                </a:solidFill>
                <a:latin typeface="Montserrat Light" panose="00000400000000000000" pitchFamily="2" charset="0"/>
              </a:rPr>
              <a:t>conferencia y muestra arquitectas y extremeñas</a:t>
            </a:r>
          </a:p>
          <a:p>
            <a:pPr marL="0" indent="0" fontAlgn="auto">
              <a:lnSpc>
                <a:spcPct val="80000"/>
              </a:lnSpc>
              <a:spcBef>
                <a:spcPts val="0"/>
              </a:spcBef>
              <a:defRPr/>
            </a:pPr>
            <a:r>
              <a:rPr lang="es-ES" sz="1100" dirty="0" smtClean="0">
                <a:solidFill>
                  <a:srgbClr val="FF0000"/>
                </a:solidFill>
                <a:latin typeface="Montserrat Light" panose="00000400000000000000" pitchFamily="2" charset="0"/>
              </a:rPr>
              <a:t>exposición el paso |  jornada técnica </a:t>
            </a:r>
            <a:r>
              <a:rPr lang="es-ES" sz="1100" dirty="0" err="1" smtClean="0">
                <a:solidFill>
                  <a:srgbClr val="FF0000"/>
                </a:solidFill>
                <a:latin typeface="Montserrat Light" panose="00000400000000000000" pitchFamily="2" charset="0"/>
              </a:rPr>
              <a:t>modif</a:t>
            </a:r>
            <a:r>
              <a:rPr lang="es-ES" sz="1100" dirty="0" smtClean="0">
                <a:solidFill>
                  <a:srgbClr val="FF0000"/>
                </a:solidFill>
                <a:latin typeface="Montserrat Light" panose="00000400000000000000" pitchFamily="2" charset="0"/>
              </a:rPr>
              <a:t>. </a:t>
            </a:r>
            <a:r>
              <a:rPr lang="es-ES" sz="1100" dirty="0" err="1" smtClean="0">
                <a:solidFill>
                  <a:srgbClr val="FF0000"/>
                </a:solidFill>
                <a:latin typeface="Montserrat Light" panose="00000400000000000000" pitchFamily="2" charset="0"/>
              </a:rPr>
              <a:t>cte</a:t>
            </a:r>
            <a:endParaRPr lang="es-ES" sz="1100" dirty="0" smtClean="0">
              <a:latin typeface="Montserrat Light" panose="00000400000000000000" pitchFamily="2" charset="0"/>
            </a:endParaRPr>
          </a:p>
          <a:p>
            <a:pPr marL="0" indent="0" fontAlgn="auto">
              <a:lnSpc>
                <a:spcPct val="80000"/>
              </a:lnSpc>
              <a:spcBef>
                <a:spcPts val="0"/>
              </a:spcBef>
              <a:buNone/>
              <a:defRPr/>
            </a:pPr>
            <a:endParaRPr lang="es-ES" sz="1200" b="1" dirty="0" smtClean="0">
              <a:solidFill>
                <a:srgbClr val="0E7683"/>
              </a:solidFill>
              <a:latin typeface="Montserrat Light" panose="00000400000000000000" pitchFamily="2" charset="0"/>
            </a:endParaRPr>
          </a:p>
        </p:txBody>
      </p:sp>
      <p:grpSp>
        <p:nvGrpSpPr>
          <p:cNvPr id="11" name="10 Grupo"/>
          <p:cNvGrpSpPr/>
          <p:nvPr/>
        </p:nvGrpSpPr>
        <p:grpSpPr>
          <a:xfrm>
            <a:off x="443726" y="5318765"/>
            <a:ext cx="8357950" cy="549644"/>
            <a:chOff x="443726" y="5318765"/>
            <a:chExt cx="8357950" cy="549644"/>
          </a:xfrm>
        </p:grpSpPr>
        <p:pic>
          <p:nvPicPr>
            <p:cNvPr id="153" name="Picture 3"/>
            <p:cNvPicPr>
              <a:picLocks noChangeAspect="1" noChangeArrowheads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9089" t="18825" r="4596" b="37800"/>
            <a:stretch/>
          </p:blipFill>
          <p:spPr bwMode="auto">
            <a:xfrm>
              <a:off x="5234939" y="5318765"/>
              <a:ext cx="2050055" cy="5496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26" name="Picture 6" descr="http://www.coade.org/www/wp-content/uploads/2020/04/CANALFORMACION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516216" y="5318765"/>
              <a:ext cx="2271813" cy="5496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16" name="115 Conector recto"/>
            <p:cNvCxnSpPr/>
            <p:nvPr/>
          </p:nvCxnSpPr>
          <p:spPr>
            <a:xfrm>
              <a:off x="611560" y="5318765"/>
              <a:ext cx="8190116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5442974"/>
              <a:ext cx="1566561" cy="330346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050" dirty="0" smtClean="0">
                  <a:latin typeface="Montserrat Light" panose="00000400000000000000" pitchFamily="2" charset="0"/>
                </a:rPr>
                <a:t>incremento de </a:t>
              </a:r>
              <a:endParaRPr lang="es-ES" sz="1200" dirty="0" smtClean="0">
                <a:latin typeface="Montserrat Light" panose="00000400000000000000" pitchFamily="2" charset="0"/>
              </a:endParaRPr>
            </a:p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latin typeface="Montserrat Light" panose="00000400000000000000" pitchFamily="2" charset="0"/>
                </a:rPr>
                <a:t>formación 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online</a:t>
              </a:r>
            </a:p>
          </p:txBody>
        </p:sp>
        <p:sp>
          <p:nvSpPr>
            <p:cNvPr id="122" name="121 Elipse"/>
            <p:cNvSpPr/>
            <p:nvPr/>
          </p:nvSpPr>
          <p:spPr>
            <a:xfrm flipH="1">
              <a:off x="443726" y="5595269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154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124660" y="5442974"/>
              <a:ext cx="4745185" cy="330346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lnSpc>
                  <a:spcPct val="80000"/>
                </a:lnSpc>
                <a:spcBef>
                  <a:spcPts val="0"/>
                </a:spcBef>
                <a:buClr>
                  <a:srgbClr val="0E7683"/>
                </a:buClr>
                <a:buFont typeface="Wingdings" panose="05000000000000000000" pitchFamily="2" charset="2"/>
                <a:buChar char="§"/>
                <a:defRPr/>
              </a:pPr>
              <a:r>
                <a:rPr lang="es-ES" sz="9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 repositorio </a:t>
              </a:r>
              <a:r>
                <a:rPr lang="es-ES" sz="900" b="1" dirty="0" smtClean="0">
                  <a:latin typeface="Montserrat Light" panose="00000400000000000000" pitchFamily="2" charset="0"/>
                </a:rPr>
                <a:t> vídeos </a:t>
              </a:r>
              <a:r>
                <a:rPr lang="es-ES" sz="900" b="1" dirty="0" err="1" smtClean="0">
                  <a:latin typeface="Montserrat Light" panose="00000400000000000000" pitchFamily="2" charset="0"/>
                </a:rPr>
                <a:t>coade</a:t>
              </a:r>
              <a:endParaRPr lang="es-ES" sz="900" b="1" dirty="0">
                <a:latin typeface="Montserrat Light" panose="00000400000000000000" pitchFamily="2" charset="0"/>
              </a:endParaRPr>
            </a:p>
            <a:p>
              <a:pPr fontAlgn="auto">
                <a:lnSpc>
                  <a:spcPct val="80000"/>
                </a:lnSpc>
                <a:spcBef>
                  <a:spcPts val="0"/>
                </a:spcBef>
                <a:buClr>
                  <a:srgbClr val="0E7683"/>
                </a:buClr>
                <a:buFont typeface="Wingdings" panose="05000000000000000000" pitchFamily="2" charset="2"/>
                <a:buChar char="§"/>
                <a:defRPr/>
              </a:pPr>
              <a:r>
                <a:rPr lang="es-ES" sz="900" b="1" dirty="0">
                  <a:latin typeface="Montserrat Light" panose="00000400000000000000" pitchFamily="2" charset="0"/>
                </a:rPr>
                <a:t>c</a:t>
              </a:r>
              <a:r>
                <a:rPr lang="es-ES" sz="900" b="1" dirty="0" smtClean="0">
                  <a:latin typeface="Montserrat Light" panose="00000400000000000000" pitchFamily="2" charset="0"/>
                </a:rPr>
                <a:t>anal de formación </a:t>
              </a:r>
              <a:r>
                <a:rPr lang="es-ES" sz="900" b="1" dirty="0" err="1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cscae</a:t>
              </a:r>
              <a:endParaRPr lang="es-ES" sz="900" b="1" dirty="0" smtClean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  <p:cxnSp>
          <p:nvCxnSpPr>
            <p:cNvPr id="123" name="122 Conector recto"/>
            <p:cNvCxnSpPr/>
            <p:nvPr/>
          </p:nvCxnSpPr>
          <p:spPr>
            <a:xfrm>
              <a:off x="611560" y="5868409"/>
              <a:ext cx="8190116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11 Grupo"/>
          <p:cNvGrpSpPr/>
          <p:nvPr/>
        </p:nvGrpSpPr>
        <p:grpSpPr>
          <a:xfrm>
            <a:off x="443726" y="5867854"/>
            <a:ext cx="8357950" cy="513474"/>
            <a:chOff x="443726" y="5867854"/>
            <a:chExt cx="8357950" cy="513474"/>
          </a:xfrm>
        </p:grpSpPr>
        <p:pic>
          <p:nvPicPr>
            <p:cNvPr id="5128" name="Picture 8" descr="http://www.coade.org/www/wp-content/uploads/2020/04/BIM-SECCION-1-1024x536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274412" y="5867854"/>
              <a:ext cx="2513617" cy="5134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4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5973145"/>
              <a:ext cx="8180425" cy="330346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dirty="0" smtClean="0">
                  <a:latin typeface="Montserrat Light" panose="00000400000000000000" pitchFamily="2" charset="0"/>
                </a:rPr>
                <a:t>incremento</a:t>
              </a:r>
            </a:p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latin typeface="Montserrat Light" panose="00000400000000000000" pitchFamily="2" charset="0"/>
                </a:rPr>
                <a:t>formación </a:t>
              </a:r>
              <a:r>
                <a:rPr lang="es-ES" sz="1200" b="1" dirty="0" err="1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bim</a:t>
              </a:r>
              <a:endParaRPr lang="es-ES" sz="1200" b="1" dirty="0" smtClean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  <p:sp>
          <p:nvSpPr>
            <p:cNvPr id="125" name="124 Elipse"/>
            <p:cNvSpPr/>
            <p:nvPr/>
          </p:nvSpPr>
          <p:spPr>
            <a:xfrm flipH="1">
              <a:off x="443726" y="6108188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cxnSp>
          <p:nvCxnSpPr>
            <p:cNvPr id="127" name="126 Conector recto"/>
            <p:cNvCxnSpPr/>
            <p:nvPr/>
          </p:nvCxnSpPr>
          <p:spPr>
            <a:xfrm>
              <a:off x="611560" y="6381328"/>
              <a:ext cx="8190116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8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124659" y="5996663"/>
              <a:ext cx="3301415" cy="330346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lnSpc>
                  <a:spcPct val="80000"/>
                </a:lnSpc>
                <a:spcBef>
                  <a:spcPts val="0"/>
                </a:spcBef>
                <a:buClr>
                  <a:srgbClr val="0E7683"/>
                </a:buClr>
                <a:buFont typeface="Wingdings" panose="05000000000000000000" pitchFamily="2" charset="2"/>
                <a:buChar char="§"/>
                <a:defRPr/>
              </a:pPr>
              <a:r>
                <a:rPr lang="es-ES" sz="9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cursos</a:t>
              </a:r>
            </a:p>
            <a:p>
              <a:pPr fontAlgn="auto">
                <a:lnSpc>
                  <a:spcPct val="80000"/>
                </a:lnSpc>
                <a:spcBef>
                  <a:spcPts val="0"/>
                </a:spcBef>
                <a:buClr>
                  <a:srgbClr val="0E7683"/>
                </a:buClr>
                <a:buFont typeface="Wingdings" panose="05000000000000000000" pitchFamily="2" charset="2"/>
                <a:buChar char="§"/>
                <a:defRPr/>
              </a:pPr>
              <a:r>
                <a:rPr lang="es-ES" sz="9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repositorio </a:t>
              </a:r>
              <a:r>
                <a:rPr lang="es-ES" sz="900" b="1" dirty="0" smtClean="0">
                  <a:latin typeface="Montserrat Light" panose="00000400000000000000" pitchFamily="2" charset="0"/>
                </a:rPr>
                <a:t> web</a:t>
              </a:r>
              <a:endParaRPr lang="es-ES" sz="900" b="1" dirty="0">
                <a:latin typeface="Montserrat Light" panose="00000400000000000000" pitchFamily="2" charset="0"/>
              </a:endParaRPr>
            </a:p>
          </p:txBody>
        </p:sp>
      </p:grpSp>
      <p:grpSp>
        <p:nvGrpSpPr>
          <p:cNvPr id="9" name="8 Grupo"/>
          <p:cNvGrpSpPr/>
          <p:nvPr/>
        </p:nvGrpSpPr>
        <p:grpSpPr>
          <a:xfrm>
            <a:off x="443726" y="1251319"/>
            <a:ext cx="8377480" cy="598041"/>
            <a:chOff x="443726" y="1251319"/>
            <a:chExt cx="8377480" cy="598041"/>
          </a:xfrm>
        </p:grpSpPr>
        <p:sp>
          <p:nvSpPr>
            <p:cNvPr id="50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1019793" y="1317925"/>
              <a:ext cx="2088232" cy="450443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latin typeface="Montserrat Light" panose="00000400000000000000" pitchFamily="2" charset="0"/>
                </a:rPr>
                <a:t>actividades organizadas</a:t>
              </a:r>
            </a:p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dirty="0" smtClean="0">
                  <a:latin typeface="Montserrat Light" panose="00000400000000000000" pitchFamily="2" charset="0"/>
                </a:rPr>
                <a:t>formativas y culturales</a:t>
              </a:r>
              <a:endParaRPr lang="es-ES" sz="1100" dirty="0">
                <a:latin typeface="Montserrat Light" panose="00000400000000000000" pitchFamily="2" charset="0"/>
              </a:endParaRPr>
            </a:p>
          </p:txBody>
        </p:sp>
        <p:cxnSp>
          <p:nvCxnSpPr>
            <p:cNvPr id="88" name="87 Conector recto"/>
            <p:cNvCxnSpPr/>
            <p:nvPr/>
          </p:nvCxnSpPr>
          <p:spPr>
            <a:xfrm>
              <a:off x="611560" y="1849360"/>
              <a:ext cx="8190116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50 Elipse"/>
            <p:cNvSpPr/>
            <p:nvPr/>
          </p:nvSpPr>
          <p:spPr>
            <a:xfrm flipH="1">
              <a:off x="443726" y="1401989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68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00286" y="1323398"/>
              <a:ext cx="2304256" cy="450443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24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37</a:t>
              </a:r>
              <a:endParaRPr lang="es-ES" sz="1100" dirty="0">
                <a:solidFill>
                  <a:srgbClr val="0E7683"/>
                </a:solidFill>
                <a:latin typeface="Montserrat SemiBold" panose="00000700000000000000" pitchFamily="2" charset="0"/>
              </a:endParaRPr>
            </a:p>
          </p:txBody>
        </p:sp>
        <p:sp>
          <p:nvSpPr>
            <p:cNvPr id="70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994721" y="1349735"/>
              <a:ext cx="1681552" cy="280549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lnSpc>
                  <a:spcPct val="80000"/>
                </a:lnSpc>
                <a:spcBef>
                  <a:spcPts val="0"/>
                </a:spcBef>
                <a:buClr>
                  <a:srgbClr val="0E7683"/>
                </a:buClr>
                <a:buFont typeface="Wingdings" panose="05000000000000000000" pitchFamily="2" charset="2"/>
                <a:buChar char="§"/>
                <a:defRPr/>
              </a:pPr>
              <a:r>
                <a:rPr lang="es-ES" sz="105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 05 </a:t>
              </a:r>
              <a:r>
                <a:rPr lang="es-ES" sz="1050" b="1" dirty="0" smtClean="0">
                  <a:latin typeface="Montserrat Light" panose="00000400000000000000" pitchFamily="2" charset="0"/>
                </a:rPr>
                <a:t> </a:t>
              </a:r>
              <a:r>
                <a:rPr lang="es-ES" sz="900" b="1" dirty="0" smtClean="0">
                  <a:latin typeface="Montserrat Light" panose="00000400000000000000" pitchFamily="2" charset="0"/>
                </a:rPr>
                <a:t>aplazadas</a:t>
              </a:r>
              <a:r>
                <a:rPr lang="es-ES" sz="900" dirty="0" smtClean="0">
                  <a:latin typeface="Montserrat Light" panose="00000400000000000000" pitchFamily="2" charset="0"/>
                </a:rPr>
                <a:t> por </a:t>
              </a:r>
              <a:r>
                <a:rPr lang="es-ES" sz="1000" dirty="0" smtClean="0">
                  <a:latin typeface="Montserrat Light" panose="00000400000000000000" pitchFamily="2" charset="0"/>
                </a:rPr>
                <a:t>la</a:t>
              </a:r>
              <a:r>
                <a:rPr lang="es-ES" sz="900" dirty="0" smtClean="0">
                  <a:latin typeface="Montserrat Light" panose="00000400000000000000" pitchFamily="2" charset="0"/>
                </a:rPr>
                <a:t/>
              </a:r>
              <a:br>
                <a:rPr lang="es-ES" sz="900" dirty="0" smtClean="0">
                  <a:latin typeface="Montserrat Light" panose="00000400000000000000" pitchFamily="2" charset="0"/>
                </a:rPr>
              </a:br>
              <a:r>
                <a:rPr lang="es-ES" sz="900" dirty="0" smtClean="0">
                  <a:latin typeface="Montserrat Light" panose="00000400000000000000" pitchFamily="2" charset="0"/>
                </a:rPr>
                <a:t>         situación sanitaria</a:t>
              </a:r>
              <a:endParaRPr lang="es-ES" sz="1000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  <p:pic>
          <p:nvPicPr>
            <p:cNvPr id="131" name="Picture 7" descr="http://www.coade.org/www/wp-content/uploads/2020/03/CTE-1024x536.jpg"/>
            <p:cNvPicPr>
              <a:picLocks noChangeAspect="1" noChangeArrowheads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2938" t="15937" r="3662" b="10449"/>
            <a:stretch/>
          </p:blipFill>
          <p:spPr bwMode="auto">
            <a:xfrm>
              <a:off x="4707762" y="1251319"/>
              <a:ext cx="820218" cy="434568"/>
            </a:xfrm>
            <a:prstGeom prst="rect">
              <a:avLst/>
            </a:prstGeom>
            <a:noFill/>
            <a:ln w="12700">
              <a:solidFill>
                <a:srgbClr val="0E7683"/>
              </a:solidFill>
              <a:prstDash val="sysDot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2" name="Picture 24" descr="http://www.coade.org/www/wp-content/uploads/2020/02/JORNADA-MURPROTEC.jpg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527980" y="1251319"/>
              <a:ext cx="825819" cy="432179"/>
            </a:xfrm>
            <a:prstGeom prst="rect">
              <a:avLst/>
            </a:prstGeom>
            <a:noFill/>
            <a:ln w="12700">
              <a:solidFill>
                <a:srgbClr val="0E7683"/>
              </a:solidFill>
              <a:prstDash val="sysDot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3" name="Picture 3" descr="D:\Nueva carpeta (3)\MEMORIA GESTION 2019\INFORME DEL DECANO\REFX\ELPASONOTICIA.jpg"/>
            <p:cNvPicPr>
              <a:picLocks noChangeAspect="1" noChangeArrowheads="1"/>
            </p:cNvPicPr>
            <p:nvPr/>
          </p:nvPicPr>
          <p:blipFill rotWithShape="1"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711" t="9563" r="12489" b="10682"/>
            <a:stretch/>
          </p:blipFill>
          <p:spPr bwMode="auto">
            <a:xfrm>
              <a:off x="6353799" y="1251319"/>
              <a:ext cx="824352" cy="431958"/>
            </a:xfrm>
            <a:prstGeom prst="rect">
              <a:avLst/>
            </a:prstGeom>
            <a:noFill/>
            <a:ln w="12700">
              <a:solidFill>
                <a:srgbClr val="0E7683"/>
              </a:solidFill>
              <a:prstDash val="sysDot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5" name="Picture 11" descr="https://www.coade.org/www/wp-content/uploads/2020/09/DOCOMOMO-APLAZADO-1024x536.jpg"/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7178151" y="1252277"/>
              <a:ext cx="824157" cy="430261"/>
            </a:xfrm>
            <a:prstGeom prst="rect">
              <a:avLst/>
            </a:prstGeom>
            <a:noFill/>
            <a:ln w="12700">
              <a:solidFill>
                <a:srgbClr val="0E7683"/>
              </a:solidFill>
              <a:prstDash val="sysDot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6" name="Picture 15" descr="https://www.coade.org/www/wp-content/uploads/2020/09/SMAEx-ARQUITECTAS-Y-EXTREME%C3%91AS1-APLAZADO-1024x536.jpg"/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7997551" y="1251319"/>
              <a:ext cx="823655" cy="431219"/>
            </a:xfrm>
            <a:prstGeom prst="rect">
              <a:avLst/>
            </a:prstGeom>
            <a:noFill/>
            <a:ln w="12700">
              <a:solidFill>
                <a:srgbClr val="0E7683"/>
              </a:solidFill>
              <a:prstDash val="sysDot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" name="9 Grupo"/>
          <p:cNvGrpSpPr/>
          <p:nvPr/>
        </p:nvGrpSpPr>
        <p:grpSpPr>
          <a:xfrm>
            <a:off x="611560" y="1949859"/>
            <a:ext cx="8212450" cy="3316336"/>
            <a:chOff x="611560" y="1949859"/>
            <a:chExt cx="8212450" cy="3316336"/>
          </a:xfrm>
        </p:grpSpPr>
        <p:pic>
          <p:nvPicPr>
            <p:cNvPr id="5142" name="Picture 22" descr="http://www.coade.org/www/wp-content/uploads/2020/11/INNOV-1024x536.jpg"/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7178151" y="2450868"/>
              <a:ext cx="828038" cy="411235"/>
            </a:xfrm>
            <a:prstGeom prst="rect">
              <a:avLst/>
            </a:prstGeom>
            <a:noFill/>
            <a:ln w="12700">
              <a:solidFill>
                <a:srgbClr val="0E7683"/>
              </a:solidFill>
              <a:prstDash val="sysDot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3" name="Picture 11" descr="https://www.coade.org/www/wp-content/uploads/2020/09/DOCOMOMO-APLAZADO-1024x536.jpg"/>
            <p:cNvPicPr>
              <a:picLocks noChangeAspect="1" noChangeArrowheads="1"/>
            </p:cNvPicPr>
            <p:nvPr/>
          </p:nvPicPr>
          <p:blipFill rotWithShape="1">
            <a:blip r:embed="rId10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3049802" y="3380976"/>
              <a:ext cx="824157" cy="4302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6" name="Picture 25" descr="https://www.coade.org/www/wp-content/uploads/2020/09/SMAEx-ARQUITECTAS-Y-EXTREME%C3%91AS2-1024x536.jpg"/>
            <p:cNvPicPr>
              <a:picLocks noChangeAspect="1" noChangeArrowheads="1"/>
            </p:cNvPicPr>
            <p:nvPr/>
          </p:nvPicPr>
          <p:blipFill rotWithShape="1">
            <a:blip r:embed="rId1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343651" y="2909849"/>
              <a:ext cx="825315" cy="4298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8" name="Picture 15" descr="https://www.coade.org/www/wp-content/uploads/2020/09/SMAEx-ARQUITECTAS-Y-EXTREME%C3%91AS1-APLAZADO-1024x536.jpg"/>
            <p:cNvPicPr>
              <a:picLocks noChangeAspect="1" noChangeArrowheads="1"/>
            </p:cNvPicPr>
            <p:nvPr/>
          </p:nvPicPr>
          <p:blipFill rotWithShape="1">
            <a:blip r:embed="rId1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3874154" y="3868893"/>
              <a:ext cx="823655" cy="4319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2" name="Picture 15" descr="https://www.coade.org/www/wp-content/uploads/2020/09/SMAEx-ARQUITECTAS-Y-EXTREME%C3%91AS1-APLAZADO-1024x536.jpg"/>
            <p:cNvPicPr>
              <a:picLocks noChangeAspect="1" noChangeArrowheads="1"/>
            </p:cNvPicPr>
            <p:nvPr/>
          </p:nvPicPr>
          <p:blipFill rotWithShape="1">
            <a:blip r:embed="rId1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519996" y="2908980"/>
              <a:ext cx="823655" cy="4319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5" name="Picture 11" descr="https://www.coade.org/www/wp-content/uploads/2020/09/DOCOMOMO-APLAZADO-1024x536.jpg"/>
            <p:cNvPicPr>
              <a:picLocks noChangeAspect="1" noChangeArrowheads="1"/>
            </p:cNvPicPr>
            <p:nvPr/>
          </p:nvPicPr>
          <p:blipFill rotWithShape="1">
            <a:blip r:embed="rId10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3871990" y="2904925"/>
              <a:ext cx="824157" cy="4302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8" name="Picture 3" descr="D:\Nueva carpeta (3)\MEMORIA GESTION 2019\INFORME DEL DECANO\REFX\ELPASONOTICIA.jpg"/>
            <p:cNvPicPr>
              <a:picLocks noChangeAspect="1" noChangeArrowheads="1"/>
            </p:cNvPicPr>
            <p:nvPr/>
          </p:nvPicPr>
          <p:blipFill rotWithShape="1">
            <a:blip r:embed="rId9" cstate="screen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711" t="9563" r="12489" b="10682"/>
            <a:stretch/>
          </p:blipFill>
          <p:spPr bwMode="auto">
            <a:xfrm>
              <a:off x="2224569" y="3868893"/>
              <a:ext cx="824352" cy="4319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9" name="Picture 11" descr="https://www.coade.org/www/wp-content/uploads/2020/09/DOCOMOMO-APLAZADO-1024x536.jpg"/>
            <p:cNvPicPr>
              <a:picLocks noChangeAspect="1" noChangeArrowheads="1"/>
            </p:cNvPicPr>
            <p:nvPr/>
          </p:nvPicPr>
          <p:blipFill rotWithShape="1">
            <a:blip r:embed="rId10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3049802" y="4354222"/>
              <a:ext cx="824157" cy="4302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30" name="Picture 10" descr="http://www.momowo.eu/wp-content/uploads/2018/02/top_banner_charlotte_2.png"/>
            <p:cNvPicPr>
              <a:picLocks noChangeAspect="1" noChangeArrowheads="1"/>
            </p:cNvPicPr>
            <p:nvPr/>
          </p:nvPicPr>
          <p:blipFill rotWithShape="1">
            <a:blip r:embed="rId15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345390" y="3868893"/>
              <a:ext cx="825315" cy="4306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0" name="Picture 7" descr="http://www.coade.org/www/wp-content/uploads/2020/03/CTE-1024x536.jpg"/>
            <p:cNvPicPr>
              <a:picLocks noChangeAspect="1" noChangeArrowheads="1"/>
            </p:cNvPicPr>
            <p:nvPr/>
          </p:nvPicPr>
          <p:blipFill rotWithShape="1">
            <a:blip r:embed="rId7" cstate="screen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2938" t="15937" r="3662" b="10449"/>
            <a:stretch/>
          </p:blipFill>
          <p:spPr bwMode="auto">
            <a:xfrm>
              <a:off x="3053884" y="2450072"/>
              <a:ext cx="820218" cy="4153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44" name="Picture 24" descr="http://www.coade.org/www/wp-content/uploads/2020/02/JORNADA-MURPROTEC.jpg"/>
            <p:cNvPicPr>
              <a:picLocks noChangeAspect="1" noChangeArrowheads="1"/>
            </p:cNvPicPr>
            <p:nvPr/>
          </p:nvPicPr>
          <p:blipFill rotWithShape="1">
            <a:blip r:embed="rId16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694177" y="2429923"/>
              <a:ext cx="825819" cy="4321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7" name="56 Elipse"/>
            <p:cNvSpPr/>
            <p:nvPr/>
          </p:nvSpPr>
          <p:spPr>
            <a:xfrm flipH="1">
              <a:off x="611560" y="2116373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89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1060805" y="2031018"/>
              <a:ext cx="919839" cy="330346"/>
            </a:xfrm>
            <a:prstGeom prst="rect">
              <a:avLst/>
            </a:prstGeom>
          </p:spPr>
          <p:txBody>
            <a:bodyPr wrap="none" lIns="0" tIns="0" rIns="0" bIns="0" anchor="t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latin typeface="Montserrat Light" panose="00000400000000000000" pitchFamily="2" charset="0"/>
                </a:rPr>
                <a:t>cursos </a:t>
              </a:r>
              <a:r>
                <a:rPr lang="es-ES" sz="1200" dirty="0" smtClean="0">
                  <a:latin typeface="Montserrat Light" panose="00000400000000000000" pitchFamily="2" charset="0"/>
                </a:rPr>
                <a:t>de</a:t>
              </a:r>
            </a:p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formación</a:t>
              </a:r>
            </a:p>
          </p:txBody>
        </p:sp>
        <p:cxnSp>
          <p:nvCxnSpPr>
            <p:cNvPr id="110" name="109 Conector recto"/>
            <p:cNvCxnSpPr/>
            <p:nvPr/>
          </p:nvCxnSpPr>
          <p:spPr>
            <a:xfrm>
              <a:off x="2124660" y="1964132"/>
              <a:ext cx="0" cy="400801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715593" y="2061498"/>
              <a:ext cx="288032" cy="165173"/>
            </a:xfrm>
            <a:prstGeom prst="rect">
              <a:avLst/>
            </a:prstGeom>
          </p:spPr>
          <p:txBody>
            <a:bodyPr wrap="none" lIns="0" tIns="0" rIns="0" bIns="0" anchor="t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8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09</a:t>
              </a:r>
            </a:p>
          </p:txBody>
        </p:sp>
        <p:sp>
          <p:nvSpPr>
            <p:cNvPr id="90" name="89 Elipse"/>
            <p:cNvSpPr/>
            <p:nvPr/>
          </p:nvSpPr>
          <p:spPr>
            <a:xfrm flipH="1">
              <a:off x="611560" y="2581951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96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1060805" y="2517155"/>
              <a:ext cx="919839" cy="330346"/>
            </a:xfrm>
            <a:prstGeom prst="rect">
              <a:avLst/>
            </a:prstGeom>
          </p:spPr>
          <p:txBody>
            <a:bodyPr wrap="none" lIns="0" tIns="0" rIns="0" bIns="0" anchor="t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latin typeface="Montserrat Light" panose="00000400000000000000" pitchFamily="2" charset="0"/>
                </a:rPr>
                <a:t>jornadas</a:t>
              </a:r>
              <a:endParaRPr lang="es-ES" sz="1200" dirty="0" smtClean="0">
                <a:latin typeface="Montserrat Light" panose="00000400000000000000" pitchFamily="2" charset="0"/>
              </a:endParaRPr>
            </a:p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técnicas</a:t>
              </a:r>
            </a:p>
          </p:txBody>
        </p:sp>
        <p:sp>
          <p:nvSpPr>
            <p:cNvPr id="97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715593" y="2527076"/>
              <a:ext cx="288032" cy="165173"/>
            </a:xfrm>
            <a:prstGeom prst="rect">
              <a:avLst/>
            </a:prstGeom>
          </p:spPr>
          <p:txBody>
            <a:bodyPr wrap="none" lIns="0" tIns="0" rIns="0" bIns="0" anchor="t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8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07</a:t>
              </a:r>
            </a:p>
          </p:txBody>
        </p:sp>
        <p:cxnSp>
          <p:nvCxnSpPr>
            <p:cNvPr id="98" name="97 Conector recto"/>
            <p:cNvCxnSpPr/>
            <p:nvPr/>
          </p:nvCxnSpPr>
          <p:spPr>
            <a:xfrm>
              <a:off x="2124660" y="2496596"/>
              <a:ext cx="0" cy="294713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98 Elipse"/>
            <p:cNvSpPr/>
            <p:nvPr/>
          </p:nvSpPr>
          <p:spPr>
            <a:xfrm flipH="1">
              <a:off x="611560" y="3112117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100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1060805" y="3069325"/>
              <a:ext cx="919839" cy="195653"/>
            </a:xfrm>
            <a:prstGeom prst="rect">
              <a:avLst/>
            </a:prstGeom>
          </p:spPr>
          <p:txBody>
            <a:bodyPr wrap="none" lIns="0" tIns="0" rIns="0" bIns="0" anchor="t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latin typeface="Montserrat Light" panose="00000400000000000000" pitchFamily="2" charset="0"/>
                </a:rPr>
                <a:t>conferencias</a:t>
              </a:r>
              <a:endParaRPr lang="es-ES" sz="1200" dirty="0" smtClean="0">
                <a:latin typeface="Montserrat Light" panose="00000400000000000000" pitchFamily="2" charset="0"/>
              </a:endParaRPr>
            </a:p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buNone/>
                <a:defRPr/>
              </a:pPr>
              <a:endParaRPr lang="es-ES" sz="1200" b="1" dirty="0" smtClean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  <p:sp>
          <p:nvSpPr>
            <p:cNvPr id="101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715593" y="3049622"/>
              <a:ext cx="288032" cy="165173"/>
            </a:xfrm>
            <a:prstGeom prst="rect">
              <a:avLst/>
            </a:prstGeom>
          </p:spPr>
          <p:txBody>
            <a:bodyPr wrap="none" lIns="0" tIns="0" rIns="0" bIns="0" anchor="t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8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06</a:t>
              </a:r>
            </a:p>
          </p:txBody>
        </p:sp>
        <p:cxnSp>
          <p:nvCxnSpPr>
            <p:cNvPr id="103" name="102 Conector recto"/>
            <p:cNvCxnSpPr/>
            <p:nvPr/>
          </p:nvCxnSpPr>
          <p:spPr>
            <a:xfrm>
              <a:off x="2124660" y="3012472"/>
              <a:ext cx="0" cy="248043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116 Elipse"/>
            <p:cNvSpPr/>
            <p:nvPr/>
          </p:nvSpPr>
          <p:spPr>
            <a:xfrm flipH="1">
              <a:off x="611560" y="3558077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120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1060805" y="3493281"/>
              <a:ext cx="919839" cy="330346"/>
            </a:xfrm>
            <a:prstGeom prst="rect">
              <a:avLst/>
            </a:prstGeom>
          </p:spPr>
          <p:txBody>
            <a:bodyPr wrap="none" lIns="0" tIns="0" rIns="0" bIns="0" anchor="t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latin typeface="Montserrat Light" panose="00000400000000000000" pitchFamily="2" charset="0"/>
                </a:rPr>
                <a:t>visitas</a:t>
              </a:r>
              <a:endParaRPr lang="es-ES" sz="1200" dirty="0" smtClean="0">
                <a:latin typeface="Montserrat Light" panose="00000400000000000000" pitchFamily="2" charset="0"/>
              </a:endParaRPr>
            </a:p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guiadas</a:t>
              </a:r>
            </a:p>
          </p:txBody>
        </p:sp>
        <p:sp>
          <p:nvSpPr>
            <p:cNvPr id="126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715593" y="3503202"/>
              <a:ext cx="288032" cy="165173"/>
            </a:xfrm>
            <a:prstGeom prst="rect">
              <a:avLst/>
            </a:prstGeom>
          </p:spPr>
          <p:txBody>
            <a:bodyPr wrap="none" lIns="0" tIns="0" rIns="0" bIns="0" anchor="t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8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05</a:t>
              </a:r>
            </a:p>
          </p:txBody>
        </p:sp>
        <p:cxnSp>
          <p:nvCxnSpPr>
            <p:cNvPr id="134" name="133 Conector recto"/>
            <p:cNvCxnSpPr/>
            <p:nvPr/>
          </p:nvCxnSpPr>
          <p:spPr>
            <a:xfrm>
              <a:off x="2124660" y="3493281"/>
              <a:ext cx="0" cy="294713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136 Elipse"/>
            <p:cNvSpPr/>
            <p:nvPr/>
          </p:nvSpPr>
          <p:spPr>
            <a:xfrm flipH="1">
              <a:off x="611560" y="4009932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138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1060805" y="4006096"/>
              <a:ext cx="919839" cy="330346"/>
            </a:xfrm>
            <a:prstGeom prst="rect">
              <a:avLst/>
            </a:prstGeom>
          </p:spPr>
          <p:txBody>
            <a:bodyPr wrap="none" lIns="0" tIns="0" rIns="0" bIns="0" anchor="t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exposiciones</a:t>
              </a:r>
            </a:p>
          </p:txBody>
        </p:sp>
        <p:sp>
          <p:nvSpPr>
            <p:cNvPr id="139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715593" y="3955057"/>
              <a:ext cx="288032" cy="165173"/>
            </a:xfrm>
            <a:prstGeom prst="rect">
              <a:avLst/>
            </a:prstGeom>
          </p:spPr>
          <p:txBody>
            <a:bodyPr wrap="none" lIns="0" tIns="0" rIns="0" bIns="0" anchor="t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8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06</a:t>
              </a:r>
            </a:p>
          </p:txBody>
        </p:sp>
        <p:cxnSp>
          <p:nvCxnSpPr>
            <p:cNvPr id="140" name="139 Conector recto"/>
            <p:cNvCxnSpPr/>
            <p:nvPr/>
          </p:nvCxnSpPr>
          <p:spPr>
            <a:xfrm>
              <a:off x="2124660" y="3937516"/>
              <a:ext cx="0" cy="294713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2" name="141 Elipse"/>
            <p:cNvSpPr/>
            <p:nvPr/>
          </p:nvSpPr>
          <p:spPr>
            <a:xfrm flipH="1">
              <a:off x="611560" y="4522559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143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1060805" y="4419663"/>
              <a:ext cx="919839" cy="330346"/>
            </a:xfrm>
            <a:prstGeom prst="rect">
              <a:avLst/>
            </a:prstGeom>
          </p:spPr>
          <p:txBody>
            <a:bodyPr wrap="none" lIns="0" tIns="0" rIns="0" bIns="0" anchor="t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900" b="1" dirty="0" smtClean="0">
                  <a:latin typeface="Montserrat Light" panose="00000400000000000000" pitchFamily="2" charset="0"/>
                </a:rPr>
                <a:t>presentaciones</a:t>
              </a:r>
            </a:p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latin typeface="Montserrat Light" panose="00000400000000000000" pitchFamily="2" charset="0"/>
                </a:rPr>
                <a:t>de 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libros</a:t>
              </a:r>
            </a:p>
          </p:txBody>
        </p:sp>
        <p:sp>
          <p:nvSpPr>
            <p:cNvPr id="144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715593" y="4467684"/>
              <a:ext cx="288032" cy="165173"/>
            </a:xfrm>
            <a:prstGeom prst="rect">
              <a:avLst/>
            </a:prstGeom>
          </p:spPr>
          <p:txBody>
            <a:bodyPr wrap="none" lIns="0" tIns="0" rIns="0" bIns="0" anchor="t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8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02</a:t>
              </a:r>
            </a:p>
          </p:txBody>
        </p:sp>
        <p:cxnSp>
          <p:nvCxnSpPr>
            <p:cNvPr id="145" name="144 Conector recto"/>
            <p:cNvCxnSpPr/>
            <p:nvPr/>
          </p:nvCxnSpPr>
          <p:spPr>
            <a:xfrm>
              <a:off x="2124660" y="4396803"/>
              <a:ext cx="0" cy="294713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7" name="146 Elipse"/>
            <p:cNvSpPr/>
            <p:nvPr/>
          </p:nvSpPr>
          <p:spPr>
            <a:xfrm flipH="1">
              <a:off x="611560" y="4985382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148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1060805" y="4882486"/>
              <a:ext cx="919839" cy="330346"/>
            </a:xfrm>
            <a:prstGeom prst="rect">
              <a:avLst/>
            </a:prstGeom>
          </p:spPr>
          <p:txBody>
            <a:bodyPr wrap="none" lIns="0" tIns="0" rIns="0" bIns="0" anchor="t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latin typeface="Montserrat Light" panose="00000400000000000000" pitchFamily="2" charset="0"/>
                </a:rPr>
                <a:t>concursos</a:t>
              </a:r>
              <a:endParaRPr lang="es-ES" sz="1050" b="1" dirty="0" smtClean="0">
                <a:latin typeface="Montserrat Light" panose="00000400000000000000" pitchFamily="2" charset="0"/>
              </a:endParaRPr>
            </a:p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err="1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coade</a:t>
              </a:r>
              <a:endParaRPr lang="es-ES" sz="1200" b="1" dirty="0" smtClean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  <p:sp>
          <p:nvSpPr>
            <p:cNvPr id="149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715593" y="4930507"/>
              <a:ext cx="288032" cy="165173"/>
            </a:xfrm>
            <a:prstGeom prst="rect">
              <a:avLst/>
            </a:prstGeom>
          </p:spPr>
          <p:txBody>
            <a:bodyPr wrap="none" lIns="0" tIns="0" rIns="0" bIns="0" anchor="t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8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02</a:t>
              </a:r>
            </a:p>
          </p:txBody>
        </p:sp>
        <p:cxnSp>
          <p:nvCxnSpPr>
            <p:cNvPr id="150" name="149 Conector recto"/>
            <p:cNvCxnSpPr/>
            <p:nvPr/>
          </p:nvCxnSpPr>
          <p:spPr>
            <a:xfrm>
              <a:off x="2124660" y="4869148"/>
              <a:ext cx="0" cy="294713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6" name="Picture 17" descr="https://www.coade.org/www/wp-content/uploads/2020/09/SMAEx-REHABILITA1-1024x536.jpg"/>
            <p:cNvPicPr>
              <a:picLocks noChangeAspect="1" noChangeArrowheads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3048920" y="2909848"/>
              <a:ext cx="825820" cy="430507"/>
            </a:xfrm>
            <a:prstGeom prst="rect">
              <a:avLst/>
            </a:prstGeom>
            <a:noFill/>
            <a:ln w="12700">
              <a:solidFill>
                <a:srgbClr val="0E7683"/>
              </a:solidFill>
              <a:prstDash val="sysDot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8" name="Picture 19" descr="https://www.coade.org/www/wp-content/uploads/2020/09/SMAEx-CEXMA-1024x536.jpg"/>
            <p:cNvPicPr>
              <a:picLocks noChangeAspect="1" noChangeArrowheads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3048921" y="3868893"/>
              <a:ext cx="825819" cy="431958"/>
            </a:xfrm>
            <a:prstGeom prst="rect">
              <a:avLst/>
            </a:prstGeom>
            <a:noFill/>
            <a:ln w="12700">
              <a:solidFill>
                <a:srgbClr val="0E7683"/>
              </a:solidFill>
              <a:prstDash val="sysDot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1" name="Picture 9" descr="https://www.coade.org/www/wp-content/uploads/2020/09/SMAEx-JOSEMARIASANCHEZ-ULTIMA-HORA-1024x536.jpg"/>
            <p:cNvPicPr>
              <a:picLocks noChangeAspect="1" noChangeArrowheads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3871990" y="3385800"/>
              <a:ext cx="825819" cy="432000"/>
            </a:xfrm>
            <a:prstGeom prst="rect">
              <a:avLst/>
            </a:prstGeom>
            <a:noFill/>
            <a:ln w="12700">
              <a:solidFill>
                <a:srgbClr val="0E7683"/>
              </a:solidFill>
              <a:prstDash val="sysDot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1" name="Picture 21" descr="https://www.coade.org/www/wp-content/uploads/2020/09/SMAEx-GOTA2-1024x536.jpg"/>
            <p:cNvPicPr>
              <a:picLocks noChangeAspect="1" noChangeArrowheads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697809" y="3388434"/>
              <a:ext cx="823654" cy="432000"/>
            </a:xfrm>
            <a:prstGeom prst="rect">
              <a:avLst/>
            </a:prstGeom>
            <a:noFill/>
            <a:ln w="12700">
              <a:solidFill>
                <a:srgbClr val="0E7683"/>
              </a:solidFill>
              <a:prstDash val="sysDot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" name="Picture 23" descr="https://www.coade.org/www/wp-content/uploads/2020/09/SMAEx-TEATRO-NAVALMORAL-1024x536.jpg"/>
            <p:cNvPicPr>
              <a:picLocks noChangeAspect="1" noChangeArrowheads="1"/>
            </p:cNvPicPr>
            <p:nvPr/>
          </p:nvPicPr>
          <p:blipFill rotWithShape="1"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521462" y="3388434"/>
              <a:ext cx="825315" cy="432000"/>
            </a:xfrm>
            <a:prstGeom prst="rect">
              <a:avLst/>
            </a:prstGeom>
            <a:noFill/>
            <a:ln w="12700">
              <a:solidFill>
                <a:srgbClr val="0E7683"/>
              </a:solidFill>
              <a:prstDash val="sysDot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22" name="Picture 2" descr="https://www.coade.org/www/wp-content/uploads/2020/01/HELGA2-1-1024x536.jpg"/>
            <p:cNvPicPr>
              <a:picLocks noChangeAspect="1" noChangeArrowheads="1"/>
            </p:cNvPicPr>
            <p:nvPr/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2224492" y="3380106"/>
              <a:ext cx="825897" cy="431131"/>
            </a:xfrm>
            <a:prstGeom prst="rect">
              <a:avLst/>
            </a:prstGeom>
            <a:noFill/>
            <a:ln w="12700">
              <a:solidFill>
                <a:srgbClr val="0E7683"/>
              </a:solidFill>
              <a:prstDash val="sysDot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4" name="Picture 19" descr="https://www.coade.org/www/wp-content/uploads/2020/09/SMAEx-CEXMA-1024x536.jpg"/>
            <p:cNvPicPr>
              <a:picLocks noChangeAspect="1" noChangeArrowheads="1"/>
            </p:cNvPicPr>
            <p:nvPr/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694177" y="2909849"/>
              <a:ext cx="825819" cy="428996"/>
            </a:xfrm>
            <a:prstGeom prst="rect">
              <a:avLst/>
            </a:prstGeom>
            <a:noFill/>
            <a:ln w="12700">
              <a:solidFill>
                <a:srgbClr val="0E7683"/>
              </a:solidFill>
              <a:prstDash val="sysDot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24" name="Picture 4" descr="https://www.coade.org/www/wp-content/uploads/2020/11/RICO-WEB-1024x536.jpg"/>
            <p:cNvPicPr>
              <a:picLocks noChangeAspect="1" noChangeArrowheads="1"/>
            </p:cNvPicPr>
            <p:nvPr/>
          </p:nvPicPr>
          <p:blipFill rotWithShape="1"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698361" y="3868893"/>
              <a:ext cx="823101" cy="431958"/>
            </a:xfrm>
            <a:prstGeom prst="rect">
              <a:avLst/>
            </a:prstGeom>
            <a:noFill/>
            <a:ln w="12700">
              <a:solidFill>
                <a:srgbClr val="0E7683"/>
              </a:solidFill>
              <a:prstDash val="sysDot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" name="Picture 6" descr="http://www.coade.org/www/wp-content/uploads/2020/01/ADELA-SALAS-1200x628-1-1024x536.jpg"/>
            <p:cNvPicPr>
              <a:picLocks noChangeAspect="1" noChangeArrowheads="1"/>
            </p:cNvPicPr>
            <p:nvPr/>
          </p:nvPicPr>
          <p:blipFill rotWithShape="1"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2224491" y="2909849"/>
              <a:ext cx="824429" cy="430506"/>
            </a:xfrm>
            <a:prstGeom prst="rect">
              <a:avLst/>
            </a:prstGeom>
            <a:noFill/>
            <a:ln w="12700">
              <a:solidFill>
                <a:srgbClr val="0E7683"/>
              </a:solidFill>
              <a:prstDash val="sysDot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8" name="Picture 7" descr="http://www.coade.org/www/wp-content/uploads/2020/09/SMAEx-NARDIZ-1024x536.jpg"/>
            <p:cNvPicPr>
              <a:picLocks noChangeAspect="1" noChangeArrowheads="1"/>
            </p:cNvPicPr>
            <p:nvPr/>
          </p:nvPicPr>
          <p:blipFill rotWithShape="1"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2227808" y="4354222"/>
              <a:ext cx="821994" cy="430261"/>
            </a:xfrm>
            <a:prstGeom prst="rect">
              <a:avLst/>
            </a:prstGeom>
            <a:noFill/>
            <a:ln w="12700">
              <a:solidFill>
                <a:srgbClr val="0E7683"/>
              </a:solidFill>
              <a:prstDash val="sysDot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8" descr="http://www.coade.org/www/wp-content/uploads/2020/04/ARQUITECTURASINTINTIMAS-2-1024x536.jpg"/>
            <p:cNvPicPr>
              <a:picLocks noChangeAspect="1" noChangeArrowheads="1"/>
            </p:cNvPicPr>
            <p:nvPr/>
          </p:nvPicPr>
          <p:blipFill rotWithShape="1"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2227564" y="4835496"/>
              <a:ext cx="822825" cy="430698"/>
            </a:xfrm>
            <a:prstGeom prst="rect">
              <a:avLst/>
            </a:prstGeom>
            <a:noFill/>
            <a:ln w="12700">
              <a:solidFill>
                <a:srgbClr val="0E7683"/>
              </a:solidFill>
              <a:prstDash val="sysDot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9" name="Picture 8" descr="http://www.coade.org/www/wp-content/uploads/2020/04/ARQUITECTURASINTINTIMAS-2-1024x536.jpg"/>
            <p:cNvPicPr>
              <a:picLocks noChangeAspect="1" noChangeArrowheads="1"/>
            </p:cNvPicPr>
            <p:nvPr/>
          </p:nvPicPr>
          <p:blipFill rotWithShape="1"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522706" y="3870153"/>
              <a:ext cx="822825" cy="430698"/>
            </a:xfrm>
            <a:prstGeom prst="rect">
              <a:avLst/>
            </a:prstGeom>
            <a:noFill/>
            <a:ln w="12700">
              <a:solidFill>
                <a:srgbClr val="0E7683"/>
              </a:solidFill>
              <a:prstDash val="sysDot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32" name="Picture 12" descr="http://www.coade.org/www/wp-content/uploads/2020/08/PRESENTA-UNA-CASA-AMPLIADO-1024x536.jpg"/>
            <p:cNvPicPr>
              <a:picLocks noChangeAspect="1" noChangeArrowheads="1"/>
            </p:cNvPicPr>
            <p:nvPr/>
          </p:nvPicPr>
          <p:blipFill rotWithShape="1"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3051915" y="4835497"/>
              <a:ext cx="822825" cy="430698"/>
            </a:xfrm>
            <a:prstGeom prst="rect">
              <a:avLst/>
            </a:prstGeom>
            <a:noFill/>
            <a:ln w="12700">
              <a:solidFill>
                <a:srgbClr val="0E7683"/>
              </a:solidFill>
              <a:prstDash val="sysDot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34" name="Picture 14" descr="http://www.coade.org/www/wp-content/uploads/2020/01/BIG-DATA-1024x536.jpg"/>
            <p:cNvPicPr>
              <a:picLocks noChangeAspect="1" noChangeArrowheads="1"/>
            </p:cNvPicPr>
            <p:nvPr/>
          </p:nvPicPr>
          <p:blipFill rotWithShape="1"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519223" y="2450073"/>
              <a:ext cx="824428" cy="415371"/>
            </a:xfrm>
            <a:prstGeom prst="rect">
              <a:avLst/>
            </a:prstGeom>
            <a:noFill/>
            <a:ln w="12700">
              <a:solidFill>
                <a:srgbClr val="0E7683"/>
              </a:solidFill>
              <a:prstDash val="sysDot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36" name="Picture 16" descr="http://www.coade.org/www/wp-content/uploads/2020/05/FINSTRAL-1-1-1024x536.jpg"/>
            <p:cNvPicPr>
              <a:picLocks noChangeAspect="1" noChangeArrowheads="1"/>
            </p:cNvPicPr>
            <p:nvPr/>
          </p:nvPicPr>
          <p:blipFill rotWithShape="1"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2228788" y="2450072"/>
              <a:ext cx="823127" cy="412031"/>
            </a:xfrm>
            <a:prstGeom prst="rect">
              <a:avLst/>
            </a:prstGeom>
            <a:noFill/>
            <a:ln w="12700">
              <a:solidFill>
                <a:srgbClr val="0E7683"/>
              </a:solidFill>
              <a:prstDash val="sysDot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38" name="Picture 18" descr="http://www.coade.org/www/wp-content/uploads/2020/11/JORNADA-BIM-1024x536.jpg"/>
            <p:cNvPicPr>
              <a:picLocks noChangeAspect="1" noChangeArrowheads="1"/>
            </p:cNvPicPr>
            <p:nvPr/>
          </p:nvPicPr>
          <p:blipFill rotWithShape="1"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3874102" y="2450072"/>
              <a:ext cx="822187" cy="412031"/>
            </a:xfrm>
            <a:prstGeom prst="rect">
              <a:avLst/>
            </a:prstGeom>
            <a:noFill/>
            <a:ln w="12700">
              <a:solidFill>
                <a:srgbClr val="0E7683"/>
              </a:solidFill>
              <a:prstDash val="sysDot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40" name="Picture 20" descr="http://www.coade.org/www/wp-content/uploads/2020/11/JRA2-1024x536.jpg"/>
            <p:cNvPicPr>
              <a:picLocks noChangeAspect="1" noChangeArrowheads="1"/>
            </p:cNvPicPr>
            <p:nvPr/>
          </p:nvPicPr>
          <p:blipFill rotWithShape="1">
            <a:blip r:embed="rId3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343651" y="2450868"/>
              <a:ext cx="834500" cy="415372"/>
            </a:xfrm>
            <a:prstGeom prst="rect">
              <a:avLst/>
            </a:prstGeom>
            <a:noFill/>
            <a:ln w="12700">
              <a:solidFill>
                <a:srgbClr val="0E7683"/>
              </a:solidFill>
              <a:prstDash val="sysDot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46" name="Picture 26" descr="http://www.coade.org/www/wp-content/uploads/2019/11/FIDAS-REVIT-1024x536.jpg"/>
            <p:cNvPicPr>
              <a:picLocks noChangeAspect="1" noChangeArrowheads="1"/>
            </p:cNvPicPr>
            <p:nvPr/>
          </p:nvPicPr>
          <p:blipFill rotWithShape="1">
            <a:blip r:embed="rId3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3040060" y="1966479"/>
              <a:ext cx="809094" cy="416169"/>
            </a:xfrm>
            <a:prstGeom prst="rect">
              <a:avLst/>
            </a:prstGeom>
            <a:noFill/>
            <a:ln w="12700">
              <a:solidFill>
                <a:srgbClr val="0E7683"/>
              </a:solidFill>
              <a:prstDash val="sysDot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48" name="Picture 28" descr="http://www.coade.org/www/wp-content/uploads/2019/12/FIDAS-EFICIENCIA-1024x536.jpg"/>
            <p:cNvPicPr>
              <a:picLocks noChangeAspect="1" noChangeArrowheads="1"/>
            </p:cNvPicPr>
            <p:nvPr/>
          </p:nvPicPr>
          <p:blipFill rotWithShape="1">
            <a:blip r:embed="rId3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3849155" y="1960072"/>
              <a:ext cx="818106" cy="421588"/>
            </a:xfrm>
            <a:prstGeom prst="rect">
              <a:avLst/>
            </a:prstGeom>
            <a:noFill/>
            <a:ln w="12700">
              <a:solidFill>
                <a:srgbClr val="0E7683"/>
              </a:solidFill>
              <a:prstDash val="sysDot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50" name="Picture 30" descr="http://www.coade.org/www/wp-content/uploads/2020/01/2002-BIM-2-1024x536.jpg"/>
            <p:cNvPicPr>
              <a:picLocks noChangeAspect="1" noChangeArrowheads="1"/>
            </p:cNvPicPr>
            <p:nvPr/>
          </p:nvPicPr>
          <p:blipFill rotWithShape="1">
            <a:blip r:embed="rId3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667260" y="1960072"/>
              <a:ext cx="822187" cy="421588"/>
            </a:xfrm>
            <a:prstGeom prst="rect">
              <a:avLst/>
            </a:prstGeom>
            <a:noFill/>
            <a:ln w="12700">
              <a:solidFill>
                <a:srgbClr val="0E7683"/>
              </a:solidFill>
              <a:prstDash val="sysDot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52" name="Picture 32" descr="http://www.coade.org/www/wp-content/uploads/2020/02/BIM-INTEROPERABILIDAD-1024x536.jpg"/>
            <p:cNvPicPr>
              <a:picLocks noChangeAspect="1" noChangeArrowheads="1"/>
            </p:cNvPicPr>
            <p:nvPr/>
          </p:nvPicPr>
          <p:blipFill rotWithShape="1">
            <a:blip r:embed="rId3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491417" y="1960072"/>
              <a:ext cx="811957" cy="421589"/>
            </a:xfrm>
            <a:prstGeom prst="rect">
              <a:avLst/>
            </a:prstGeom>
            <a:noFill/>
            <a:ln w="12700">
              <a:solidFill>
                <a:srgbClr val="0E7683"/>
              </a:solidFill>
              <a:prstDash val="sysDot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54" name="Picture 34" descr="http://www.coade.org/www/wp-content/uploads/2020/06/CTE-1-1024x536.jpg"/>
            <p:cNvPicPr>
              <a:picLocks noChangeAspect="1" noChangeArrowheads="1"/>
            </p:cNvPicPr>
            <p:nvPr/>
          </p:nvPicPr>
          <p:blipFill rotWithShape="1">
            <a:blip r:embed="rId3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314493" y="1960072"/>
              <a:ext cx="824428" cy="422576"/>
            </a:xfrm>
            <a:prstGeom prst="rect">
              <a:avLst/>
            </a:prstGeom>
            <a:noFill/>
            <a:ln w="12700">
              <a:solidFill>
                <a:srgbClr val="0E7683"/>
              </a:solidFill>
              <a:prstDash val="sysDot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56" name="Picture 36" descr="http://www.coade.org/www/wp-content/uploads/2020/10/CURSO-TALLER-AYUDAS-VISADO-APUNTES-1024x536.jpg"/>
            <p:cNvPicPr>
              <a:picLocks noChangeAspect="1" noChangeArrowheads="1"/>
            </p:cNvPicPr>
            <p:nvPr/>
          </p:nvPicPr>
          <p:blipFill rotWithShape="1">
            <a:blip r:embed="rId3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7149136" y="1953597"/>
              <a:ext cx="502986" cy="429345"/>
            </a:xfrm>
            <a:prstGeom prst="rect">
              <a:avLst/>
            </a:prstGeom>
            <a:noFill/>
            <a:ln w="12700">
              <a:solidFill>
                <a:srgbClr val="0E7683"/>
              </a:solidFill>
              <a:prstDash val="sysDot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58" name="Picture 38" descr="http://www.coade.org/www/wp-content/uploads/2020/10/CICLO-PH-WEBINAR-1200x628-1-1024x536.jpg"/>
            <p:cNvPicPr>
              <a:picLocks noChangeAspect="1" noChangeArrowheads="1"/>
            </p:cNvPicPr>
            <p:nvPr/>
          </p:nvPicPr>
          <p:blipFill rotWithShape="1">
            <a:blip r:embed="rId3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7652123" y="1953597"/>
              <a:ext cx="788190" cy="429345"/>
            </a:xfrm>
            <a:prstGeom prst="rect">
              <a:avLst/>
            </a:prstGeom>
            <a:noFill/>
            <a:ln w="12700">
              <a:solidFill>
                <a:srgbClr val="0E7683"/>
              </a:solidFill>
              <a:prstDash val="sysDot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60" name="Picture 40" descr="http://www.coade.org/www/wp-content/uploads/2020/11/CURSO-VISADO-S2-1024x536.jpg"/>
            <p:cNvPicPr>
              <a:picLocks noChangeAspect="1" noChangeArrowheads="1"/>
            </p:cNvPicPr>
            <p:nvPr/>
          </p:nvPicPr>
          <p:blipFill rotWithShape="1">
            <a:blip r:embed="rId4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8440312" y="1949859"/>
              <a:ext cx="383698" cy="441191"/>
            </a:xfrm>
            <a:prstGeom prst="rect">
              <a:avLst/>
            </a:prstGeom>
            <a:noFill/>
            <a:ln w="12700">
              <a:solidFill>
                <a:srgbClr val="0E7683"/>
              </a:solidFill>
              <a:prstDash val="sysDot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62" name="Picture 42" descr="http://www.coade.org/www/wp-content/uploads/2019/11/FIDAS-CALCULO-INSTALACIONES-1024x536.jpg"/>
            <p:cNvPicPr>
              <a:picLocks noChangeAspect="1" noChangeArrowheads="1"/>
            </p:cNvPicPr>
            <p:nvPr/>
          </p:nvPicPr>
          <p:blipFill rotWithShape="1">
            <a:blip r:embed="rId4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2224491" y="1961552"/>
              <a:ext cx="809850" cy="429498"/>
            </a:xfrm>
            <a:prstGeom prst="rect">
              <a:avLst/>
            </a:prstGeom>
            <a:noFill/>
            <a:ln w="12700">
              <a:solidFill>
                <a:srgbClr val="0E7683"/>
              </a:solidFill>
              <a:prstDash val="sysDot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03385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395536" y="332656"/>
            <a:ext cx="4752528" cy="307975"/>
          </a:xfrm>
          <a:prstGeom prst="rect">
            <a:avLst/>
          </a:prstGeom>
        </p:spPr>
        <p:txBody>
          <a:bodyPr lIns="45720" rIns="45720" anchor="b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defRPr/>
            </a:pPr>
            <a:r>
              <a:rPr lang="es-ES" sz="1600" b="1" dirty="0" smtClean="0">
                <a:solidFill>
                  <a:srgbClr val="0E7683"/>
                </a:solidFill>
                <a:latin typeface="Montserrat Light" panose="00000400000000000000" pitchFamily="2" charset="0"/>
              </a:rPr>
              <a:t>informe del decano</a:t>
            </a:r>
            <a:endParaRPr lang="es-ES" sz="1600" b="1" dirty="0">
              <a:solidFill>
                <a:srgbClr val="0E7683"/>
              </a:solidFill>
              <a:latin typeface="Montserrat Light" panose="00000400000000000000" pitchFamily="2" charset="0"/>
            </a:endParaRPr>
          </a:p>
        </p:txBody>
      </p:sp>
      <p:sp>
        <p:nvSpPr>
          <p:cNvPr id="59" name="58 Elipse"/>
          <p:cNvSpPr/>
          <p:nvPr/>
        </p:nvSpPr>
        <p:spPr>
          <a:xfrm>
            <a:off x="398006" y="463783"/>
            <a:ext cx="45719" cy="45719"/>
          </a:xfrm>
          <a:prstGeom prst="ellipse">
            <a:avLst/>
          </a:prstGeom>
          <a:solidFill>
            <a:srgbClr val="0E76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489446" y="756097"/>
            <a:ext cx="4987910" cy="147290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80000"/>
              </a:lnSpc>
              <a:spcBef>
                <a:spcPts val="0"/>
              </a:spcBef>
              <a:defRPr/>
            </a:pPr>
            <a:r>
              <a:rPr lang="es-ES" sz="1400" dirty="0">
                <a:solidFill>
                  <a:srgbClr val="0E7683"/>
                </a:solidFill>
                <a:latin typeface="Montserrat Light" panose="00000400000000000000" pitchFamily="2" charset="0"/>
              </a:rPr>
              <a:t>| </a:t>
            </a:r>
            <a:r>
              <a:rPr lang="es-ES" sz="1400" b="1" dirty="0" smtClean="0">
                <a:solidFill>
                  <a:srgbClr val="0E7683"/>
                </a:solidFill>
                <a:latin typeface="Montserrat Medium" panose="00000600000000000000" pitchFamily="2" charset="0"/>
              </a:rPr>
              <a:t>servicio </a:t>
            </a:r>
            <a:r>
              <a:rPr lang="es-ES" sz="1400" dirty="0" smtClean="0">
                <a:solidFill>
                  <a:srgbClr val="0E7683"/>
                </a:solidFill>
                <a:latin typeface="Montserrat Medium" panose="00000600000000000000" pitchFamily="2" charset="0"/>
              </a:rPr>
              <a:t>al colegiado</a:t>
            </a:r>
            <a:endParaRPr lang="es-ES" sz="1600" dirty="0">
              <a:solidFill>
                <a:schemeClr val="tx1">
                  <a:lumMod val="50000"/>
                  <a:lumOff val="50000"/>
                </a:schemeClr>
              </a:solidFill>
              <a:latin typeface="Montserrat Light" panose="00000400000000000000" pitchFamily="2" charset="0"/>
            </a:endParaRPr>
          </a:p>
        </p:txBody>
      </p:sp>
      <p:cxnSp>
        <p:nvCxnSpPr>
          <p:cNvPr id="82" name="81 Conector recto"/>
          <p:cNvCxnSpPr/>
          <p:nvPr/>
        </p:nvCxnSpPr>
        <p:spPr>
          <a:xfrm>
            <a:off x="539552" y="640631"/>
            <a:ext cx="8604448" cy="0"/>
          </a:xfrm>
          <a:prstGeom prst="line">
            <a:avLst/>
          </a:prstGeom>
          <a:ln w="12700">
            <a:solidFill>
              <a:srgbClr val="0E7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312013" y="753160"/>
            <a:ext cx="169815" cy="210812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80000"/>
              </a:lnSpc>
              <a:spcBef>
                <a:spcPts val="0"/>
              </a:spcBef>
              <a:defRPr/>
            </a:pPr>
            <a:r>
              <a:rPr lang="es-ES" sz="1800" b="1" dirty="0" smtClean="0">
                <a:solidFill>
                  <a:srgbClr val="0E7683"/>
                </a:solidFill>
                <a:latin typeface="Montserrat Medium" panose="00000600000000000000" pitchFamily="2" charset="0"/>
              </a:rPr>
              <a:t>3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Montserrat Light" panose="00000400000000000000" pitchFamily="2" charset="0"/>
            </a:endParaRPr>
          </a:p>
        </p:txBody>
      </p:sp>
      <p:grpSp>
        <p:nvGrpSpPr>
          <p:cNvPr id="67" name="66 Grupo"/>
          <p:cNvGrpSpPr/>
          <p:nvPr/>
        </p:nvGrpSpPr>
        <p:grpSpPr>
          <a:xfrm>
            <a:off x="1" y="6533694"/>
            <a:ext cx="9143999" cy="331655"/>
            <a:chOff x="1" y="6533694"/>
            <a:chExt cx="9143999" cy="331655"/>
          </a:xfrm>
        </p:grpSpPr>
        <p:grpSp>
          <p:nvGrpSpPr>
            <p:cNvPr id="72" name="71 Grupo"/>
            <p:cNvGrpSpPr/>
            <p:nvPr/>
          </p:nvGrpSpPr>
          <p:grpSpPr>
            <a:xfrm>
              <a:off x="1" y="6539693"/>
              <a:ext cx="9143999" cy="325656"/>
              <a:chOff x="1" y="6539693"/>
              <a:chExt cx="9143999" cy="325656"/>
            </a:xfrm>
          </p:grpSpPr>
          <p:sp>
            <p:nvSpPr>
              <p:cNvPr id="80" name="79 Rectángulo"/>
              <p:cNvSpPr/>
              <p:nvPr/>
            </p:nvSpPr>
            <p:spPr>
              <a:xfrm>
                <a:off x="1" y="6539693"/>
                <a:ext cx="9143999" cy="275676"/>
              </a:xfrm>
              <a:prstGeom prst="rect">
                <a:avLst/>
              </a:prstGeom>
              <a:solidFill>
                <a:srgbClr val="0E768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83" name="82 Rectángulo"/>
              <p:cNvSpPr/>
              <p:nvPr/>
            </p:nvSpPr>
            <p:spPr>
              <a:xfrm>
                <a:off x="1" y="6815369"/>
                <a:ext cx="9143999" cy="4998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pic>
            <p:nvPicPr>
              <p:cNvPr id="84" name="Picture 4" descr="D:\Nueva carpeta (3)\MEMORIA GESTION 2019\COADE.png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22898" y="6561988"/>
                <a:ext cx="753074" cy="25138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85" name="84 Conector recto"/>
              <p:cNvCxnSpPr/>
              <p:nvPr/>
            </p:nvCxnSpPr>
            <p:spPr>
              <a:xfrm flipV="1">
                <a:off x="8028384" y="6599922"/>
                <a:ext cx="0" cy="141446"/>
              </a:xfrm>
              <a:prstGeom prst="line">
                <a:avLst/>
              </a:prstGeom>
              <a:ln w="31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6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36296" y="6551757"/>
                <a:ext cx="864096" cy="271849"/>
              </a:xfrm>
              <a:prstGeom prst="rect">
                <a:avLst/>
              </a:prstGeom>
            </p:spPr>
            <p:txBody>
              <a:bodyPr lIns="45720" rIns="45720" anchor="b">
                <a:no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40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COLEGIO OFICIAL DE</a:t>
                </a:r>
              </a:p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60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ARQUITECTOS</a:t>
                </a:r>
              </a:p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46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DE EXTREMADURA</a:t>
                </a:r>
                <a:endParaRPr lang="es-ES" sz="460" dirty="0">
                  <a:solidFill>
                    <a:schemeClr val="bg1"/>
                  </a:solidFill>
                  <a:latin typeface="Montserrat Light" panose="00000400000000000000" pitchFamily="2" charset="0"/>
                </a:endParaRPr>
              </a:p>
            </p:txBody>
          </p:sp>
        </p:grpSp>
        <p:grpSp>
          <p:nvGrpSpPr>
            <p:cNvPr id="73" name="72 Grupo"/>
            <p:cNvGrpSpPr/>
            <p:nvPr/>
          </p:nvGrpSpPr>
          <p:grpSpPr>
            <a:xfrm>
              <a:off x="61785" y="6533694"/>
              <a:ext cx="4006159" cy="307975"/>
              <a:chOff x="5281856" y="6442601"/>
              <a:chExt cx="4006159" cy="307975"/>
            </a:xfrm>
          </p:grpSpPr>
          <p:sp>
            <p:nvSpPr>
              <p:cNvPr id="74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64356" y="6442601"/>
                <a:ext cx="3923659" cy="307975"/>
              </a:xfrm>
              <a:prstGeom prst="rect">
                <a:avLst/>
              </a:prstGeom>
            </p:spPr>
            <p:txBody>
              <a:bodyPr lIns="0" tIns="0" rIns="0" bIns="46800" anchor="b">
                <a:no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buNone/>
                  <a:defRPr/>
                </a:pP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asamblea general ordinaria 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| </a:t>
                </a: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COADE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 | </a:t>
                </a:r>
                <a:r>
                  <a:rPr lang="es-ES" sz="950" b="1" dirty="0" err="1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cáceres</a:t>
                </a: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 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| </a:t>
                </a: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14.12.2020</a:t>
                </a:r>
                <a:endParaRPr lang="es-ES" sz="950" b="1" dirty="0">
                  <a:solidFill>
                    <a:schemeClr val="bg1"/>
                  </a:solidFill>
                  <a:latin typeface="Montserrat Light" panose="00000400000000000000" pitchFamily="2" charset="0"/>
                </a:endParaRPr>
              </a:p>
            </p:txBody>
          </p:sp>
          <p:sp>
            <p:nvSpPr>
              <p:cNvPr id="79" name="78 Elipse"/>
              <p:cNvSpPr/>
              <p:nvPr/>
            </p:nvSpPr>
            <p:spPr>
              <a:xfrm>
                <a:off x="5281856" y="6604582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</p:grpSp>
      <p:grpSp>
        <p:nvGrpSpPr>
          <p:cNvPr id="6" name="5 Grupo"/>
          <p:cNvGrpSpPr/>
          <p:nvPr/>
        </p:nvGrpSpPr>
        <p:grpSpPr>
          <a:xfrm>
            <a:off x="292964" y="984611"/>
            <a:ext cx="8583008" cy="216338"/>
            <a:chOff x="292964" y="984611"/>
            <a:chExt cx="8583008" cy="216338"/>
          </a:xfrm>
        </p:grpSpPr>
        <p:sp>
          <p:nvSpPr>
            <p:cNvPr id="3" name="2 Rectángulo"/>
            <p:cNvSpPr/>
            <p:nvPr/>
          </p:nvSpPr>
          <p:spPr>
            <a:xfrm>
              <a:off x="539552" y="984611"/>
              <a:ext cx="8336420" cy="189281"/>
            </a:xfrm>
            <a:prstGeom prst="rect">
              <a:avLst/>
            </a:prstGeom>
            <a:solidFill>
              <a:srgbClr val="0E76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3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1016684"/>
              <a:ext cx="2232248" cy="136569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>
                  <a:solidFill>
                    <a:schemeClr val="bg1"/>
                  </a:solidFill>
                  <a:latin typeface="Montserrat Light" panose="00000400000000000000" pitchFamily="2" charset="0"/>
                </a:rPr>
                <a:t>actividades </a:t>
              </a:r>
              <a:r>
                <a:rPr lang="es-ES" sz="1100" b="1" dirty="0">
                  <a:solidFill>
                    <a:schemeClr val="bg1"/>
                  </a:solidFill>
                  <a:latin typeface="Montserrat Light" panose="00000400000000000000" pitchFamily="2" charset="0"/>
                </a:rPr>
                <a:t>COADE</a:t>
              </a:r>
              <a:endParaRPr lang="es-ES" sz="1400" b="1" dirty="0">
                <a:solidFill>
                  <a:schemeClr val="bg1"/>
                </a:solidFill>
                <a:latin typeface="Montserrat Light" panose="00000400000000000000" pitchFamily="2" charset="0"/>
              </a:endParaRPr>
            </a:p>
          </p:txBody>
        </p:sp>
        <p:sp>
          <p:nvSpPr>
            <p:cNvPr id="102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92964" y="988108"/>
              <a:ext cx="227542" cy="212841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0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3.2</a:t>
              </a:r>
              <a:endParaRPr lang="es-ES" sz="1000" b="1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</p:grpSp>
      <p:grpSp>
        <p:nvGrpSpPr>
          <p:cNvPr id="13" name="12 Grupo"/>
          <p:cNvGrpSpPr/>
          <p:nvPr/>
        </p:nvGrpSpPr>
        <p:grpSpPr>
          <a:xfrm>
            <a:off x="443726" y="1306860"/>
            <a:ext cx="8357950" cy="450443"/>
            <a:chOff x="443726" y="1306860"/>
            <a:chExt cx="8357950" cy="450443"/>
          </a:xfrm>
        </p:grpSpPr>
        <p:cxnSp>
          <p:nvCxnSpPr>
            <p:cNvPr id="88" name="87 Conector recto"/>
            <p:cNvCxnSpPr/>
            <p:nvPr/>
          </p:nvCxnSpPr>
          <p:spPr>
            <a:xfrm>
              <a:off x="611560" y="1484784"/>
              <a:ext cx="8190116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1306860"/>
              <a:ext cx="2592287" cy="450443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#</a:t>
              </a:r>
              <a:r>
                <a:rPr lang="es-ES" sz="1200" b="1" dirty="0" err="1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SMAEx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 </a:t>
              </a:r>
              <a:r>
                <a:rPr lang="es-ES" sz="1200" b="1" dirty="0" smtClean="0">
                  <a:latin typeface="Montserrat Light" panose="00000400000000000000" pitchFamily="2" charset="0"/>
                </a:rPr>
                <a:t>XII Semana de la Arquitectura en Extremadura</a:t>
              </a:r>
              <a:endParaRPr lang="es-ES" sz="1100" dirty="0">
                <a:latin typeface="Montserrat Light" panose="00000400000000000000" pitchFamily="2" charset="0"/>
              </a:endParaRPr>
            </a:p>
          </p:txBody>
        </p:sp>
        <p:sp>
          <p:nvSpPr>
            <p:cNvPr id="51" name="50 Elipse"/>
            <p:cNvSpPr/>
            <p:nvPr/>
          </p:nvSpPr>
          <p:spPr>
            <a:xfrm flipH="1">
              <a:off x="443726" y="1340768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7 Grupo"/>
          <p:cNvGrpSpPr/>
          <p:nvPr/>
        </p:nvGrpSpPr>
        <p:grpSpPr>
          <a:xfrm>
            <a:off x="606176" y="1492404"/>
            <a:ext cx="8252339" cy="5241495"/>
            <a:chOff x="606176" y="1492404"/>
            <a:chExt cx="8252339" cy="5241495"/>
          </a:xfrm>
        </p:grpSpPr>
        <p:pic>
          <p:nvPicPr>
            <p:cNvPr id="6170" name="Picture 26" descr="D:\Nueva carpeta (3)\GIF SMAEX.gif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1560" y="1492404"/>
              <a:ext cx="8231080" cy="13208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6 Grupo"/>
            <p:cNvGrpSpPr/>
            <p:nvPr/>
          </p:nvGrpSpPr>
          <p:grpSpPr>
            <a:xfrm>
              <a:off x="606176" y="4637898"/>
              <a:ext cx="8236464" cy="1693099"/>
              <a:chOff x="4974754" y="5640602"/>
              <a:chExt cx="3867886" cy="795088"/>
            </a:xfrm>
          </p:grpSpPr>
          <p:pic>
            <p:nvPicPr>
              <p:cNvPr id="6147" name="Picture 3" descr="D:\Nueva carpeta\IMG_20201017_115007.jpg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>
                <a:off x="7346457" y="5640603"/>
                <a:ext cx="1496183" cy="79508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148" name="Picture 4" descr="D:\Nueva carpeta\IMG_20201017_122322.jpg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>
                <a:off x="6196365" y="5640602"/>
                <a:ext cx="1150092" cy="79508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149" name="Picture 5" descr="D:\Nueva carpeta\IMG_20201002_121014.jpg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>
                <a:off x="4974754" y="5640602"/>
                <a:ext cx="1221611" cy="79508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5" name="4 Grupo"/>
            <p:cNvGrpSpPr/>
            <p:nvPr/>
          </p:nvGrpSpPr>
          <p:grpSpPr>
            <a:xfrm>
              <a:off x="606176" y="2860821"/>
              <a:ext cx="8252339" cy="1728223"/>
              <a:chOff x="606176" y="2860821"/>
              <a:chExt cx="8252339" cy="1728223"/>
            </a:xfrm>
          </p:grpSpPr>
          <p:pic>
            <p:nvPicPr>
              <p:cNvPr id="6151" name="Picture 7" descr="http://www.coade.org/www/wp-content/uploads/2020/09/SMAEx-NARDIZ-1024x536.jpg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271" y="2865032"/>
                <a:ext cx="1645182" cy="86114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153" name="Picture 9" descr="https://www.coade.org/www/wp-content/uploads/2020/09/SMAEx-JOSEMARIASANCHEZ-ULTIMA-HORA-1024x536.jpg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56644" y="2863919"/>
                <a:ext cx="1647308" cy="86226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155" name="Picture 11" descr="https://www.coade.org/www/wp-content/uploads/2020/09/DOCOMOMO-APLAZADO-1024x536.jpg"/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03953" y="2860821"/>
                <a:ext cx="1647308" cy="86226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157" name="Picture 13" descr="https://www.coade.org/www/wp-content/uploads/2020/09/SMAEx-ARQUITECTURAS-INTIMAS-1024x536.jpg"/>
              <p:cNvPicPr>
                <a:picLocks noChangeAspect="1" noChangeArrowheads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51262" y="2862265"/>
                <a:ext cx="1650468" cy="86391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159" name="Picture 15" descr="https://www.coade.org/www/wp-content/uploads/2020/09/SMAEx-ARQUITECTAS-Y-EXTREME%C3%91AS1-APLAZADO-1024x536.jpg"/>
              <p:cNvPicPr>
                <a:picLocks noChangeAspect="1" noChangeArrowheads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8047" y="2865036"/>
                <a:ext cx="1650468" cy="86391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161" name="Picture 17" descr="https://www.coade.org/www/wp-content/uploads/2020/09/SMAEx-REHABILITA1-1024x536.jpg"/>
              <p:cNvPicPr>
                <a:picLocks noChangeAspect="1" noChangeArrowheads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6176" y="3722502"/>
                <a:ext cx="1650468" cy="86391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163" name="Picture 19" descr="https://www.coade.org/www/wp-content/uploads/2020/09/SMAEx-CEXMA-1024x536.jpg"/>
              <p:cNvPicPr>
                <a:picLocks noChangeAspect="1" noChangeArrowheads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56644" y="3722502"/>
                <a:ext cx="1650468" cy="86391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165" name="Picture 21" descr="https://www.coade.org/www/wp-content/uploads/2020/09/SMAEx-GOTA2-1024x536.jpg"/>
              <p:cNvPicPr>
                <a:picLocks noChangeAspect="1" noChangeArrowheads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07112" y="3722495"/>
                <a:ext cx="1650468" cy="86391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167" name="Picture 23" descr="https://www.coade.org/www/wp-content/uploads/2020/09/SMAEx-TEATRO-NAVALMORAL-1024x536.jpg"/>
              <p:cNvPicPr>
                <a:picLocks noChangeAspect="1" noChangeArrowheads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57579" y="3725129"/>
                <a:ext cx="1650468" cy="86391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169" name="Picture 25" descr="https://www.coade.org/www/wp-content/uploads/2020/09/SMAEx-ARQUITECTAS-Y-EXTREME%C3%91AS2-1024x536.jpg"/>
              <p:cNvPicPr>
                <a:picLocks noChangeAspect="1" noChangeArrowheads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8047" y="3725129"/>
                <a:ext cx="1650468" cy="86391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52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612271" y="6403553"/>
              <a:ext cx="2595263" cy="330346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800" dirty="0" smtClean="0">
                  <a:latin typeface="Montserrat Light" panose="00000400000000000000" pitchFamily="2" charset="0"/>
                </a:rPr>
                <a:t>visita al hospital provincial (BA) |</a:t>
              </a:r>
              <a:r>
                <a:rPr lang="es-ES" sz="800" b="1" dirty="0" smtClean="0">
                  <a:latin typeface="Montserrat Light" panose="00000400000000000000" pitchFamily="2" charset="0"/>
                </a:rPr>
                <a:t> </a:t>
              </a:r>
              <a:r>
                <a:rPr lang="es-ES" sz="800" b="1" dirty="0" err="1" smtClean="0">
                  <a:latin typeface="Montserrat Light" panose="00000400000000000000" pitchFamily="2" charset="0"/>
                </a:rPr>
                <a:t>josé</a:t>
              </a:r>
              <a:r>
                <a:rPr lang="es-ES" sz="800" b="1" dirty="0" smtClean="0">
                  <a:latin typeface="Montserrat Light" panose="00000400000000000000" pitchFamily="2" charset="0"/>
                </a:rPr>
                <a:t> </a:t>
              </a:r>
              <a:r>
                <a:rPr lang="es-ES" sz="800" b="1" dirty="0" err="1" smtClean="0">
                  <a:latin typeface="Montserrat Light" panose="00000400000000000000" pitchFamily="2" charset="0"/>
                </a:rPr>
                <a:t>mª</a:t>
              </a:r>
              <a:r>
                <a:rPr lang="es-ES" sz="800" b="1" dirty="0" smtClean="0">
                  <a:latin typeface="Montserrat Light" panose="00000400000000000000" pitchFamily="2" charset="0"/>
                </a:rPr>
                <a:t> </a:t>
              </a:r>
              <a:r>
                <a:rPr lang="es-ES" sz="800" b="1" dirty="0" err="1" smtClean="0">
                  <a:latin typeface="Montserrat Light" panose="00000400000000000000" pitchFamily="2" charset="0"/>
                </a:rPr>
                <a:t>sánchez</a:t>
              </a:r>
              <a:endParaRPr lang="es-ES" sz="1200" b="1" dirty="0" smtClean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  <p:sp>
          <p:nvSpPr>
            <p:cNvPr id="54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3223207" y="6403553"/>
              <a:ext cx="2433390" cy="330346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800" dirty="0" smtClean="0">
                  <a:latin typeface="Montserrat Light" panose="00000400000000000000" pitchFamily="2" charset="0"/>
                </a:rPr>
                <a:t>visita al teatro (</a:t>
              </a:r>
              <a:r>
                <a:rPr lang="es-ES" sz="800" dirty="0" err="1" smtClean="0">
                  <a:latin typeface="Montserrat Light" panose="00000400000000000000" pitchFamily="2" charset="0"/>
                </a:rPr>
                <a:t>NdlM</a:t>
              </a:r>
              <a:r>
                <a:rPr lang="es-ES" sz="800" dirty="0" smtClean="0">
                  <a:latin typeface="Montserrat Light" panose="00000400000000000000" pitchFamily="2" charset="0"/>
                </a:rPr>
                <a:t>) |</a:t>
              </a:r>
              <a:r>
                <a:rPr lang="es-ES" sz="800" b="1" dirty="0" smtClean="0">
                  <a:latin typeface="Montserrat Light" panose="00000400000000000000" pitchFamily="2" charset="0"/>
                </a:rPr>
                <a:t> </a:t>
              </a:r>
              <a:r>
                <a:rPr lang="es-ES" sz="800" b="1" dirty="0" err="1" smtClean="0">
                  <a:latin typeface="Montserrat Light" panose="00000400000000000000" pitchFamily="2" charset="0"/>
                </a:rPr>
                <a:t>matilde</a:t>
              </a:r>
              <a:r>
                <a:rPr lang="es-ES" sz="800" b="1" dirty="0" smtClean="0">
                  <a:latin typeface="Montserrat Light" panose="00000400000000000000" pitchFamily="2" charset="0"/>
                </a:rPr>
                <a:t> peralta</a:t>
              </a:r>
              <a:endParaRPr lang="es-ES" sz="1200" b="1" dirty="0" smtClean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  <p:sp>
          <p:nvSpPr>
            <p:cNvPr id="55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656594" y="6403553"/>
              <a:ext cx="3186045" cy="330346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800" dirty="0" smtClean="0">
                  <a:latin typeface="Montserrat Light" panose="00000400000000000000" pitchFamily="2" charset="0"/>
                </a:rPr>
                <a:t>visita al centro cultural la gota (</a:t>
              </a:r>
              <a:r>
                <a:rPr lang="es-ES" sz="800" dirty="0" err="1" smtClean="0">
                  <a:latin typeface="Montserrat Light" panose="00000400000000000000" pitchFamily="2" charset="0"/>
                </a:rPr>
                <a:t>NdlM</a:t>
              </a:r>
              <a:r>
                <a:rPr lang="es-ES" sz="800" dirty="0" smtClean="0">
                  <a:latin typeface="Montserrat Light" panose="00000400000000000000" pitchFamily="2" charset="0"/>
                </a:rPr>
                <a:t>) |</a:t>
              </a:r>
              <a:r>
                <a:rPr lang="es-ES" sz="800" b="1" dirty="0" smtClean="0">
                  <a:latin typeface="Montserrat Light" panose="00000400000000000000" pitchFamily="2" charset="0"/>
                </a:rPr>
                <a:t> losada </a:t>
              </a:r>
              <a:r>
                <a:rPr lang="es-ES" sz="800" b="1" dirty="0" err="1" smtClean="0">
                  <a:latin typeface="Montserrat Light" panose="00000400000000000000" pitchFamily="2" charset="0"/>
                </a:rPr>
                <a:t>garcía</a:t>
              </a:r>
              <a:endParaRPr lang="es-ES" sz="1200" b="1" dirty="0" smtClean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69763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11 Grupo"/>
          <p:cNvGrpSpPr/>
          <p:nvPr/>
        </p:nvGrpSpPr>
        <p:grpSpPr>
          <a:xfrm>
            <a:off x="612271" y="4688110"/>
            <a:ext cx="12365500" cy="1453403"/>
            <a:chOff x="612271" y="4688110"/>
            <a:chExt cx="12365500" cy="1453403"/>
          </a:xfrm>
        </p:grpSpPr>
        <p:pic>
          <p:nvPicPr>
            <p:cNvPr id="11" name="Picture 6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30075" y="4691285"/>
              <a:ext cx="1364048" cy="122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5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66027" y="4688110"/>
              <a:ext cx="1364048" cy="122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01980" y="4688110"/>
              <a:ext cx="1364048" cy="122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3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7932" y="4688110"/>
              <a:ext cx="1364048" cy="122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3" name="Picture 20" descr="D:\Nueva carpeta (3)\MA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3179" y="4688110"/>
              <a:ext cx="1364833" cy="12247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2271" y="4691285"/>
              <a:ext cx="1364048" cy="122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4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612584" y="5987452"/>
              <a:ext cx="5453443" cy="154061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buNone/>
                <a:defRPr/>
              </a:pPr>
              <a:r>
                <a:rPr lang="es-ES" sz="11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ponentes</a:t>
              </a:r>
            </a:p>
          </p:txBody>
        </p:sp>
        <p:sp>
          <p:nvSpPr>
            <p:cNvPr id="65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7524328" y="5987452"/>
              <a:ext cx="5453443" cy="154061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buNone/>
                <a:defRPr/>
              </a:pPr>
              <a:r>
                <a:rPr lang="es-ES" sz="11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moderadora</a:t>
              </a:r>
            </a:p>
          </p:txBody>
        </p:sp>
      </p:grpSp>
      <p:sp>
        <p:nvSpPr>
          <p:cNvPr id="21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395536" y="332656"/>
            <a:ext cx="4752528" cy="307975"/>
          </a:xfrm>
          <a:prstGeom prst="rect">
            <a:avLst/>
          </a:prstGeom>
        </p:spPr>
        <p:txBody>
          <a:bodyPr lIns="45720" rIns="45720" anchor="b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defRPr/>
            </a:pPr>
            <a:r>
              <a:rPr lang="es-ES" sz="1600" b="1" dirty="0" smtClean="0">
                <a:solidFill>
                  <a:srgbClr val="0E7683"/>
                </a:solidFill>
                <a:latin typeface="Montserrat Light" panose="00000400000000000000" pitchFamily="2" charset="0"/>
              </a:rPr>
              <a:t>informe del decano</a:t>
            </a:r>
            <a:endParaRPr lang="es-ES" sz="1600" b="1" dirty="0">
              <a:solidFill>
                <a:srgbClr val="0E7683"/>
              </a:solidFill>
              <a:latin typeface="Montserrat Light" panose="00000400000000000000" pitchFamily="2" charset="0"/>
            </a:endParaRPr>
          </a:p>
        </p:txBody>
      </p:sp>
      <p:sp>
        <p:nvSpPr>
          <p:cNvPr id="59" name="58 Elipse"/>
          <p:cNvSpPr/>
          <p:nvPr/>
        </p:nvSpPr>
        <p:spPr>
          <a:xfrm>
            <a:off x="398006" y="463783"/>
            <a:ext cx="45719" cy="45719"/>
          </a:xfrm>
          <a:prstGeom prst="ellipse">
            <a:avLst/>
          </a:prstGeom>
          <a:solidFill>
            <a:srgbClr val="0E76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489446" y="756097"/>
            <a:ext cx="4987910" cy="147290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80000"/>
              </a:lnSpc>
              <a:spcBef>
                <a:spcPts val="0"/>
              </a:spcBef>
              <a:defRPr/>
            </a:pPr>
            <a:r>
              <a:rPr lang="es-ES" sz="1400" dirty="0">
                <a:solidFill>
                  <a:srgbClr val="0E7683"/>
                </a:solidFill>
                <a:latin typeface="Montserrat Light" panose="00000400000000000000" pitchFamily="2" charset="0"/>
              </a:rPr>
              <a:t>| </a:t>
            </a:r>
            <a:r>
              <a:rPr lang="es-ES" sz="1400" b="1" dirty="0" smtClean="0">
                <a:solidFill>
                  <a:srgbClr val="0E7683"/>
                </a:solidFill>
                <a:latin typeface="Montserrat Medium" panose="00000600000000000000" pitchFamily="2" charset="0"/>
              </a:rPr>
              <a:t>servicio </a:t>
            </a:r>
            <a:r>
              <a:rPr lang="es-ES" sz="1400" dirty="0" smtClean="0">
                <a:solidFill>
                  <a:srgbClr val="0E7683"/>
                </a:solidFill>
                <a:latin typeface="Montserrat Medium" panose="00000600000000000000" pitchFamily="2" charset="0"/>
              </a:rPr>
              <a:t>al colegiado</a:t>
            </a:r>
            <a:endParaRPr lang="es-ES" sz="1600" dirty="0">
              <a:solidFill>
                <a:schemeClr val="tx1">
                  <a:lumMod val="50000"/>
                  <a:lumOff val="50000"/>
                </a:schemeClr>
              </a:solidFill>
              <a:latin typeface="Montserrat Light" panose="00000400000000000000" pitchFamily="2" charset="0"/>
            </a:endParaRPr>
          </a:p>
        </p:txBody>
      </p:sp>
      <p:cxnSp>
        <p:nvCxnSpPr>
          <p:cNvPr id="82" name="81 Conector recto"/>
          <p:cNvCxnSpPr/>
          <p:nvPr/>
        </p:nvCxnSpPr>
        <p:spPr>
          <a:xfrm>
            <a:off x="539552" y="640631"/>
            <a:ext cx="8604448" cy="0"/>
          </a:xfrm>
          <a:prstGeom prst="line">
            <a:avLst/>
          </a:prstGeom>
          <a:ln w="12700">
            <a:solidFill>
              <a:srgbClr val="0E7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312013" y="753160"/>
            <a:ext cx="169815" cy="210812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80000"/>
              </a:lnSpc>
              <a:spcBef>
                <a:spcPts val="0"/>
              </a:spcBef>
              <a:defRPr/>
            </a:pPr>
            <a:r>
              <a:rPr lang="es-ES" sz="1800" b="1" dirty="0" smtClean="0">
                <a:solidFill>
                  <a:srgbClr val="0E7683"/>
                </a:solidFill>
                <a:latin typeface="Montserrat Medium" panose="00000600000000000000" pitchFamily="2" charset="0"/>
              </a:rPr>
              <a:t>3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Montserrat Light" panose="00000400000000000000" pitchFamily="2" charset="0"/>
            </a:endParaRPr>
          </a:p>
        </p:txBody>
      </p:sp>
      <p:grpSp>
        <p:nvGrpSpPr>
          <p:cNvPr id="67" name="66 Grupo"/>
          <p:cNvGrpSpPr/>
          <p:nvPr/>
        </p:nvGrpSpPr>
        <p:grpSpPr>
          <a:xfrm>
            <a:off x="1" y="6533694"/>
            <a:ext cx="9143999" cy="331655"/>
            <a:chOff x="1" y="6533694"/>
            <a:chExt cx="9143999" cy="331655"/>
          </a:xfrm>
        </p:grpSpPr>
        <p:grpSp>
          <p:nvGrpSpPr>
            <p:cNvPr id="72" name="71 Grupo"/>
            <p:cNvGrpSpPr/>
            <p:nvPr/>
          </p:nvGrpSpPr>
          <p:grpSpPr>
            <a:xfrm>
              <a:off x="1" y="6539693"/>
              <a:ext cx="9143999" cy="325656"/>
              <a:chOff x="1" y="6539693"/>
              <a:chExt cx="9143999" cy="325656"/>
            </a:xfrm>
          </p:grpSpPr>
          <p:sp>
            <p:nvSpPr>
              <p:cNvPr id="80" name="79 Rectángulo"/>
              <p:cNvSpPr/>
              <p:nvPr/>
            </p:nvSpPr>
            <p:spPr>
              <a:xfrm>
                <a:off x="1" y="6539693"/>
                <a:ext cx="9143999" cy="275676"/>
              </a:xfrm>
              <a:prstGeom prst="rect">
                <a:avLst/>
              </a:prstGeom>
              <a:solidFill>
                <a:srgbClr val="0E768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83" name="82 Rectángulo"/>
              <p:cNvSpPr/>
              <p:nvPr/>
            </p:nvSpPr>
            <p:spPr>
              <a:xfrm>
                <a:off x="1" y="6815369"/>
                <a:ext cx="9143999" cy="4998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pic>
            <p:nvPicPr>
              <p:cNvPr id="84" name="Picture 4" descr="D:\Nueva carpeta (3)\MEMORIA GESTION 2019\COADE.png"/>
              <p:cNvPicPr>
                <a:picLocks noChangeAspect="1" noChangeArrowheads="1"/>
              </p:cNvPicPr>
              <p:nvPr/>
            </p:nvPicPr>
            <p:blipFill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22898" y="6561988"/>
                <a:ext cx="753074" cy="25138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85" name="84 Conector recto"/>
              <p:cNvCxnSpPr/>
              <p:nvPr/>
            </p:nvCxnSpPr>
            <p:spPr>
              <a:xfrm flipV="1">
                <a:off x="8028384" y="6599922"/>
                <a:ext cx="0" cy="141446"/>
              </a:xfrm>
              <a:prstGeom prst="line">
                <a:avLst/>
              </a:prstGeom>
              <a:ln w="31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6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36296" y="6551757"/>
                <a:ext cx="864096" cy="271849"/>
              </a:xfrm>
              <a:prstGeom prst="rect">
                <a:avLst/>
              </a:prstGeom>
            </p:spPr>
            <p:txBody>
              <a:bodyPr lIns="45720" rIns="45720" anchor="b">
                <a:no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40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COLEGIO OFICIAL DE</a:t>
                </a:r>
              </a:p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60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ARQUITECTOS</a:t>
                </a:r>
              </a:p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46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DE EXTREMADURA</a:t>
                </a:r>
                <a:endParaRPr lang="es-ES" sz="460" dirty="0">
                  <a:solidFill>
                    <a:schemeClr val="bg1"/>
                  </a:solidFill>
                  <a:latin typeface="Montserrat Light" panose="00000400000000000000" pitchFamily="2" charset="0"/>
                </a:endParaRPr>
              </a:p>
            </p:txBody>
          </p:sp>
        </p:grpSp>
        <p:grpSp>
          <p:nvGrpSpPr>
            <p:cNvPr id="73" name="72 Grupo"/>
            <p:cNvGrpSpPr/>
            <p:nvPr/>
          </p:nvGrpSpPr>
          <p:grpSpPr>
            <a:xfrm>
              <a:off x="61785" y="6533694"/>
              <a:ext cx="4006159" cy="307975"/>
              <a:chOff x="5281856" y="6442601"/>
              <a:chExt cx="4006159" cy="307975"/>
            </a:xfrm>
          </p:grpSpPr>
          <p:sp>
            <p:nvSpPr>
              <p:cNvPr id="74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64356" y="6442601"/>
                <a:ext cx="3923659" cy="307975"/>
              </a:xfrm>
              <a:prstGeom prst="rect">
                <a:avLst/>
              </a:prstGeom>
            </p:spPr>
            <p:txBody>
              <a:bodyPr lIns="0" tIns="0" rIns="0" bIns="46800" anchor="b">
                <a:no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buNone/>
                  <a:defRPr/>
                </a:pP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asamblea general ordinaria 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| </a:t>
                </a: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COADE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 | </a:t>
                </a:r>
                <a:r>
                  <a:rPr lang="es-ES" sz="950" b="1" dirty="0" err="1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cáceres</a:t>
                </a: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 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| </a:t>
                </a: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14.12.2020</a:t>
                </a:r>
                <a:endParaRPr lang="es-ES" sz="950" b="1" dirty="0">
                  <a:solidFill>
                    <a:schemeClr val="bg1"/>
                  </a:solidFill>
                  <a:latin typeface="Montserrat Light" panose="00000400000000000000" pitchFamily="2" charset="0"/>
                </a:endParaRPr>
              </a:p>
            </p:txBody>
          </p:sp>
          <p:sp>
            <p:nvSpPr>
              <p:cNvPr id="79" name="78 Elipse"/>
              <p:cNvSpPr/>
              <p:nvPr/>
            </p:nvSpPr>
            <p:spPr>
              <a:xfrm>
                <a:off x="5281856" y="6604582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</p:grpSp>
      <p:grpSp>
        <p:nvGrpSpPr>
          <p:cNvPr id="6" name="5 Grupo"/>
          <p:cNvGrpSpPr/>
          <p:nvPr/>
        </p:nvGrpSpPr>
        <p:grpSpPr>
          <a:xfrm>
            <a:off x="292964" y="984611"/>
            <a:ext cx="8583008" cy="216338"/>
            <a:chOff x="292964" y="984611"/>
            <a:chExt cx="8583008" cy="216338"/>
          </a:xfrm>
        </p:grpSpPr>
        <p:sp>
          <p:nvSpPr>
            <p:cNvPr id="3" name="2 Rectángulo"/>
            <p:cNvSpPr/>
            <p:nvPr/>
          </p:nvSpPr>
          <p:spPr>
            <a:xfrm>
              <a:off x="539552" y="984611"/>
              <a:ext cx="8336420" cy="189281"/>
            </a:xfrm>
            <a:prstGeom prst="rect">
              <a:avLst/>
            </a:prstGeom>
            <a:solidFill>
              <a:srgbClr val="0E76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3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1016684"/>
              <a:ext cx="2232248" cy="136569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>
                  <a:solidFill>
                    <a:schemeClr val="bg1"/>
                  </a:solidFill>
                  <a:latin typeface="Montserrat Light" panose="00000400000000000000" pitchFamily="2" charset="0"/>
                </a:rPr>
                <a:t>actividades </a:t>
              </a:r>
              <a:r>
                <a:rPr lang="es-ES" sz="1100" b="1" dirty="0">
                  <a:solidFill>
                    <a:schemeClr val="bg1"/>
                  </a:solidFill>
                  <a:latin typeface="Montserrat Light" panose="00000400000000000000" pitchFamily="2" charset="0"/>
                </a:rPr>
                <a:t>COADE</a:t>
              </a:r>
              <a:endParaRPr lang="es-ES" sz="1400" b="1" dirty="0">
                <a:solidFill>
                  <a:schemeClr val="bg1"/>
                </a:solidFill>
                <a:latin typeface="Montserrat Light" panose="00000400000000000000" pitchFamily="2" charset="0"/>
              </a:endParaRPr>
            </a:p>
          </p:txBody>
        </p:sp>
        <p:sp>
          <p:nvSpPr>
            <p:cNvPr id="102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92964" y="988108"/>
              <a:ext cx="227542" cy="212841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0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3.2</a:t>
              </a:r>
              <a:endParaRPr lang="es-ES" sz="1000" b="1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</p:grpSp>
      <p:grpSp>
        <p:nvGrpSpPr>
          <p:cNvPr id="13" name="12 Grupo"/>
          <p:cNvGrpSpPr/>
          <p:nvPr/>
        </p:nvGrpSpPr>
        <p:grpSpPr>
          <a:xfrm>
            <a:off x="443726" y="1306860"/>
            <a:ext cx="8357950" cy="450443"/>
            <a:chOff x="443726" y="1306860"/>
            <a:chExt cx="8357950" cy="450443"/>
          </a:xfrm>
        </p:grpSpPr>
        <p:cxnSp>
          <p:nvCxnSpPr>
            <p:cNvPr id="88" name="87 Conector recto"/>
            <p:cNvCxnSpPr/>
            <p:nvPr/>
          </p:nvCxnSpPr>
          <p:spPr>
            <a:xfrm>
              <a:off x="611560" y="1484784"/>
              <a:ext cx="8190116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1306860"/>
              <a:ext cx="2592287" cy="450443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foro e-FICON 2020 </a:t>
              </a:r>
              <a:r>
                <a:rPr lang="es-ES" sz="1200" b="1" dirty="0">
                  <a:latin typeface="Montserrat Light" panose="00000400000000000000" pitchFamily="2" charset="0"/>
                </a:rPr>
                <a:t>Rehabilitación y Regeneración Urbanas: Territorio, Ciudades y Pueblos, Edificios</a:t>
              </a:r>
              <a:endParaRPr lang="es-ES" sz="1100" dirty="0">
                <a:latin typeface="Montserrat Light" panose="00000400000000000000" pitchFamily="2" charset="0"/>
              </a:endParaRPr>
            </a:p>
          </p:txBody>
        </p:sp>
        <p:sp>
          <p:nvSpPr>
            <p:cNvPr id="51" name="50 Elipse"/>
            <p:cNvSpPr/>
            <p:nvPr/>
          </p:nvSpPr>
          <p:spPr>
            <a:xfrm flipH="1">
              <a:off x="443726" y="1340768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9 Grupo"/>
          <p:cNvGrpSpPr/>
          <p:nvPr/>
        </p:nvGrpSpPr>
        <p:grpSpPr>
          <a:xfrm>
            <a:off x="606176" y="1489003"/>
            <a:ext cx="8195500" cy="2523731"/>
            <a:chOff x="606176" y="1489003"/>
            <a:chExt cx="8195500" cy="2523731"/>
          </a:xfrm>
        </p:grpSpPr>
        <p:pic>
          <p:nvPicPr>
            <p:cNvPr id="1027" name="Picture 3" descr="D:\Nueva carpeta (3)\BORRAR FICON.gif"/>
            <p:cNvPicPr>
              <a:picLocks noChangeAspect="1" noChangeArrowheads="1" noCrop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6176" y="1489003"/>
              <a:ext cx="8195500" cy="11473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D:\Nueva carpeta (3)\BORRAR FICON MESAS.gif"/>
            <p:cNvPicPr>
              <a:picLocks noChangeAspect="1" noChangeArrowheads="1" noCrop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2271" y="2661482"/>
              <a:ext cx="8189405" cy="13512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1" name="40 Grupo"/>
          <p:cNvGrpSpPr/>
          <p:nvPr/>
        </p:nvGrpSpPr>
        <p:grpSpPr>
          <a:xfrm>
            <a:off x="611560" y="4223424"/>
            <a:ext cx="8198825" cy="467861"/>
            <a:chOff x="539553" y="1306860"/>
            <a:chExt cx="8270909" cy="467861"/>
          </a:xfrm>
        </p:grpSpPr>
        <p:cxnSp>
          <p:nvCxnSpPr>
            <p:cNvPr id="42" name="41 Conector recto"/>
            <p:cNvCxnSpPr/>
            <p:nvPr/>
          </p:nvCxnSpPr>
          <p:spPr>
            <a:xfrm>
              <a:off x="548339" y="1774721"/>
              <a:ext cx="8262123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1306860"/>
              <a:ext cx="2592287" cy="450443"/>
            </a:xfrm>
            <a:prstGeom prst="rect">
              <a:avLst/>
            </a:prstGeom>
          </p:spPr>
          <p:txBody>
            <a:bodyPr wrap="none" lIns="0" tIns="0" rIns="0" bIns="0" anchor="t">
              <a:normAutofit lnSpcReduction="10000"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buNone/>
                <a:defRPr/>
              </a:pPr>
              <a:r>
                <a:rPr lang="es-ES" sz="1000" dirty="0" smtClean="0">
                  <a:latin typeface="Montserrat Light" panose="00000400000000000000" pitchFamily="2" charset="0"/>
                </a:rPr>
                <a:t>18/11/2020 mesa redonda: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/>
              </a:r>
              <a:br>
                <a:rPr lang="es-ES" sz="12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</a:br>
              <a:r>
                <a:rPr lang="es-ES" sz="14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observatorio 2030 </a:t>
              </a:r>
            </a:p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buNone/>
                <a:defRPr/>
              </a:pPr>
              <a:r>
                <a:rPr lang="es-ES" sz="1200" b="1" dirty="0" smtClean="0">
                  <a:latin typeface="Montserrat Light" panose="00000400000000000000" pitchFamily="2" charset="0"/>
                </a:rPr>
                <a:t>Rehabilitación, Regeneración Urbanas y Accesibilidad: motores de la reactivación económica</a:t>
              </a:r>
              <a:endParaRPr lang="es-ES" sz="1100" dirty="0">
                <a:latin typeface="Montserrat Light" panose="000004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3048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7 Grupo"/>
          <p:cNvGrpSpPr/>
          <p:nvPr/>
        </p:nvGrpSpPr>
        <p:grpSpPr>
          <a:xfrm>
            <a:off x="612584" y="4691285"/>
            <a:ext cx="12365187" cy="1450228"/>
            <a:chOff x="612584" y="4691285"/>
            <a:chExt cx="12365187" cy="1450228"/>
          </a:xfrm>
        </p:grpSpPr>
        <p:grpSp>
          <p:nvGrpSpPr>
            <p:cNvPr id="4" name="3 Grupo"/>
            <p:cNvGrpSpPr/>
            <p:nvPr/>
          </p:nvGrpSpPr>
          <p:grpSpPr>
            <a:xfrm>
              <a:off x="612584" y="4691285"/>
              <a:ext cx="12365187" cy="1450228"/>
              <a:chOff x="612584" y="4691285"/>
              <a:chExt cx="12365187" cy="1450228"/>
            </a:xfrm>
          </p:grpSpPr>
          <p:pic>
            <p:nvPicPr>
              <p:cNvPr id="2050" name="Picture 2" descr="D:\Nueva carpeta (3)\MANGELES-DURAN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66027" y="4693110"/>
                <a:ext cx="1363886" cy="1224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9" name="Picture 13" descr="http://www.coade.org/www/wp-content/uploads/2020/11/salvador-rueda-1024x919.jp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17906" y="4691287"/>
                <a:ext cx="1365877" cy="122582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2" name="Picture 11" descr="http://www.coade.org/www/wp-content/uploads/2020/11/joanclos2-1024x919.jp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269" y="4691285"/>
                <a:ext cx="1365879" cy="12258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6" name="Picture 15" descr="http://www.coade.org/www/wp-content/uploads/2020/11/carlos-moreno-1024x919.jpg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86148" y="4691285"/>
                <a:ext cx="1365879" cy="12258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8" name="Picture 17" descr="http://www.coade.org/www/wp-content/uploads/2020/11/jmez-1024x919.jpg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52027" y="4691285"/>
                <a:ext cx="1365879" cy="122582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4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12584" y="5987452"/>
                <a:ext cx="5453443" cy="154061"/>
              </a:xfrm>
              <a:prstGeom prst="rect">
                <a:avLst/>
              </a:prstGeom>
            </p:spPr>
            <p:txBody>
              <a:bodyPr wrap="none" lIns="0" tIns="0" rIns="0" bIns="0" anchor="t">
                <a:norm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lnSpc>
                    <a:spcPct val="80000"/>
                  </a:lnSpc>
                  <a:spcBef>
                    <a:spcPts val="0"/>
                  </a:spcBef>
                  <a:buNone/>
                  <a:defRPr/>
                </a:pPr>
                <a:r>
                  <a:rPr lang="es-ES" sz="1100" b="1" dirty="0" smtClean="0">
                    <a:solidFill>
                      <a:srgbClr val="0E7683"/>
                    </a:solidFill>
                    <a:latin typeface="Montserrat SemiBold" panose="00000700000000000000" pitchFamily="2" charset="0"/>
                  </a:rPr>
                  <a:t>ponentes</a:t>
                </a:r>
              </a:p>
            </p:txBody>
          </p:sp>
          <p:sp>
            <p:nvSpPr>
              <p:cNvPr id="65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524328" y="5987452"/>
                <a:ext cx="5453443" cy="154061"/>
              </a:xfrm>
              <a:prstGeom prst="rect">
                <a:avLst/>
              </a:prstGeom>
            </p:spPr>
            <p:txBody>
              <a:bodyPr wrap="none" lIns="0" tIns="0" rIns="0" bIns="0" anchor="t">
                <a:norm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lnSpc>
                    <a:spcPct val="80000"/>
                  </a:lnSpc>
                  <a:spcBef>
                    <a:spcPts val="0"/>
                  </a:spcBef>
                  <a:buNone/>
                  <a:defRPr/>
                </a:pPr>
                <a:r>
                  <a:rPr lang="es-ES" sz="1100" b="1" dirty="0" smtClean="0">
                    <a:solidFill>
                      <a:srgbClr val="0E7683"/>
                    </a:solidFill>
                    <a:latin typeface="Montserrat SemiBold" panose="00000700000000000000" pitchFamily="2" charset="0"/>
                  </a:rPr>
                  <a:t>moderador</a:t>
                </a:r>
              </a:p>
            </p:txBody>
          </p:sp>
        </p:grpSp>
        <p:pic>
          <p:nvPicPr>
            <p:cNvPr id="71" name="Picture 4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6765" y="4691285"/>
              <a:ext cx="1367195" cy="1226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395536" y="332656"/>
            <a:ext cx="4752528" cy="307975"/>
          </a:xfrm>
          <a:prstGeom prst="rect">
            <a:avLst/>
          </a:prstGeom>
        </p:spPr>
        <p:txBody>
          <a:bodyPr lIns="45720" rIns="45720" anchor="b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defRPr/>
            </a:pPr>
            <a:r>
              <a:rPr lang="es-ES" sz="1600" b="1" dirty="0" smtClean="0">
                <a:solidFill>
                  <a:srgbClr val="0E7683"/>
                </a:solidFill>
                <a:latin typeface="Montserrat Light" panose="00000400000000000000" pitchFamily="2" charset="0"/>
              </a:rPr>
              <a:t>informe del decano</a:t>
            </a:r>
            <a:endParaRPr lang="es-ES" sz="1600" b="1" dirty="0">
              <a:solidFill>
                <a:srgbClr val="0E7683"/>
              </a:solidFill>
              <a:latin typeface="Montserrat Light" panose="00000400000000000000" pitchFamily="2" charset="0"/>
            </a:endParaRPr>
          </a:p>
        </p:txBody>
      </p:sp>
      <p:sp>
        <p:nvSpPr>
          <p:cNvPr id="59" name="58 Elipse"/>
          <p:cNvSpPr/>
          <p:nvPr/>
        </p:nvSpPr>
        <p:spPr>
          <a:xfrm>
            <a:off x="398006" y="463783"/>
            <a:ext cx="45719" cy="45719"/>
          </a:xfrm>
          <a:prstGeom prst="ellipse">
            <a:avLst/>
          </a:prstGeom>
          <a:solidFill>
            <a:srgbClr val="0E76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489446" y="756097"/>
            <a:ext cx="4987910" cy="147290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80000"/>
              </a:lnSpc>
              <a:spcBef>
                <a:spcPts val="0"/>
              </a:spcBef>
              <a:defRPr/>
            </a:pPr>
            <a:r>
              <a:rPr lang="es-ES" sz="1400" dirty="0">
                <a:solidFill>
                  <a:srgbClr val="0E7683"/>
                </a:solidFill>
                <a:latin typeface="Montserrat Light" panose="00000400000000000000" pitchFamily="2" charset="0"/>
              </a:rPr>
              <a:t>| </a:t>
            </a:r>
            <a:r>
              <a:rPr lang="es-ES" sz="1400" b="1" dirty="0" smtClean="0">
                <a:solidFill>
                  <a:srgbClr val="0E7683"/>
                </a:solidFill>
                <a:latin typeface="Montserrat Medium" panose="00000600000000000000" pitchFamily="2" charset="0"/>
              </a:rPr>
              <a:t>servicio </a:t>
            </a:r>
            <a:r>
              <a:rPr lang="es-ES" sz="1400" dirty="0" smtClean="0">
                <a:solidFill>
                  <a:srgbClr val="0E7683"/>
                </a:solidFill>
                <a:latin typeface="Montserrat Medium" panose="00000600000000000000" pitchFamily="2" charset="0"/>
              </a:rPr>
              <a:t>al colegiado</a:t>
            </a:r>
            <a:endParaRPr lang="es-ES" sz="1600" dirty="0">
              <a:solidFill>
                <a:schemeClr val="tx1">
                  <a:lumMod val="50000"/>
                  <a:lumOff val="50000"/>
                </a:schemeClr>
              </a:solidFill>
              <a:latin typeface="Montserrat Light" panose="00000400000000000000" pitchFamily="2" charset="0"/>
            </a:endParaRPr>
          </a:p>
        </p:txBody>
      </p:sp>
      <p:cxnSp>
        <p:nvCxnSpPr>
          <p:cNvPr id="82" name="81 Conector recto"/>
          <p:cNvCxnSpPr/>
          <p:nvPr/>
        </p:nvCxnSpPr>
        <p:spPr>
          <a:xfrm>
            <a:off x="539552" y="640631"/>
            <a:ext cx="8604448" cy="0"/>
          </a:xfrm>
          <a:prstGeom prst="line">
            <a:avLst/>
          </a:prstGeom>
          <a:ln w="12700">
            <a:solidFill>
              <a:srgbClr val="0E7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312013" y="753160"/>
            <a:ext cx="169815" cy="210812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80000"/>
              </a:lnSpc>
              <a:spcBef>
                <a:spcPts val="0"/>
              </a:spcBef>
              <a:defRPr/>
            </a:pPr>
            <a:r>
              <a:rPr lang="es-ES" sz="1800" b="1" dirty="0" smtClean="0">
                <a:solidFill>
                  <a:srgbClr val="0E7683"/>
                </a:solidFill>
                <a:latin typeface="Montserrat Medium" panose="00000600000000000000" pitchFamily="2" charset="0"/>
              </a:rPr>
              <a:t>3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Montserrat Light" panose="00000400000000000000" pitchFamily="2" charset="0"/>
            </a:endParaRPr>
          </a:p>
        </p:txBody>
      </p:sp>
      <p:grpSp>
        <p:nvGrpSpPr>
          <p:cNvPr id="67" name="66 Grupo"/>
          <p:cNvGrpSpPr/>
          <p:nvPr/>
        </p:nvGrpSpPr>
        <p:grpSpPr>
          <a:xfrm>
            <a:off x="1" y="6533694"/>
            <a:ext cx="9143999" cy="331655"/>
            <a:chOff x="1" y="6533694"/>
            <a:chExt cx="9143999" cy="331655"/>
          </a:xfrm>
        </p:grpSpPr>
        <p:grpSp>
          <p:nvGrpSpPr>
            <p:cNvPr id="72" name="71 Grupo"/>
            <p:cNvGrpSpPr/>
            <p:nvPr/>
          </p:nvGrpSpPr>
          <p:grpSpPr>
            <a:xfrm>
              <a:off x="1" y="6539693"/>
              <a:ext cx="9143999" cy="325656"/>
              <a:chOff x="1" y="6539693"/>
              <a:chExt cx="9143999" cy="325656"/>
            </a:xfrm>
          </p:grpSpPr>
          <p:sp>
            <p:nvSpPr>
              <p:cNvPr id="80" name="79 Rectángulo"/>
              <p:cNvSpPr/>
              <p:nvPr/>
            </p:nvSpPr>
            <p:spPr>
              <a:xfrm>
                <a:off x="1" y="6539693"/>
                <a:ext cx="9143999" cy="275676"/>
              </a:xfrm>
              <a:prstGeom prst="rect">
                <a:avLst/>
              </a:prstGeom>
              <a:solidFill>
                <a:srgbClr val="0E768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83" name="82 Rectángulo"/>
              <p:cNvSpPr/>
              <p:nvPr/>
            </p:nvSpPr>
            <p:spPr>
              <a:xfrm>
                <a:off x="1" y="6815369"/>
                <a:ext cx="9143999" cy="4998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pic>
            <p:nvPicPr>
              <p:cNvPr id="84" name="Picture 4" descr="D:\Nueva carpeta (3)\MEMORIA GESTION 2019\COADE.png"/>
              <p:cNvPicPr>
                <a:picLocks noChangeAspect="1" noChangeArrowheads="1"/>
              </p:cNvPicPr>
              <p:nvPr/>
            </p:nvPicPr>
            <p:blipFill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22898" y="6561988"/>
                <a:ext cx="753074" cy="25138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85" name="84 Conector recto"/>
              <p:cNvCxnSpPr/>
              <p:nvPr/>
            </p:nvCxnSpPr>
            <p:spPr>
              <a:xfrm flipV="1">
                <a:off x="8028384" y="6599922"/>
                <a:ext cx="0" cy="141446"/>
              </a:xfrm>
              <a:prstGeom prst="line">
                <a:avLst/>
              </a:prstGeom>
              <a:ln w="31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6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36296" y="6551757"/>
                <a:ext cx="864096" cy="271849"/>
              </a:xfrm>
              <a:prstGeom prst="rect">
                <a:avLst/>
              </a:prstGeom>
            </p:spPr>
            <p:txBody>
              <a:bodyPr lIns="45720" rIns="45720" anchor="b">
                <a:no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40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COLEGIO OFICIAL DE</a:t>
                </a:r>
              </a:p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60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ARQUITECTOS</a:t>
                </a:r>
              </a:p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46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DE EXTREMADURA</a:t>
                </a:r>
                <a:endParaRPr lang="es-ES" sz="460" dirty="0">
                  <a:solidFill>
                    <a:schemeClr val="bg1"/>
                  </a:solidFill>
                  <a:latin typeface="Montserrat Light" panose="00000400000000000000" pitchFamily="2" charset="0"/>
                </a:endParaRPr>
              </a:p>
            </p:txBody>
          </p:sp>
        </p:grpSp>
        <p:grpSp>
          <p:nvGrpSpPr>
            <p:cNvPr id="73" name="72 Grupo"/>
            <p:cNvGrpSpPr/>
            <p:nvPr/>
          </p:nvGrpSpPr>
          <p:grpSpPr>
            <a:xfrm>
              <a:off x="61785" y="6533694"/>
              <a:ext cx="4006159" cy="307975"/>
              <a:chOff x="5281856" y="6442601"/>
              <a:chExt cx="4006159" cy="307975"/>
            </a:xfrm>
          </p:grpSpPr>
          <p:sp>
            <p:nvSpPr>
              <p:cNvPr id="74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64356" y="6442601"/>
                <a:ext cx="3923659" cy="307975"/>
              </a:xfrm>
              <a:prstGeom prst="rect">
                <a:avLst/>
              </a:prstGeom>
            </p:spPr>
            <p:txBody>
              <a:bodyPr lIns="0" tIns="0" rIns="0" bIns="46800" anchor="b">
                <a:no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buNone/>
                  <a:defRPr/>
                </a:pP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asamblea general ordinaria 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| </a:t>
                </a: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COADE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 | </a:t>
                </a:r>
                <a:r>
                  <a:rPr lang="es-ES" sz="950" b="1" dirty="0" err="1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cáceres</a:t>
                </a: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 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| </a:t>
                </a: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14.12.2020</a:t>
                </a:r>
                <a:endParaRPr lang="es-ES" sz="950" b="1" dirty="0">
                  <a:solidFill>
                    <a:schemeClr val="bg1"/>
                  </a:solidFill>
                  <a:latin typeface="Montserrat Light" panose="00000400000000000000" pitchFamily="2" charset="0"/>
                </a:endParaRPr>
              </a:p>
            </p:txBody>
          </p:sp>
          <p:sp>
            <p:nvSpPr>
              <p:cNvPr id="79" name="78 Elipse"/>
              <p:cNvSpPr/>
              <p:nvPr/>
            </p:nvSpPr>
            <p:spPr>
              <a:xfrm>
                <a:off x="5281856" y="6604582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</p:grpSp>
      <p:grpSp>
        <p:nvGrpSpPr>
          <p:cNvPr id="6" name="5 Grupo"/>
          <p:cNvGrpSpPr/>
          <p:nvPr/>
        </p:nvGrpSpPr>
        <p:grpSpPr>
          <a:xfrm>
            <a:off x="292964" y="984611"/>
            <a:ext cx="8583008" cy="216338"/>
            <a:chOff x="292964" y="984611"/>
            <a:chExt cx="8583008" cy="216338"/>
          </a:xfrm>
        </p:grpSpPr>
        <p:sp>
          <p:nvSpPr>
            <p:cNvPr id="3" name="2 Rectángulo"/>
            <p:cNvSpPr/>
            <p:nvPr/>
          </p:nvSpPr>
          <p:spPr>
            <a:xfrm>
              <a:off x="539552" y="984611"/>
              <a:ext cx="8336420" cy="189281"/>
            </a:xfrm>
            <a:prstGeom prst="rect">
              <a:avLst/>
            </a:prstGeom>
            <a:solidFill>
              <a:srgbClr val="0E76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3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1016684"/>
              <a:ext cx="2232248" cy="136569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>
                  <a:solidFill>
                    <a:schemeClr val="bg1"/>
                  </a:solidFill>
                  <a:latin typeface="Montserrat Light" panose="00000400000000000000" pitchFamily="2" charset="0"/>
                </a:rPr>
                <a:t>actividades </a:t>
              </a:r>
              <a:r>
                <a:rPr lang="es-ES" sz="1100" b="1" dirty="0">
                  <a:solidFill>
                    <a:schemeClr val="bg1"/>
                  </a:solidFill>
                  <a:latin typeface="Montserrat Light" panose="00000400000000000000" pitchFamily="2" charset="0"/>
                </a:rPr>
                <a:t>COADE</a:t>
              </a:r>
              <a:endParaRPr lang="es-ES" sz="1400" b="1" dirty="0">
                <a:solidFill>
                  <a:schemeClr val="bg1"/>
                </a:solidFill>
                <a:latin typeface="Montserrat Light" panose="00000400000000000000" pitchFamily="2" charset="0"/>
              </a:endParaRPr>
            </a:p>
          </p:txBody>
        </p:sp>
        <p:sp>
          <p:nvSpPr>
            <p:cNvPr id="102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92964" y="988108"/>
              <a:ext cx="227542" cy="212841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0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3.2</a:t>
              </a:r>
              <a:endParaRPr lang="es-ES" sz="1000" b="1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</p:grpSp>
      <p:grpSp>
        <p:nvGrpSpPr>
          <p:cNvPr id="13" name="12 Grupo"/>
          <p:cNvGrpSpPr/>
          <p:nvPr/>
        </p:nvGrpSpPr>
        <p:grpSpPr>
          <a:xfrm>
            <a:off x="443726" y="1306860"/>
            <a:ext cx="8357950" cy="450443"/>
            <a:chOff x="443726" y="1306860"/>
            <a:chExt cx="8357950" cy="450443"/>
          </a:xfrm>
        </p:grpSpPr>
        <p:cxnSp>
          <p:nvCxnSpPr>
            <p:cNvPr id="88" name="87 Conector recto"/>
            <p:cNvCxnSpPr/>
            <p:nvPr/>
          </p:nvCxnSpPr>
          <p:spPr>
            <a:xfrm>
              <a:off x="611560" y="1484784"/>
              <a:ext cx="8190116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1306860"/>
              <a:ext cx="2592287" cy="450443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foro e-FICON 2020 </a:t>
              </a:r>
              <a:r>
                <a:rPr lang="es-ES" sz="1200" b="1" dirty="0">
                  <a:latin typeface="Montserrat Light" panose="00000400000000000000" pitchFamily="2" charset="0"/>
                </a:rPr>
                <a:t>Rehabilitación y Regeneración Urbanas: Territorio, Ciudades y Pueblos, Edificios</a:t>
              </a:r>
              <a:endParaRPr lang="es-ES" sz="1100" dirty="0">
                <a:latin typeface="Montserrat Light" panose="00000400000000000000" pitchFamily="2" charset="0"/>
              </a:endParaRPr>
            </a:p>
          </p:txBody>
        </p:sp>
        <p:sp>
          <p:nvSpPr>
            <p:cNvPr id="51" name="50 Elipse"/>
            <p:cNvSpPr/>
            <p:nvPr/>
          </p:nvSpPr>
          <p:spPr>
            <a:xfrm flipH="1">
              <a:off x="443726" y="1340768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9 Grupo"/>
          <p:cNvGrpSpPr/>
          <p:nvPr/>
        </p:nvGrpSpPr>
        <p:grpSpPr>
          <a:xfrm>
            <a:off x="606176" y="1489003"/>
            <a:ext cx="8195500" cy="2523731"/>
            <a:chOff x="606176" y="1489003"/>
            <a:chExt cx="8195500" cy="2523731"/>
          </a:xfrm>
        </p:grpSpPr>
        <p:pic>
          <p:nvPicPr>
            <p:cNvPr id="1027" name="Picture 3" descr="D:\Nueva carpeta (3)\BORRAR FICON.gif"/>
            <p:cNvPicPr>
              <a:picLocks noChangeAspect="1" noChangeArrowheads="1" noCrop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6176" y="1489003"/>
              <a:ext cx="8195500" cy="11473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D:\Nueva carpeta (3)\BORRAR FICON MESAS.gif"/>
            <p:cNvPicPr>
              <a:picLocks noChangeAspect="1" noChangeArrowheads="1" noCrop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2271" y="2661482"/>
              <a:ext cx="8189405" cy="13512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1" name="40 Grupo"/>
          <p:cNvGrpSpPr/>
          <p:nvPr/>
        </p:nvGrpSpPr>
        <p:grpSpPr>
          <a:xfrm>
            <a:off x="611560" y="4223424"/>
            <a:ext cx="8198825" cy="467861"/>
            <a:chOff x="539553" y="1306860"/>
            <a:chExt cx="8270909" cy="467861"/>
          </a:xfrm>
        </p:grpSpPr>
        <p:cxnSp>
          <p:nvCxnSpPr>
            <p:cNvPr id="42" name="41 Conector recto"/>
            <p:cNvCxnSpPr/>
            <p:nvPr/>
          </p:nvCxnSpPr>
          <p:spPr>
            <a:xfrm>
              <a:off x="548339" y="1774721"/>
              <a:ext cx="8262123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1306860"/>
              <a:ext cx="2592287" cy="450443"/>
            </a:xfrm>
            <a:prstGeom prst="rect">
              <a:avLst/>
            </a:prstGeom>
          </p:spPr>
          <p:txBody>
            <a:bodyPr wrap="none" lIns="0" tIns="0" rIns="0" bIns="0" anchor="t">
              <a:normAutofit lnSpcReduction="10000"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buNone/>
                <a:defRPr/>
              </a:pPr>
              <a:r>
                <a:rPr lang="es-ES" sz="1000" dirty="0" smtClean="0">
                  <a:latin typeface="Montserrat Light" panose="00000400000000000000" pitchFamily="2" charset="0"/>
                </a:rPr>
                <a:t>18/11/2020 mesa redonda: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/>
              </a:r>
              <a:br>
                <a:rPr lang="es-ES" sz="12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</a:br>
              <a:r>
                <a:rPr lang="es-ES" sz="14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ciudad humana </a:t>
              </a:r>
            </a:p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buNone/>
                <a:defRPr/>
              </a:pPr>
              <a:r>
                <a:rPr lang="es-ES" sz="1200" b="1" dirty="0" smtClean="0">
                  <a:latin typeface="Montserrat Light" panose="00000400000000000000" pitchFamily="2" charset="0"/>
                </a:rPr>
                <a:t>el futuro necesario de nuestras ciudades</a:t>
              </a:r>
              <a:endParaRPr lang="es-ES" sz="1100" dirty="0">
                <a:latin typeface="Montserrat Light" panose="000004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02882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6 Grupo"/>
          <p:cNvGrpSpPr/>
          <p:nvPr/>
        </p:nvGrpSpPr>
        <p:grpSpPr>
          <a:xfrm>
            <a:off x="612584" y="4683761"/>
            <a:ext cx="12365187" cy="1457752"/>
            <a:chOff x="612584" y="4683761"/>
            <a:chExt cx="12365187" cy="1457752"/>
          </a:xfrm>
        </p:grpSpPr>
        <p:pic>
          <p:nvPicPr>
            <p:cNvPr id="5121" name="Picture 1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40874" y="4686142"/>
              <a:ext cx="1364048" cy="122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5" name="4 Grupo"/>
            <p:cNvGrpSpPr/>
            <p:nvPr/>
          </p:nvGrpSpPr>
          <p:grpSpPr>
            <a:xfrm>
              <a:off x="612584" y="4683761"/>
              <a:ext cx="12365187" cy="1457752"/>
              <a:chOff x="612584" y="4683761"/>
              <a:chExt cx="12365187" cy="1457752"/>
            </a:xfrm>
          </p:grpSpPr>
          <p:pic>
            <p:nvPicPr>
              <p:cNvPr id="54" name="Picture 5" descr="D:\Nueva carpeta (3)\GENTES VARIAS\abelardomartin.jp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83900" y="4687054"/>
                <a:ext cx="1363884" cy="1224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5" name="Picture 6" descr="D:\Nueva carpeta (3)\GENTES VARIAS\blancafernandez.jp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17982" y="4683761"/>
                <a:ext cx="1365918" cy="12258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6" name="Picture 7" descr="D:\Nueva carpeta (3)\GENTES VARIAS\misabelvergara.jpg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86148" y="4683763"/>
                <a:ext cx="1365918" cy="12258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3" name="Picture 9" descr="D:\Nueva carpeta (3)\GENTES VARIAS\felipeiglesias.jpg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52066" y="4683763"/>
                <a:ext cx="1365916" cy="122582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1" name="Picture 8" descr="D:\Nueva carpeta (3)\GENTES VARIAS\javiermartin.jpg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0233" y="4691285"/>
                <a:ext cx="1365915" cy="122582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4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12584" y="5987452"/>
                <a:ext cx="5453443" cy="154061"/>
              </a:xfrm>
              <a:prstGeom prst="rect">
                <a:avLst/>
              </a:prstGeom>
            </p:spPr>
            <p:txBody>
              <a:bodyPr wrap="none" lIns="0" tIns="0" rIns="0" bIns="0" anchor="t">
                <a:norm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lnSpc>
                    <a:spcPct val="80000"/>
                  </a:lnSpc>
                  <a:spcBef>
                    <a:spcPts val="0"/>
                  </a:spcBef>
                  <a:buNone/>
                  <a:defRPr/>
                </a:pPr>
                <a:r>
                  <a:rPr lang="es-ES" sz="1100" b="1" dirty="0" smtClean="0">
                    <a:solidFill>
                      <a:srgbClr val="0E7683"/>
                    </a:solidFill>
                    <a:latin typeface="Montserrat SemiBold" panose="00000700000000000000" pitchFamily="2" charset="0"/>
                  </a:rPr>
                  <a:t>ponentes</a:t>
                </a:r>
              </a:p>
            </p:txBody>
          </p:sp>
          <p:sp>
            <p:nvSpPr>
              <p:cNvPr id="65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524328" y="5987452"/>
                <a:ext cx="5453443" cy="154061"/>
              </a:xfrm>
              <a:prstGeom prst="rect">
                <a:avLst/>
              </a:prstGeom>
            </p:spPr>
            <p:txBody>
              <a:bodyPr wrap="none" lIns="0" tIns="0" rIns="0" bIns="0" anchor="t">
                <a:norm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lnSpc>
                    <a:spcPct val="80000"/>
                  </a:lnSpc>
                  <a:spcBef>
                    <a:spcPts val="0"/>
                  </a:spcBef>
                  <a:buNone/>
                  <a:defRPr/>
                </a:pPr>
                <a:r>
                  <a:rPr lang="es-ES" sz="1100" b="1" dirty="0" smtClean="0">
                    <a:solidFill>
                      <a:srgbClr val="0E7683"/>
                    </a:solidFill>
                    <a:latin typeface="Montserrat SemiBold" panose="00000700000000000000" pitchFamily="2" charset="0"/>
                  </a:rPr>
                  <a:t>moderador</a:t>
                </a:r>
              </a:p>
            </p:txBody>
          </p:sp>
        </p:grpSp>
      </p:grpSp>
      <p:sp>
        <p:nvSpPr>
          <p:cNvPr id="21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395536" y="332656"/>
            <a:ext cx="4752528" cy="307975"/>
          </a:xfrm>
          <a:prstGeom prst="rect">
            <a:avLst/>
          </a:prstGeom>
        </p:spPr>
        <p:txBody>
          <a:bodyPr lIns="45720" rIns="45720" anchor="b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defRPr/>
            </a:pPr>
            <a:r>
              <a:rPr lang="es-ES" sz="1600" b="1" dirty="0" smtClean="0">
                <a:solidFill>
                  <a:srgbClr val="0E7683"/>
                </a:solidFill>
                <a:latin typeface="Montserrat Light" panose="00000400000000000000" pitchFamily="2" charset="0"/>
              </a:rPr>
              <a:t>informe del decano</a:t>
            </a:r>
            <a:endParaRPr lang="es-ES" sz="1600" b="1" dirty="0">
              <a:solidFill>
                <a:srgbClr val="0E7683"/>
              </a:solidFill>
              <a:latin typeface="Montserrat Light" panose="00000400000000000000" pitchFamily="2" charset="0"/>
            </a:endParaRPr>
          </a:p>
        </p:txBody>
      </p:sp>
      <p:sp>
        <p:nvSpPr>
          <p:cNvPr id="59" name="58 Elipse"/>
          <p:cNvSpPr/>
          <p:nvPr/>
        </p:nvSpPr>
        <p:spPr>
          <a:xfrm>
            <a:off x="398006" y="463783"/>
            <a:ext cx="45719" cy="45719"/>
          </a:xfrm>
          <a:prstGeom prst="ellipse">
            <a:avLst/>
          </a:prstGeom>
          <a:solidFill>
            <a:srgbClr val="0E76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489446" y="756097"/>
            <a:ext cx="4987910" cy="147290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80000"/>
              </a:lnSpc>
              <a:spcBef>
                <a:spcPts val="0"/>
              </a:spcBef>
              <a:defRPr/>
            </a:pPr>
            <a:r>
              <a:rPr lang="es-ES" sz="1400" dirty="0">
                <a:solidFill>
                  <a:srgbClr val="0E7683"/>
                </a:solidFill>
                <a:latin typeface="Montserrat Light" panose="00000400000000000000" pitchFamily="2" charset="0"/>
              </a:rPr>
              <a:t>| </a:t>
            </a:r>
            <a:r>
              <a:rPr lang="es-ES" sz="1400" b="1" dirty="0" smtClean="0">
                <a:solidFill>
                  <a:srgbClr val="0E7683"/>
                </a:solidFill>
                <a:latin typeface="Montserrat Medium" panose="00000600000000000000" pitchFamily="2" charset="0"/>
              </a:rPr>
              <a:t>servicio </a:t>
            </a:r>
            <a:r>
              <a:rPr lang="es-ES" sz="1400" dirty="0" smtClean="0">
                <a:solidFill>
                  <a:srgbClr val="0E7683"/>
                </a:solidFill>
                <a:latin typeface="Montserrat Medium" panose="00000600000000000000" pitchFamily="2" charset="0"/>
              </a:rPr>
              <a:t>al colegiado</a:t>
            </a:r>
            <a:endParaRPr lang="es-ES" sz="1600" dirty="0">
              <a:solidFill>
                <a:schemeClr val="tx1">
                  <a:lumMod val="50000"/>
                  <a:lumOff val="50000"/>
                </a:schemeClr>
              </a:solidFill>
              <a:latin typeface="Montserrat Light" panose="00000400000000000000" pitchFamily="2" charset="0"/>
            </a:endParaRPr>
          </a:p>
        </p:txBody>
      </p:sp>
      <p:cxnSp>
        <p:nvCxnSpPr>
          <p:cNvPr id="82" name="81 Conector recto"/>
          <p:cNvCxnSpPr/>
          <p:nvPr/>
        </p:nvCxnSpPr>
        <p:spPr>
          <a:xfrm>
            <a:off x="539552" y="640631"/>
            <a:ext cx="8604448" cy="0"/>
          </a:xfrm>
          <a:prstGeom prst="line">
            <a:avLst/>
          </a:prstGeom>
          <a:ln w="12700">
            <a:solidFill>
              <a:srgbClr val="0E7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312013" y="753160"/>
            <a:ext cx="169815" cy="210812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80000"/>
              </a:lnSpc>
              <a:spcBef>
                <a:spcPts val="0"/>
              </a:spcBef>
              <a:defRPr/>
            </a:pPr>
            <a:r>
              <a:rPr lang="es-ES" sz="1800" b="1" dirty="0" smtClean="0">
                <a:solidFill>
                  <a:srgbClr val="0E7683"/>
                </a:solidFill>
                <a:latin typeface="Montserrat Medium" panose="00000600000000000000" pitchFamily="2" charset="0"/>
              </a:rPr>
              <a:t>3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Montserrat Light" panose="00000400000000000000" pitchFamily="2" charset="0"/>
            </a:endParaRPr>
          </a:p>
        </p:txBody>
      </p:sp>
      <p:grpSp>
        <p:nvGrpSpPr>
          <p:cNvPr id="67" name="66 Grupo"/>
          <p:cNvGrpSpPr/>
          <p:nvPr/>
        </p:nvGrpSpPr>
        <p:grpSpPr>
          <a:xfrm>
            <a:off x="1" y="6533694"/>
            <a:ext cx="9143999" cy="331655"/>
            <a:chOff x="1" y="6533694"/>
            <a:chExt cx="9143999" cy="331655"/>
          </a:xfrm>
        </p:grpSpPr>
        <p:grpSp>
          <p:nvGrpSpPr>
            <p:cNvPr id="72" name="71 Grupo"/>
            <p:cNvGrpSpPr/>
            <p:nvPr/>
          </p:nvGrpSpPr>
          <p:grpSpPr>
            <a:xfrm>
              <a:off x="1" y="6539693"/>
              <a:ext cx="9143999" cy="325656"/>
              <a:chOff x="1" y="6539693"/>
              <a:chExt cx="9143999" cy="325656"/>
            </a:xfrm>
          </p:grpSpPr>
          <p:sp>
            <p:nvSpPr>
              <p:cNvPr id="80" name="79 Rectángulo"/>
              <p:cNvSpPr/>
              <p:nvPr/>
            </p:nvSpPr>
            <p:spPr>
              <a:xfrm>
                <a:off x="1" y="6539693"/>
                <a:ext cx="9143999" cy="275676"/>
              </a:xfrm>
              <a:prstGeom prst="rect">
                <a:avLst/>
              </a:prstGeom>
              <a:solidFill>
                <a:srgbClr val="0E768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83" name="82 Rectángulo"/>
              <p:cNvSpPr/>
              <p:nvPr/>
            </p:nvSpPr>
            <p:spPr>
              <a:xfrm>
                <a:off x="1" y="6815369"/>
                <a:ext cx="9143999" cy="4998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pic>
            <p:nvPicPr>
              <p:cNvPr id="84" name="Picture 4" descr="D:\Nueva carpeta (3)\MEMORIA GESTION 2019\COADE.png"/>
              <p:cNvPicPr>
                <a:picLocks noChangeAspect="1" noChangeArrowheads="1"/>
              </p:cNvPicPr>
              <p:nvPr/>
            </p:nvPicPr>
            <p:blipFill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22898" y="6561988"/>
                <a:ext cx="753074" cy="25138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85" name="84 Conector recto"/>
              <p:cNvCxnSpPr/>
              <p:nvPr/>
            </p:nvCxnSpPr>
            <p:spPr>
              <a:xfrm flipV="1">
                <a:off x="8028384" y="6599922"/>
                <a:ext cx="0" cy="141446"/>
              </a:xfrm>
              <a:prstGeom prst="line">
                <a:avLst/>
              </a:prstGeom>
              <a:ln w="31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6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36296" y="6551757"/>
                <a:ext cx="864096" cy="271849"/>
              </a:xfrm>
              <a:prstGeom prst="rect">
                <a:avLst/>
              </a:prstGeom>
            </p:spPr>
            <p:txBody>
              <a:bodyPr lIns="45720" rIns="45720" anchor="b">
                <a:no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40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COLEGIO OFICIAL DE</a:t>
                </a:r>
              </a:p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60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ARQUITECTOS</a:t>
                </a:r>
              </a:p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46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DE EXTREMADURA</a:t>
                </a:r>
                <a:endParaRPr lang="es-ES" sz="460" dirty="0">
                  <a:solidFill>
                    <a:schemeClr val="bg1"/>
                  </a:solidFill>
                  <a:latin typeface="Montserrat Light" panose="00000400000000000000" pitchFamily="2" charset="0"/>
                </a:endParaRPr>
              </a:p>
            </p:txBody>
          </p:sp>
        </p:grpSp>
        <p:grpSp>
          <p:nvGrpSpPr>
            <p:cNvPr id="73" name="72 Grupo"/>
            <p:cNvGrpSpPr/>
            <p:nvPr/>
          </p:nvGrpSpPr>
          <p:grpSpPr>
            <a:xfrm>
              <a:off x="61785" y="6533694"/>
              <a:ext cx="4006159" cy="307975"/>
              <a:chOff x="5281856" y="6442601"/>
              <a:chExt cx="4006159" cy="307975"/>
            </a:xfrm>
          </p:grpSpPr>
          <p:sp>
            <p:nvSpPr>
              <p:cNvPr id="74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64356" y="6442601"/>
                <a:ext cx="3923659" cy="307975"/>
              </a:xfrm>
              <a:prstGeom prst="rect">
                <a:avLst/>
              </a:prstGeom>
            </p:spPr>
            <p:txBody>
              <a:bodyPr lIns="0" tIns="0" rIns="0" bIns="46800" anchor="b">
                <a:no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buNone/>
                  <a:defRPr/>
                </a:pP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asamblea general ordinaria 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| </a:t>
                </a: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COADE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 | </a:t>
                </a:r>
                <a:r>
                  <a:rPr lang="es-ES" sz="950" b="1" dirty="0" err="1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cáceres</a:t>
                </a: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 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| </a:t>
                </a: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14.12.2020</a:t>
                </a:r>
                <a:endParaRPr lang="es-ES" sz="950" b="1" dirty="0">
                  <a:solidFill>
                    <a:schemeClr val="bg1"/>
                  </a:solidFill>
                  <a:latin typeface="Montserrat Light" panose="00000400000000000000" pitchFamily="2" charset="0"/>
                </a:endParaRPr>
              </a:p>
            </p:txBody>
          </p:sp>
          <p:sp>
            <p:nvSpPr>
              <p:cNvPr id="79" name="78 Elipse"/>
              <p:cNvSpPr/>
              <p:nvPr/>
            </p:nvSpPr>
            <p:spPr>
              <a:xfrm>
                <a:off x="5281856" y="6604582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</p:grpSp>
      <p:grpSp>
        <p:nvGrpSpPr>
          <p:cNvPr id="6" name="5 Grupo"/>
          <p:cNvGrpSpPr/>
          <p:nvPr/>
        </p:nvGrpSpPr>
        <p:grpSpPr>
          <a:xfrm>
            <a:off x="292964" y="984611"/>
            <a:ext cx="8583008" cy="216338"/>
            <a:chOff x="292964" y="984611"/>
            <a:chExt cx="8583008" cy="216338"/>
          </a:xfrm>
        </p:grpSpPr>
        <p:sp>
          <p:nvSpPr>
            <p:cNvPr id="3" name="2 Rectángulo"/>
            <p:cNvSpPr/>
            <p:nvPr/>
          </p:nvSpPr>
          <p:spPr>
            <a:xfrm>
              <a:off x="539552" y="984611"/>
              <a:ext cx="8336420" cy="189281"/>
            </a:xfrm>
            <a:prstGeom prst="rect">
              <a:avLst/>
            </a:prstGeom>
            <a:solidFill>
              <a:srgbClr val="0E76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3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1016684"/>
              <a:ext cx="2232248" cy="136569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>
                  <a:solidFill>
                    <a:schemeClr val="bg1"/>
                  </a:solidFill>
                  <a:latin typeface="Montserrat Light" panose="00000400000000000000" pitchFamily="2" charset="0"/>
                </a:rPr>
                <a:t>actividades </a:t>
              </a:r>
              <a:r>
                <a:rPr lang="es-ES" sz="1100" b="1" dirty="0">
                  <a:solidFill>
                    <a:schemeClr val="bg1"/>
                  </a:solidFill>
                  <a:latin typeface="Montserrat Light" panose="00000400000000000000" pitchFamily="2" charset="0"/>
                </a:rPr>
                <a:t>COADE</a:t>
              </a:r>
              <a:endParaRPr lang="es-ES" sz="1400" b="1" dirty="0">
                <a:solidFill>
                  <a:schemeClr val="bg1"/>
                </a:solidFill>
                <a:latin typeface="Montserrat Light" panose="00000400000000000000" pitchFamily="2" charset="0"/>
              </a:endParaRPr>
            </a:p>
          </p:txBody>
        </p:sp>
        <p:sp>
          <p:nvSpPr>
            <p:cNvPr id="102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92964" y="988108"/>
              <a:ext cx="227542" cy="212841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0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3.2</a:t>
              </a:r>
              <a:endParaRPr lang="es-ES" sz="1000" b="1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</p:grpSp>
      <p:grpSp>
        <p:nvGrpSpPr>
          <p:cNvPr id="13" name="12 Grupo"/>
          <p:cNvGrpSpPr/>
          <p:nvPr/>
        </p:nvGrpSpPr>
        <p:grpSpPr>
          <a:xfrm>
            <a:off x="443726" y="1306860"/>
            <a:ext cx="8357950" cy="450443"/>
            <a:chOff x="443726" y="1306860"/>
            <a:chExt cx="8357950" cy="450443"/>
          </a:xfrm>
        </p:grpSpPr>
        <p:cxnSp>
          <p:nvCxnSpPr>
            <p:cNvPr id="88" name="87 Conector recto"/>
            <p:cNvCxnSpPr/>
            <p:nvPr/>
          </p:nvCxnSpPr>
          <p:spPr>
            <a:xfrm>
              <a:off x="611560" y="1484784"/>
              <a:ext cx="8190116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1306860"/>
              <a:ext cx="2592287" cy="450443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foro e-FICON 2020 </a:t>
              </a:r>
              <a:r>
                <a:rPr lang="es-ES" sz="1200" b="1" dirty="0">
                  <a:latin typeface="Montserrat Light" panose="00000400000000000000" pitchFamily="2" charset="0"/>
                </a:rPr>
                <a:t>Rehabilitación y Regeneración Urbanas: Territorio, Ciudades y Pueblos, Edificios</a:t>
              </a:r>
              <a:endParaRPr lang="es-ES" sz="1100" dirty="0">
                <a:latin typeface="Montserrat Light" panose="00000400000000000000" pitchFamily="2" charset="0"/>
              </a:endParaRPr>
            </a:p>
          </p:txBody>
        </p:sp>
        <p:sp>
          <p:nvSpPr>
            <p:cNvPr id="51" name="50 Elipse"/>
            <p:cNvSpPr/>
            <p:nvPr/>
          </p:nvSpPr>
          <p:spPr>
            <a:xfrm flipH="1">
              <a:off x="443726" y="1340768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9 Grupo"/>
          <p:cNvGrpSpPr/>
          <p:nvPr/>
        </p:nvGrpSpPr>
        <p:grpSpPr>
          <a:xfrm>
            <a:off x="606176" y="1489003"/>
            <a:ext cx="8195500" cy="2523731"/>
            <a:chOff x="606176" y="1489003"/>
            <a:chExt cx="8195500" cy="2523731"/>
          </a:xfrm>
        </p:grpSpPr>
        <p:pic>
          <p:nvPicPr>
            <p:cNvPr id="1027" name="Picture 3" descr="D:\Nueva carpeta (3)\BORRAR FICON.gif"/>
            <p:cNvPicPr>
              <a:picLocks noChangeAspect="1" noChangeArrowheads="1" noCrop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6176" y="1489003"/>
              <a:ext cx="8195500" cy="11473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D:\Nueva carpeta (3)\BORRAR FICON MESAS.gif"/>
            <p:cNvPicPr>
              <a:picLocks noChangeAspect="1" noChangeArrowheads="1" noCrop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2271" y="2661482"/>
              <a:ext cx="8189405" cy="13512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1" name="40 Grupo"/>
          <p:cNvGrpSpPr/>
          <p:nvPr/>
        </p:nvGrpSpPr>
        <p:grpSpPr>
          <a:xfrm>
            <a:off x="611560" y="4223424"/>
            <a:ext cx="8198825" cy="467861"/>
            <a:chOff x="539553" y="1306860"/>
            <a:chExt cx="8270909" cy="467861"/>
          </a:xfrm>
        </p:grpSpPr>
        <p:cxnSp>
          <p:nvCxnSpPr>
            <p:cNvPr id="42" name="41 Conector recto"/>
            <p:cNvCxnSpPr/>
            <p:nvPr/>
          </p:nvCxnSpPr>
          <p:spPr>
            <a:xfrm>
              <a:off x="548339" y="1774721"/>
              <a:ext cx="8262123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1306860"/>
              <a:ext cx="2592287" cy="450443"/>
            </a:xfrm>
            <a:prstGeom prst="rect">
              <a:avLst/>
            </a:prstGeom>
          </p:spPr>
          <p:txBody>
            <a:bodyPr wrap="none" lIns="0" tIns="0" rIns="0" bIns="0" anchor="t">
              <a:normAutofit lnSpcReduction="10000"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buNone/>
                <a:defRPr/>
              </a:pPr>
              <a:r>
                <a:rPr lang="es-ES" sz="1000" dirty="0" smtClean="0">
                  <a:latin typeface="Montserrat Light" panose="00000400000000000000" pitchFamily="2" charset="0"/>
                </a:rPr>
                <a:t>18/11/2020 mesa redonda: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/>
              </a:r>
              <a:br>
                <a:rPr lang="es-ES" sz="12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</a:br>
              <a:r>
                <a:rPr lang="es-ES" sz="14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innovación normativa</a:t>
              </a:r>
            </a:p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buNone/>
                <a:defRPr/>
              </a:pPr>
              <a:r>
                <a:rPr lang="es-ES" sz="1200" b="1" dirty="0" smtClean="0">
                  <a:latin typeface="Montserrat Light" panose="00000400000000000000" pitchFamily="2" charset="0"/>
                </a:rPr>
                <a:t>para impulsar la rehabilitación integral</a:t>
              </a:r>
              <a:endParaRPr lang="es-ES" sz="1100" dirty="0">
                <a:latin typeface="Montserrat Light" panose="000004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99919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6 Grupo"/>
          <p:cNvGrpSpPr/>
          <p:nvPr/>
        </p:nvGrpSpPr>
        <p:grpSpPr>
          <a:xfrm>
            <a:off x="612584" y="4691285"/>
            <a:ext cx="12365187" cy="1450228"/>
            <a:chOff x="612584" y="4691285"/>
            <a:chExt cx="12365187" cy="1450228"/>
          </a:xfrm>
        </p:grpSpPr>
        <p:pic>
          <p:nvPicPr>
            <p:cNvPr id="3078" name="Picture 6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36969" y="4697908"/>
              <a:ext cx="1358695" cy="1219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" name="3 Grupo"/>
            <p:cNvGrpSpPr/>
            <p:nvPr/>
          </p:nvGrpSpPr>
          <p:grpSpPr>
            <a:xfrm>
              <a:off x="612584" y="4691285"/>
              <a:ext cx="12365187" cy="1450228"/>
              <a:chOff x="612584" y="4691285"/>
              <a:chExt cx="12365187" cy="1450228"/>
            </a:xfrm>
          </p:grpSpPr>
          <p:pic>
            <p:nvPicPr>
              <p:cNvPr id="3076" name="Picture 4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72920" y="4694885"/>
                <a:ext cx="1364049" cy="1224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5" name="Picture 3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08872" y="4694885"/>
                <a:ext cx="1364048" cy="1224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4" name="Picture 2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5479" y="4694885"/>
                <a:ext cx="1364048" cy="1224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0" name="Picture 18" descr="D:\Nueva carpeta (3)\IÑAQUI.jpg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2584" y="4691285"/>
                <a:ext cx="1368061" cy="12276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1" name="Picture 19" descr="D:\Nueva carpeta (3)\goñi.jpg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80645" y="4692399"/>
                <a:ext cx="1364834" cy="122470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4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12584" y="5987452"/>
                <a:ext cx="5453443" cy="154061"/>
              </a:xfrm>
              <a:prstGeom prst="rect">
                <a:avLst/>
              </a:prstGeom>
            </p:spPr>
            <p:txBody>
              <a:bodyPr wrap="none" lIns="0" tIns="0" rIns="0" bIns="0" anchor="t">
                <a:norm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lnSpc>
                    <a:spcPct val="80000"/>
                  </a:lnSpc>
                  <a:spcBef>
                    <a:spcPts val="0"/>
                  </a:spcBef>
                  <a:buNone/>
                  <a:defRPr/>
                </a:pPr>
                <a:r>
                  <a:rPr lang="es-ES" sz="1100" b="1" dirty="0" smtClean="0">
                    <a:solidFill>
                      <a:srgbClr val="0E7683"/>
                    </a:solidFill>
                    <a:latin typeface="Montserrat SemiBold" panose="00000700000000000000" pitchFamily="2" charset="0"/>
                  </a:rPr>
                  <a:t>ponentes</a:t>
                </a:r>
              </a:p>
            </p:txBody>
          </p:sp>
          <p:sp>
            <p:nvSpPr>
              <p:cNvPr id="65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524328" y="5987452"/>
                <a:ext cx="5453443" cy="154061"/>
              </a:xfrm>
              <a:prstGeom prst="rect">
                <a:avLst/>
              </a:prstGeom>
            </p:spPr>
            <p:txBody>
              <a:bodyPr wrap="none" lIns="0" tIns="0" rIns="0" bIns="0" anchor="t">
                <a:norm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lnSpc>
                    <a:spcPct val="80000"/>
                  </a:lnSpc>
                  <a:spcBef>
                    <a:spcPts val="0"/>
                  </a:spcBef>
                  <a:buNone/>
                  <a:defRPr/>
                </a:pPr>
                <a:r>
                  <a:rPr lang="es-ES" sz="1100" b="1" dirty="0" smtClean="0">
                    <a:solidFill>
                      <a:srgbClr val="0E7683"/>
                    </a:solidFill>
                    <a:latin typeface="Montserrat SemiBold" panose="00000700000000000000" pitchFamily="2" charset="0"/>
                  </a:rPr>
                  <a:t>moderadora</a:t>
                </a:r>
              </a:p>
            </p:txBody>
          </p:sp>
          <p:sp>
            <p:nvSpPr>
              <p:cNvPr id="47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771800" y="5056587"/>
                <a:ext cx="485221" cy="496327"/>
              </a:xfrm>
              <a:prstGeom prst="rect">
                <a:avLst/>
              </a:prstGeom>
            </p:spPr>
            <p:txBody>
              <a:bodyPr wrap="none" lIns="0" tIns="0" rIns="0" bIns="0" anchor="t">
                <a:norm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 fontAlgn="auto">
                  <a:lnSpc>
                    <a:spcPct val="80000"/>
                  </a:lnSpc>
                  <a:spcBef>
                    <a:spcPts val="0"/>
                  </a:spcBef>
                  <a:buNone/>
                  <a:defRPr/>
                </a:pPr>
                <a:r>
                  <a:rPr lang="es-ES" sz="1400" b="1" dirty="0" err="1" smtClean="0">
                    <a:solidFill>
                      <a:srgbClr val="4C9A64"/>
                    </a:solidFill>
                    <a:latin typeface="Montserrat Bold" panose="00000800000000000000" pitchFamily="2" charset="0"/>
                  </a:rPr>
                  <a:t>goñi</a:t>
                </a:r>
                <a:endParaRPr lang="es-ES" sz="1100" b="1" dirty="0" smtClean="0">
                  <a:solidFill>
                    <a:srgbClr val="4C9A64"/>
                  </a:solidFill>
                  <a:latin typeface="Montserrat Bold" panose="00000800000000000000" pitchFamily="2" charset="0"/>
                </a:endParaRPr>
              </a:p>
            </p:txBody>
          </p:sp>
        </p:grpSp>
      </p:grpSp>
      <p:sp>
        <p:nvSpPr>
          <p:cNvPr id="21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395536" y="332656"/>
            <a:ext cx="4752528" cy="307975"/>
          </a:xfrm>
          <a:prstGeom prst="rect">
            <a:avLst/>
          </a:prstGeom>
        </p:spPr>
        <p:txBody>
          <a:bodyPr lIns="45720" rIns="45720" anchor="b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defRPr/>
            </a:pPr>
            <a:r>
              <a:rPr lang="es-ES" sz="1600" b="1" dirty="0" smtClean="0">
                <a:solidFill>
                  <a:srgbClr val="0E7683"/>
                </a:solidFill>
                <a:latin typeface="Montserrat Light" panose="00000400000000000000" pitchFamily="2" charset="0"/>
              </a:rPr>
              <a:t>informe del decano</a:t>
            </a:r>
            <a:endParaRPr lang="es-ES" sz="1600" b="1" dirty="0">
              <a:solidFill>
                <a:srgbClr val="0E7683"/>
              </a:solidFill>
              <a:latin typeface="Montserrat Light" panose="00000400000000000000" pitchFamily="2" charset="0"/>
            </a:endParaRPr>
          </a:p>
        </p:txBody>
      </p:sp>
      <p:sp>
        <p:nvSpPr>
          <p:cNvPr id="59" name="58 Elipse"/>
          <p:cNvSpPr/>
          <p:nvPr/>
        </p:nvSpPr>
        <p:spPr>
          <a:xfrm>
            <a:off x="398006" y="463783"/>
            <a:ext cx="45719" cy="45719"/>
          </a:xfrm>
          <a:prstGeom prst="ellipse">
            <a:avLst/>
          </a:prstGeom>
          <a:solidFill>
            <a:srgbClr val="0E76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489446" y="756097"/>
            <a:ext cx="4987910" cy="147290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80000"/>
              </a:lnSpc>
              <a:spcBef>
                <a:spcPts val="0"/>
              </a:spcBef>
              <a:defRPr/>
            </a:pPr>
            <a:r>
              <a:rPr lang="es-ES" sz="1400" dirty="0">
                <a:solidFill>
                  <a:srgbClr val="0E7683"/>
                </a:solidFill>
                <a:latin typeface="Montserrat Light" panose="00000400000000000000" pitchFamily="2" charset="0"/>
              </a:rPr>
              <a:t>| </a:t>
            </a:r>
            <a:r>
              <a:rPr lang="es-ES" sz="1400" b="1" dirty="0" smtClean="0">
                <a:solidFill>
                  <a:srgbClr val="0E7683"/>
                </a:solidFill>
                <a:latin typeface="Montserrat Medium" panose="00000600000000000000" pitchFamily="2" charset="0"/>
              </a:rPr>
              <a:t>servicio </a:t>
            </a:r>
            <a:r>
              <a:rPr lang="es-ES" sz="1400" dirty="0" smtClean="0">
                <a:solidFill>
                  <a:srgbClr val="0E7683"/>
                </a:solidFill>
                <a:latin typeface="Montserrat Medium" panose="00000600000000000000" pitchFamily="2" charset="0"/>
              </a:rPr>
              <a:t>al colegiado</a:t>
            </a:r>
            <a:endParaRPr lang="es-ES" sz="1600" dirty="0">
              <a:solidFill>
                <a:schemeClr val="tx1">
                  <a:lumMod val="50000"/>
                  <a:lumOff val="50000"/>
                </a:schemeClr>
              </a:solidFill>
              <a:latin typeface="Montserrat Light" panose="00000400000000000000" pitchFamily="2" charset="0"/>
            </a:endParaRPr>
          </a:p>
        </p:txBody>
      </p:sp>
      <p:cxnSp>
        <p:nvCxnSpPr>
          <p:cNvPr id="82" name="81 Conector recto"/>
          <p:cNvCxnSpPr/>
          <p:nvPr/>
        </p:nvCxnSpPr>
        <p:spPr>
          <a:xfrm>
            <a:off x="539552" y="640631"/>
            <a:ext cx="8604448" cy="0"/>
          </a:xfrm>
          <a:prstGeom prst="line">
            <a:avLst/>
          </a:prstGeom>
          <a:ln w="12700">
            <a:solidFill>
              <a:srgbClr val="0E7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312013" y="753160"/>
            <a:ext cx="169815" cy="210812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80000"/>
              </a:lnSpc>
              <a:spcBef>
                <a:spcPts val="0"/>
              </a:spcBef>
              <a:defRPr/>
            </a:pPr>
            <a:r>
              <a:rPr lang="es-ES" sz="1800" b="1" dirty="0" smtClean="0">
                <a:solidFill>
                  <a:srgbClr val="0E7683"/>
                </a:solidFill>
                <a:latin typeface="Montserrat Medium" panose="00000600000000000000" pitchFamily="2" charset="0"/>
              </a:rPr>
              <a:t>3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Montserrat Light" panose="00000400000000000000" pitchFamily="2" charset="0"/>
            </a:endParaRPr>
          </a:p>
        </p:txBody>
      </p:sp>
      <p:grpSp>
        <p:nvGrpSpPr>
          <p:cNvPr id="67" name="66 Grupo"/>
          <p:cNvGrpSpPr/>
          <p:nvPr/>
        </p:nvGrpSpPr>
        <p:grpSpPr>
          <a:xfrm>
            <a:off x="1" y="6533694"/>
            <a:ext cx="9143999" cy="331655"/>
            <a:chOff x="1" y="6533694"/>
            <a:chExt cx="9143999" cy="331655"/>
          </a:xfrm>
        </p:grpSpPr>
        <p:grpSp>
          <p:nvGrpSpPr>
            <p:cNvPr id="72" name="71 Grupo"/>
            <p:cNvGrpSpPr/>
            <p:nvPr/>
          </p:nvGrpSpPr>
          <p:grpSpPr>
            <a:xfrm>
              <a:off x="1" y="6539693"/>
              <a:ext cx="9143999" cy="325656"/>
              <a:chOff x="1" y="6539693"/>
              <a:chExt cx="9143999" cy="325656"/>
            </a:xfrm>
          </p:grpSpPr>
          <p:sp>
            <p:nvSpPr>
              <p:cNvPr id="80" name="79 Rectángulo"/>
              <p:cNvSpPr/>
              <p:nvPr/>
            </p:nvSpPr>
            <p:spPr>
              <a:xfrm>
                <a:off x="1" y="6539693"/>
                <a:ext cx="9143999" cy="275676"/>
              </a:xfrm>
              <a:prstGeom prst="rect">
                <a:avLst/>
              </a:prstGeom>
              <a:solidFill>
                <a:srgbClr val="0E768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83" name="82 Rectángulo"/>
              <p:cNvSpPr/>
              <p:nvPr/>
            </p:nvSpPr>
            <p:spPr>
              <a:xfrm>
                <a:off x="1" y="6815369"/>
                <a:ext cx="9143999" cy="4998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pic>
            <p:nvPicPr>
              <p:cNvPr id="84" name="Picture 4" descr="D:\Nueva carpeta (3)\MEMORIA GESTION 2019\COADE.png"/>
              <p:cNvPicPr>
                <a:picLocks noChangeAspect="1" noChangeArrowheads="1"/>
              </p:cNvPicPr>
              <p:nvPr/>
            </p:nvPicPr>
            <p:blipFill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22898" y="6561988"/>
                <a:ext cx="753074" cy="25138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85" name="84 Conector recto"/>
              <p:cNvCxnSpPr/>
              <p:nvPr/>
            </p:nvCxnSpPr>
            <p:spPr>
              <a:xfrm flipV="1">
                <a:off x="8028384" y="6599922"/>
                <a:ext cx="0" cy="141446"/>
              </a:xfrm>
              <a:prstGeom prst="line">
                <a:avLst/>
              </a:prstGeom>
              <a:ln w="31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6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36296" y="6551757"/>
                <a:ext cx="864096" cy="271849"/>
              </a:xfrm>
              <a:prstGeom prst="rect">
                <a:avLst/>
              </a:prstGeom>
            </p:spPr>
            <p:txBody>
              <a:bodyPr lIns="45720" rIns="45720" anchor="b">
                <a:no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40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COLEGIO OFICIAL DE</a:t>
                </a:r>
              </a:p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60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ARQUITECTOS</a:t>
                </a:r>
              </a:p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46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DE EXTREMADURA</a:t>
                </a:r>
                <a:endParaRPr lang="es-ES" sz="460" dirty="0">
                  <a:solidFill>
                    <a:schemeClr val="bg1"/>
                  </a:solidFill>
                  <a:latin typeface="Montserrat Light" panose="00000400000000000000" pitchFamily="2" charset="0"/>
                </a:endParaRPr>
              </a:p>
            </p:txBody>
          </p:sp>
        </p:grpSp>
        <p:grpSp>
          <p:nvGrpSpPr>
            <p:cNvPr id="73" name="72 Grupo"/>
            <p:cNvGrpSpPr/>
            <p:nvPr/>
          </p:nvGrpSpPr>
          <p:grpSpPr>
            <a:xfrm>
              <a:off x="61785" y="6533694"/>
              <a:ext cx="4006159" cy="307975"/>
              <a:chOff x="5281856" y="6442601"/>
              <a:chExt cx="4006159" cy="307975"/>
            </a:xfrm>
          </p:grpSpPr>
          <p:sp>
            <p:nvSpPr>
              <p:cNvPr id="74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64356" y="6442601"/>
                <a:ext cx="3923659" cy="307975"/>
              </a:xfrm>
              <a:prstGeom prst="rect">
                <a:avLst/>
              </a:prstGeom>
            </p:spPr>
            <p:txBody>
              <a:bodyPr lIns="0" tIns="0" rIns="0" bIns="46800" anchor="b">
                <a:no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buNone/>
                  <a:defRPr/>
                </a:pP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asamblea general ordinaria 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| </a:t>
                </a: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COADE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 | </a:t>
                </a:r>
                <a:r>
                  <a:rPr lang="es-ES" sz="950" b="1" dirty="0" err="1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cáceres</a:t>
                </a: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 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| </a:t>
                </a: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14.12.2020</a:t>
                </a:r>
                <a:endParaRPr lang="es-ES" sz="950" b="1" dirty="0">
                  <a:solidFill>
                    <a:schemeClr val="bg1"/>
                  </a:solidFill>
                  <a:latin typeface="Montserrat Light" panose="00000400000000000000" pitchFamily="2" charset="0"/>
                </a:endParaRPr>
              </a:p>
            </p:txBody>
          </p:sp>
          <p:sp>
            <p:nvSpPr>
              <p:cNvPr id="79" name="78 Elipse"/>
              <p:cNvSpPr/>
              <p:nvPr/>
            </p:nvSpPr>
            <p:spPr>
              <a:xfrm>
                <a:off x="5281856" y="6604582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</p:grpSp>
      <p:grpSp>
        <p:nvGrpSpPr>
          <p:cNvPr id="6" name="5 Grupo"/>
          <p:cNvGrpSpPr/>
          <p:nvPr/>
        </p:nvGrpSpPr>
        <p:grpSpPr>
          <a:xfrm>
            <a:off x="292964" y="984611"/>
            <a:ext cx="8583008" cy="216338"/>
            <a:chOff x="292964" y="984611"/>
            <a:chExt cx="8583008" cy="216338"/>
          </a:xfrm>
        </p:grpSpPr>
        <p:sp>
          <p:nvSpPr>
            <p:cNvPr id="3" name="2 Rectángulo"/>
            <p:cNvSpPr/>
            <p:nvPr/>
          </p:nvSpPr>
          <p:spPr>
            <a:xfrm>
              <a:off x="539552" y="984611"/>
              <a:ext cx="8336420" cy="189281"/>
            </a:xfrm>
            <a:prstGeom prst="rect">
              <a:avLst/>
            </a:prstGeom>
            <a:solidFill>
              <a:srgbClr val="0E76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3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1016684"/>
              <a:ext cx="2232248" cy="136569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>
                  <a:solidFill>
                    <a:schemeClr val="bg1"/>
                  </a:solidFill>
                  <a:latin typeface="Montserrat Light" panose="00000400000000000000" pitchFamily="2" charset="0"/>
                </a:rPr>
                <a:t>actividades </a:t>
              </a:r>
              <a:r>
                <a:rPr lang="es-ES" sz="1100" b="1" dirty="0">
                  <a:solidFill>
                    <a:schemeClr val="bg1"/>
                  </a:solidFill>
                  <a:latin typeface="Montserrat Light" panose="00000400000000000000" pitchFamily="2" charset="0"/>
                </a:rPr>
                <a:t>COADE</a:t>
              </a:r>
              <a:endParaRPr lang="es-ES" sz="1400" b="1" dirty="0">
                <a:solidFill>
                  <a:schemeClr val="bg1"/>
                </a:solidFill>
                <a:latin typeface="Montserrat Light" panose="00000400000000000000" pitchFamily="2" charset="0"/>
              </a:endParaRPr>
            </a:p>
          </p:txBody>
        </p:sp>
        <p:sp>
          <p:nvSpPr>
            <p:cNvPr id="102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92964" y="988108"/>
              <a:ext cx="227542" cy="212841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0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3.2</a:t>
              </a:r>
              <a:endParaRPr lang="es-ES" sz="1000" b="1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</p:grpSp>
      <p:grpSp>
        <p:nvGrpSpPr>
          <p:cNvPr id="13" name="12 Grupo"/>
          <p:cNvGrpSpPr/>
          <p:nvPr/>
        </p:nvGrpSpPr>
        <p:grpSpPr>
          <a:xfrm>
            <a:off x="443726" y="1306860"/>
            <a:ext cx="8357950" cy="450443"/>
            <a:chOff x="443726" y="1306860"/>
            <a:chExt cx="8357950" cy="450443"/>
          </a:xfrm>
        </p:grpSpPr>
        <p:cxnSp>
          <p:nvCxnSpPr>
            <p:cNvPr id="88" name="87 Conector recto"/>
            <p:cNvCxnSpPr/>
            <p:nvPr/>
          </p:nvCxnSpPr>
          <p:spPr>
            <a:xfrm>
              <a:off x="611560" y="1484784"/>
              <a:ext cx="8190116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1306860"/>
              <a:ext cx="2592287" cy="450443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foro e-FICON 2020 </a:t>
              </a:r>
              <a:r>
                <a:rPr lang="es-ES" sz="1200" b="1" dirty="0">
                  <a:latin typeface="Montserrat Light" panose="00000400000000000000" pitchFamily="2" charset="0"/>
                </a:rPr>
                <a:t>Rehabilitación y Regeneración Urbanas: Territorio, Ciudades y Pueblos, Edificios</a:t>
              </a:r>
              <a:endParaRPr lang="es-ES" sz="1100" dirty="0">
                <a:latin typeface="Montserrat Light" panose="00000400000000000000" pitchFamily="2" charset="0"/>
              </a:endParaRPr>
            </a:p>
          </p:txBody>
        </p:sp>
        <p:sp>
          <p:nvSpPr>
            <p:cNvPr id="51" name="50 Elipse"/>
            <p:cNvSpPr/>
            <p:nvPr/>
          </p:nvSpPr>
          <p:spPr>
            <a:xfrm flipH="1">
              <a:off x="443726" y="1340768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9 Grupo"/>
          <p:cNvGrpSpPr/>
          <p:nvPr/>
        </p:nvGrpSpPr>
        <p:grpSpPr>
          <a:xfrm>
            <a:off x="606176" y="1489003"/>
            <a:ext cx="8195500" cy="2523731"/>
            <a:chOff x="606176" y="1489003"/>
            <a:chExt cx="8195500" cy="2523731"/>
          </a:xfrm>
        </p:grpSpPr>
        <p:pic>
          <p:nvPicPr>
            <p:cNvPr id="1027" name="Picture 3" descr="D:\Nueva carpeta (3)\BORRAR FICON.gif"/>
            <p:cNvPicPr>
              <a:picLocks noChangeAspect="1" noChangeArrowheads="1" noCrop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6176" y="1489003"/>
              <a:ext cx="8195500" cy="11473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D:\Nueva carpeta (3)\BORRAR FICON MESAS.gif"/>
            <p:cNvPicPr>
              <a:picLocks noChangeAspect="1" noChangeArrowheads="1" noCrop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2271" y="2661482"/>
              <a:ext cx="8189405" cy="13512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1" name="40 Grupo"/>
          <p:cNvGrpSpPr/>
          <p:nvPr/>
        </p:nvGrpSpPr>
        <p:grpSpPr>
          <a:xfrm>
            <a:off x="611560" y="4223424"/>
            <a:ext cx="8198825" cy="467861"/>
            <a:chOff x="539553" y="1306860"/>
            <a:chExt cx="8270909" cy="467861"/>
          </a:xfrm>
        </p:grpSpPr>
        <p:cxnSp>
          <p:nvCxnSpPr>
            <p:cNvPr id="42" name="41 Conector recto"/>
            <p:cNvCxnSpPr/>
            <p:nvPr/>
          </p:nvCxnSpPr>
          <p:spPr>
            <a:xfrm>
              <a:off x="548339" y="1774721"/>
              <a:ext cx="8262123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1306860"/>
              <a:ext cx="2592287" cy="450443"/>
            </a:xfrm>
            <a:prstGeom prst="rect">
              <a:avLst/>
            </a:prstGeom>
          </p:spPr>
          <p:txBody>
            <a:bodyPr wrap="none" lIns="0" tIns="0" rIns="0" bIns="0" anchor="t">
              <a:normAutofit lnSpcReduction="10000"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buNone/>
                <a:defRPr/>
              </a:pPr>
              <a:r>
                <a:rPr lang="es-ES" sz="1000" dirty="0" smtClean="0">
                  <a:latin typeface="Montserrat Light" panose="00000400000000000000" pitchFamily="2" charset="0"/>
                </a:rPr>
                <a:t>19/11/2020 mesa redonda: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/>
              </a:r>
              <a:br>
                <a:rPr lang="es-ES" sz="12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</a:br>
              <a:r>
                <a:rPr lang="es-ES" sz="14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la </a:t>
              </a:r>
              <a:r>
                <a:rPr lang="es-ES" sz="1400" b="1" dirty="0" err="1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eresee</a:t>
              </a:r>
              <a:endParaRPr lang="es-ES" sz="1400" b="1" dirty="0" smtClean="0">
                <a:solidFill>
                  <a:srgbClr val="0E7683"/>
                </a:solidFill>
                <a:latin typeface="Montserrat SemiBold" panose="00000700000000000000" pitchFamily="2" charset="0"/>
              </a:endParaRPr>
            </a:p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buNone/>
                <a:defRPr/>
              </a:pPr>
              <a:r>
                <a:rPr lang="es-ES" sz="1200" b="1" dirty="0" smtClean="0">
                  <a:latin typeface="Montserrat Light" panose="00000400000000000000" pitchFamily="2" charset="0"/>
                </a:rPr>
                <a:t>un enfoque integral de la rehabilitación, renovación y regeneració</a:t>
              </a:r>
              <a:r>
                <a:rPr lang="es-ES" sz="1200" b="1" dirty="0" smtClean="0">
                  <a:latin typeface="Montserrat Light" panose="00000400000000000000" pitchFamily="2" charset="0"/>
                </a:rPr>
                <a:t>n en el marco de las agendas urbanas</a:t>
              </a:r>
              <a:endParaRPr lang="es-ES" sz="1100" dirty="0">
                <a:latin typeface="Montserrat Light" panose="000004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562617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395536" y="332656"/>
            <a:ext cx="4752528" cy="307975"/>
          </a:xfrm>
          <a:prstGeom prst="rect">
            <a:avLst/>
          </a:prstGeom>
        </p:spPr>
        <p:txBody>
          <a:bodyPr lIns="45720" rIns="45720" anchor="b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defRPr/>
            </a:pPr>
            <a:r>
              <a:rPr lang="es-ES" sz="1600" b="1" dirty="0" smtClean="0">
                <a:solidFill>
                  <a:srgbClr val="0E7683"/>
                </a:solidFill>
                <a:latin typeface="Montserrat Light" panose="00000400000000000000" pitchFamily="2" charset="0"/>
              </a:rPr>
              <a:t>informe del decano</a:t>
            </a:r>
            <a:endParaRPr lang="es-ES" sz="1600" b="1" dirty="0">
              <a:solidFill>
                <a:srgbClr val="0E7683"/>
              </a:solidFill>
              <a:latin typeface="Montserrat Light" panose="00000400000000000000" pitchFamily="2" charset="0"/>
            </a:endParaRPr>
          </a:p>
        </p:txBody>
      </p:sp>
      <p:sp>
        <p:nvSpPr>
          <p:cNvPr id="59" name="58 Elipse"/>
          <p:cNvSpPr/>
          <p:nvPr/>
        </p:nvSpPr>
        <p:spPr>
          <a:xfrm>
            <a:off x="398006" y="463783"/>
            <a:ext cx="45719" cy="45719"/>
          </a:xfrm>
          <a:prstGeom prst="ellipse">
            <a:avLst/>
          </a:prstGeom>
          <a:solidFill>
            <a:srgbClr val="0E76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489446" y="756097"/>
            <a:ext cx="4987910" cy="147290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80000"/>
              </a:lnSpc>
              <a:spcBef>
                <a:spcPts val="0"/>
              </a:spcBef>
              <a:defRPr/>
            </a:pPr>
            <a:r>
              <a:rPr lang="es-ES" sz="1400" dirty="0">
                <a:solidFill>
                  <a:srgbClr val="0E7683"/>
                </a:solidFill>
                <a:latin typeface="Montserrat Light" panose="00000400000000000000" pitchFamily="2" charset="0"/>
              </a:rPr>
              <a:t>| </a:t>
            </a:r>
            <a:r>
              <a:rPr lang="es-ES" sz="1400" b="1" dirty="0" smtClean="0">
                <a:solidFill>
                  <a:srgbClr val="0E7683"/>
                </a:solidFill>
                <a:latin typeface="Montserrat Medium" panose="00000600000000000000" pitchFamily="2" charset="0"/>
              </a:rPr>
              <a:t>funcionamiento </a:t>
            </a:r>
            <a:r>
              <a:rPr lang="es-ES" sz="1400" dirty="0" smtClean="0">
                <a:solidFill>
                  <a:srgbClr val="0E7683"/>
                </a:solidFill>
                <a:latin typeface="Montserrat Medium" panose="00000600000000000000" pitchFamily="2" charset="0"/>
              </a:rPr>
              <a:t>del </a:t>
            </a:r>
            <a:r>
              <a:rPr lang="es-ES" sz="1400" b="1" dirty="0" err="1" smtClean="0">
                <a:solidFill>
                  <a:srgbClr val="0E7683"/>
                </a:solidFill>
                <a:latin typeface="Montserrat Medium" panose="00000600000000000000" pitchFamily="2" charset="0"/>
              </a:rPr>
              <a:t>coade</a:t>
            </a:r>
            <a:endParaRPr lang="es-ES" sz="1600" b="1" dirty="0">
              <a:solidFill>
                <a:schemeClr val="tx1">
                  <a:lumMod val="50000"/>
                  <a:lumOff val="50000"/>
                </a:schemeClr>
              </a:solidFill>
              <a:latin typeface="Montserrat Light" panose="00000400000000000000" pitchFamily="2" charset="0"/>
            </a:endParaRPr>
          </a:p>
        </p:txBody>
      </p:sp>
      <p:cxnSp>
        <p:nvCxnSpPr>
          <p:cNvPr id="82" name="81 Conector recto"/>
          <p:cNvCxnSpPr/>
          <p:nvPr/>
        </p:nvCxnSpPr>
        <p:spPr>
          <a:xfrm>
            <a:off x="539552" y="640631"/>
            <a:ext cx="8604448" cy="0"/>
          </a:xfrm>
          <a:prstGeom prst="line">
            <a:avLst/>
          </a:prstGeom>
          <a:ln w="12700">
            <a:solidFill>
              <a:srgbClr val="0E7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312013" y="753160"/>
            <a:ext cx="169815" cy="210812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80000"/>
              </a:lnSpc>
              <a:spcBef>
                <a:spcPts val="0"/>
              </a:spcBef>
              <a:defRPr/>
            </a:pPr>
            <a:r>
              <a:rPr lang="es-ES" sz="1800" b="1" dirty="0" smtClean="0">
                <a:solidFill>
                  <a:srgbClr val="0E7683"/>
                </a:solidFill>
                <a:latin typeface="Montserrat Medium" panose="00000600000000000000" pitchFamily="2" charset="0"/>
              </a:rPr>
              <a:t>4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Montserrat Light" panose="00000400000000000000" pitchFamily="2" charset="0"/>
            </a:endParaRPr>
          </a:p>
        </p:txBody>
      </p:sp>
      <p:grpSp>
        <p:nvGrpSpPr>
          <p:cNvPr id="67" name="66 Grupo"/>
          <p:cNvGrpSpPr/>
          <p:nvPr/>
        </p:nvGrpSpPr>
        <p:grpSpPr>
          <a:xfrm>
            <a:off x="1" y="6533694"/>
            <a:ext cx="9143999" cy="331655"/>
            <a:chOff x="1" y="6533694"/>
            <a:chExt cx="9143999" cy="331655"/>
          </a:xfrm>
        </p:grpSpPr>
        <p:grpSp>
          <p:nvGrpSpPr>
            <p:cNvPr id="72" name="71 Grupo"/>
            <p:cNvGrpSpPr/>
            <p:nvPr/>
          </p:nvGrpSpPr>
          <p:grpSpPr>
            <a:xfrm>
              <a:off x="1" y="6539693"/>
              <a:ext cx="9143999" cy="325656"/>
              <a:chOff x="1" y="6539693"/>
              <a:chExt cx="9143999" cy="325656"/>
            </a:xfrm>
          </p:grpSpPr>
          <p:sp>
            <p:nvSpPr>
              <p:cNvPr id="80" name="79 Rectángulo"/>
              <p:cNvSpPr/>
              <p:nvPr/>
            </p:nvSpPr>
            <p:spPr>
              <a:xfrm>
                <a:off x="1" y="6539693"/>
                <a:ext cx="9143999" cy="275676"/>
              </a:xfrm>
              <a:prstGeom prst="rect">
                <a:avLst/>
              </a:prstGeom>
              <a:solidFill>
                <a:srgbClr val="0E768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83" name="82 Rectángulo"/>
              <p:cNvSpPr/>
              <p:nvPr/>
            </p:nvSpPr>
            <p:spPr>
              <a:xfrm>
                <a:off x="1" y="6815369"/>
                <a:ext cx="9143999" cy="4998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pic>
            <p:nvPicPr>
              <p:cNvPr id="84" name="Picture 4" descr="D:\Nueva carpeta (3)\MEMORIA GESTION 2019\COADE.png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22898" y="6561988"/>
                <a:ext cx="753074" cy="25138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85" name="84 Conector recto"/>
              <p:cNvCxnSpPr/>
              <p:nvPr/>
            </p:nvCxnSpPr>
            <p:spPr>
              <a:xfrm flipV="1">
                <a:off x="8028384" y="6599922"/>
                <a:ext cx="0" cy="141446"/>
              </a:xfrm>
              <a:prstGeom prst="line">
                <a:avLst/>
              </a:prstGeom>
              <a:ln w="31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6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36296" y="6551757"/>
                <a:ext cx="864096" cy="271849"/>
              </a:xfrm>
              <a:prstGeom prst="rect">
                <a:avLst/>
              </a:prstGeom>
            </p:spPr>
            <p:txBody>
              <a:bodyPr lIns="45720" rIns="45720" anchor="b">
                <a:no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40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COLEGIO OFICIAL DE</a:t>
                </a:r>
              </a:p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60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ARQUITECTOS</a:t>
                </a:r>
              </a:p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46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DE EXTREMADURA</a:t>
                </a:r>
                <a:endParaRPr lang="es-ES" sz="460" dirty="0">
                  <a:solidFill>
                    <a:schemeClr val="bg1"/>
                  </a:solidFill>
                  <a:latin typeface="Montserrat Light" panose="00000400000000000000" pitchFamily="2" charset="0"/>
                </a:endParaRPr>
              </a:p>
            </p:txBody>
          </p:sp>
        </p:grpSp>
        <p:grpSp>
          <p:nvGrpSpPr>
            <p:cNvPr id="73" name="72 Grupo"/>
            <p:cNvGrpSpPr/>
            <p:nvPr/>
          </p:nvGrpSpPr>
          <p:grpSpPr>
            <a:xfrm>
              <a:off x="61785" y="6533694"/>
              <a:ext cx="4006159" cy="307975"/>
              <a:chOff x="5281856" y="6442601"/>
              <a:chExt cx="4006159" cy="307975"/>
            </a:xfrm>
          </p:grpSpPr>
          <p:sp>
            <p:nvSpPr>
              <p:cNvPr id="74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64356" y="6442601"/>
                <a:ext cx="3923659" cy="307975"/>
              </a:xfrm>
              <a:prstGeom prst="rect">
                <a:avLst/>
              </a:prstGeom>
            </p:spPr>
            <p:txBody>
              <a:bodyPr lIns="0" tIns="0" rIns="0" bIns="46800" anchor="b">
                <a:no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buNone/>
                  <a:defRPr/>
                </a:pP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asamblea general ordinaria 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| </a:t>
                </a: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COADE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 | </a:t>
                </a:r>
                <a:r>
                  <a:rPr lang="es-ES" sz="950" b="1" dirty="0" err="1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cáceres</a:t>
                </a: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 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| </a:t>
                </a: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14.12.2020</a:t>
                </a:r>
                <a:endParaRPr lang="es-ES" sz="950" b="1" dirty="0">
                  <a:solidFill>
                    <a:schemeClr val="bg1"/>
                  </a:solidFill>
                  <a:latin typeface="Montserrat Light" panose="00000400000000000000" pitchFamily="2" charset="0"/>
                </a:endParaRPr>
              </a:p>
            </p:txBody>
          </p:sp>
          <p:sp>
            <p:nvSpPr>
              <p:cNvPr id="79" name="78 Elipse"/>
              <p:cNvSpPr/>
              <p:nvPr/>
            </p:nvSpPr>
            <p:spPr>
              <a:xfrm>
                <a:off x="5281856" y="6604582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</p:grpSp>
      <p:grpSp>
        <p:nvGrpSpPr>
          <p:cNvPr id="6" name="5 Grupo"/>
          <p:cNvGrpSpPr/>
          <p:nvPr/>
        </p:nvGrpSpPr>
        <p:grpSpPr>
          <a:xfrm>
            <a:off x="292964" y="984611"/>
            <a:ext cx="8583008" cy="216338"/>
            <a:chOff x="292964" y="984611"/>
            <a:chExt cx="8583008" cy="216338"/>
          </a:xfrm>
        </p:grpSpPr>
        <p:sp>
          <p:nvSpPr>
            <p:cNvPr id="3" name="2 Rectángulo"/>
            <p:cNvSpPr/>
            <p:nvPr/>
          </p:nvSpPr>
          <p:spPr>
            <a:xfrm>
              <a:off x="539552" y="984611"/>
              <a:ext cx="8336420" cy="189281"/>
            </a:xfrm>
            <a:prstGeom prst="rect">
              <a:avLst/>
            </a:prstGeom>
            <a:solidFill>
              <a:srgbClr val="0E76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3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1016684"/>
              <a:ext cx="2232248" cy="136569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mantenimiento de todos los servicios salvo los presenciales</a:t>
              </a:r>
              <a:endParaRPr lang="es-ES" sz="1400" b="1" dirty="0">
                <a:solidFill>
                  <a:schemeClr val="bg1"/>
                </a:solidFill>
                <a:latin typeface="Montserrat Light" panose="00000400000000000000" pitchFamily="2" charset="0"/>
              </a:endParaRPr>
            </a:p>
          </p:txBody>
        </p:sp>
        <p:sp>
          <p:nvSpPr>
            <p:cNvPr id="102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92964" y="988108"/>
              <a:ext cx="227542" cy="212841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000" b="1" dirty="0">
                  <a:solidFill>
                    <a:srgbClr val="0E7683"/>
                  </a:solidFill>
                  <a:latin typeface="Montserrat Light" panose="00000400000000000000" pitchFamily="2" charset="0"/>
                </a:rPr>
                <a:t>4</a:t>
              </a:r>
              <a:r>
                <a:rPr lang="es-ES" sz="10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.1</a:t>
              </a:r>
              <a:endParaRPr lang="es-ES" sz="1000" b="1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</p:grpSp>
      <p:grpSp>
        <p:nvGrpSpPr>
          <p:cNvPr id="68" name="67 Grupo"/>
          <p:cNvGrpSpPr/>
          <p:nvPr/>
        </p:nvGrpSpPr>
        <p:grpSpPr>
          <a:xfrm>
            <a:off x="292964" y="1268760"/>
            <a:ext cx="8583008" cy="216338"/>
            <a:chOff x="292964" y="984611"/>
            <a:chExt cx="8583008" cy="216338"/>
          </a:xfrm>
        </p:grpSpPr>
        <p:sp>
          <p:nvSpPr>
            <p:cNvPr id="69" name="68 Rectángulo"/>
            <p:cNvSpPr/>
            <p:nvPr/>
          </p:nvSpPr>
          <p:spPr>
            <a:xfrm>
              <a:off x="539552" y="984611"/>
              <a:ext cx="8336420" cy="189281"/>
            </a:xfrm>
            <a:prstGeom prst="rect">
              <a:avLst/>
            </a:prstGeom>
            <a:solidFill>
              <a:srgbClr val="0E76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70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1016684"/>
              <a:ext cx="2232248" cy="136569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monitorización permanente de los ingresos y gastos</a:t>
              </a:r>
              <a:endParaRPr lang="es-ES" sz="1400" b="1" dirty="0">
                <a:solidFill>
                  <a:schemeClr val="bg1"/>
                </a:solidFill>
                <a:latin typeface="Montserrat Light" panose="00000400000000000000" pitchFamily="2" charset="0"/>
              </a:endParaRPr>
            </a:p>
          </p:txBody>
        </p:sp>
        <p:sp>
          <p:nvSpPr>
            <p:cNvPr id="81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92964" y="988108"/>
              <a:ext cx="227542" cy="212841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0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4.2</a:t>
              </a:r>
              <a:endParaRPr lang="es-ES" sz="1000" b="1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</p:grpSp>
      <p:grpSp>
        <p:nvGrpSpPr>
          <p:cNvPr id="87" name="86 Grupo"/>
          <p:cNvGrpSpPr/>
          <p:nvPr/>
        </p:nvGrpSpPr>
        <p:grpSpPr>
          <a:xfrm>
            <a:off x="292964" y="1556792"/>
            <a:ext cx="8583008" cy="216338"/>
            <a:chOff x="292964" y="984611"/>
            <a:chExt cx="8583008" cy="216338"/>
          </a:xfrm>
        </p:grpSpPr>
        <p:sp>
          <p:nvSpPr>
            <p:cNvPr id="90" name="89 Rectángulo"/>
            <p:cNvSpPr/>
            <p:nvPr/>
          </p:nvSpPr>
          <p:spPr>
            <a:xfrm>
              <a:off x="539552" y="984611"/>
              <a:ext cx="8336420" cy="189281"/>
            </a:xfrm>
            <a:prstGeom prst="rect">
              <a:avLst/>
            </a:prstGeom>
            <a:solidFill>
              <a:srgbClr val="0E76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96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1016684"/>
              <a:ext cx="2232248" cy="136569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consultas a colegiados </a:t>
              </a:r>
              <a:r>
                <a:rPr lang="es-ES" sz="1200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| análisis de resultados | monitorización de la situación del sector</a:t>
              </a:r>
              <a:endParaRPr lang="es-ES" sz="1400" dirty="0">
                <a:solidFill>
                  <a:schemeClr val="bg1"/>
                </a:solidFill>
                <a:latin typeface="Montserrat Light" panose="00000400000000000000" pitchFamily="2" charset="0"/>
              </a:endParaRPr>
            </a:p>
          </p:txBody>
        </p:sp>
        <p:sp>
          <p:nvSpPr>
            <p:cNvPr id="97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92964" y="988108"/>
              <a:ext cx="227542" cy="212841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0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4.3</a:t>
              </a:r>
              <a:endParaRPr lang="es-ES" sz="1000" b="1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</p:grpSp>
      <p:grpSp>
        <p:nvGrpSpPr>
          <p:cNvPr id="2" name="1 Grupo"/>
          <p:cNvGrpSpPr/>
          <p:nvPr/>
        </p:nvGrpSpPr>
        <p:grpSpPr>
          <a:xfrm>
            <a:off x="443726" y="1809219"/>
            <a:ext cx="8329768" cy="4855008"/>
            <a:chOff x="443726" y="1809219"/>
            <a:chExt cx="8329768" cy="4855008"/>
          </a:xfrm>
        </p:grpSpPr>
        <p:graphicFrame>
          <p:nvGraphicFramePr>
            <p:cNvPr id="162" name="161 Gráfico"/>
            <p:cNvGraphicFramePr/>
            <p:nvPr>
              <p:extLst>
                <p:ext uri="{D42A27DB-BD31-4B8C-83A1-F6EECF244321}">
                  <p14:modId xmlns:p14="http://schemas.microsoft.com/office/powerpoint/2010/main" val="4120486770"/>
                </p:ext>
              </p:extLst>
            </p:nvPr>
          </p:nvGraphicFramePr>
          <p:xfrm>
            <a:off x="3408746" y="2231760"/>
            <a:ext cx="2357220" cy="134572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63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3424095" y="2055789"/>
              <a:ext cx="2341871" cy="196911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100000"/>
                </a:lnSpc>
                <a:spcBef>
                  <a:spcPts val="0"/>
                </a:spcBef>
                <a:defRPr/>
              </a:pPr>
              <a:r>
                <a:rPr lang="es-ES" sz="1050" b="1" dirty="0" smtClean="0">
                  <a:latin typeface="Montserrat Light" panose="00000400000000000000" pitchFamily="2" charset="0"/>
                </a:rPr>
                <a:t>obras</a:t>
              </a:r>
              <a:r>
                <a:rPr lang="es-ES" sz="1050" dirty="0" smtClean="0">
                  <a:latin typeface="Montserrat Light" panose="00000400000000000000" pitchFamily="2" charset="0"/>
                </a:rPr>
                <a:t> de edificación	          </a:t>
              </a:r>
              <a:endParaRPr lang="es-ES" sz="1050" b="1" dirty="0" smtClean="0">
                <a:solidFill>
                  <a:srgbClr val="0E7683"/>
                </a:solidFill>
                <a:latin typeface="Montserrat SemiBold" panose="00000700000000000000" pitchFamily="2" charset="0"/>
              </a:endParaRPr>
            </a:p>
          </p:txBody>
        </p:sp>
        <p:sp>
          <p:nvSpPr>
            <p:cNvPr id="167" name="166 Rectángulo"/>
            <p:cNvSpPr/>
            <p:nvPr/>
          </p:nvSpPr>
          <p:spPr>
            <a:xfrm>
              <a:off x="3408746" y="1825774"/>
              <a:ext cx="5355226" cy="196911"/>
            </a:xfrm>
            <a:prstGeom prst="rect">
              <a:avLst/>
            </a:prstGeom>
            <a:solidFill>
              <a:srgbClr val="0E7683">
                <a:alpha val="4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68" name="167 Elipse"/>
            <p:cNvSpPr/>
            <p:nvPr/>
          </p:nvSpPr>
          <p:spPr>
            <a:xfrm flipH="1">
              <a:off x="3312920" y="1880125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170" name="169 Rectángulo"/>
            <p:cNvSpPr/>
            <p:nvPr/>
          </p:nvSpPr>
          <p:spPr>
            <a:xfrm>
              <a:off x="539552" y="1927458"/>
              <a:ext cx="2376266" cy="196911"/>
            </a:xfrm>
            <a:prstGeom prst="rect">
              <a:avLst/>
            </a:prstGeom>
            <a:solidFill>
              <a:srgbClr val="0E7683">
                <a:alpha val="4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71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2" y="1809219"/>
              <a:ext cx="2016224" cy="316799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050" dirty="0" smtClean="0">
                  <a:latin typeface="Montserrat Light" panose="00000400000000000000" pitchFamily="2" charset="0"/>
                </a:rPr>
                <a:t>consultas a colegiados sobre el</a:t>
              </a:r>
            </a:p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100" b="1" dirty="0" smtClean="0">
                  <a:solidFill>
                    <a:schemeClr val="bg1"/>
                  </a:solidFill>
                  <a:latin typeface="Montserrat Medium" panose="00000600000000000000" pitchFamily="2" charset="0"/>
                </a:rPr>
                <a:t>estado de alarma y su desarrollo</a:t>
              </a:r>
            </a:p>
          </p:txBody>
        </p:sp>
        <p:sp>
          <p:nvSpPr>
            <p:cNvPr id="172" name="171 Elipse"/>
            <p:cNvSpPr/>
            <p:nvPr/>
          </p:nvSpPr>
          <p:spPr>
            <a:xfrm flipH="1">
              <a:off x="443726" y="1863570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174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20506" y="3137968"/>
              <a:ext cx="2395312" cy="795088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100000"/>
                </a:lnSpc>
                <a:spcBef>
                  <a:spcPts val="0"/>
                </a:spcBef>
                <a:defRPr/>
              </a:pPr>
              <a:r>
                <a:rPr lang="es-ES" sz="1050" dirty="0" smtClean="0">
                  <a:latin typeface="Montserrat Light" panose="00000400000000000000" pitchFamily="2" charset="0"/>
                </a:rPr>
                <a:t>consultas realizadas	          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02</a:t>
              </a:r>
              <a:endParaRPr lang="es-ES" sz="1050" b="1" dirty="0" smtClean="0">
                <a:solidFill>
                  <a:srgbClr val="0E7683"/>
                </a:solidFill>
                <a:latin typeface="Montserrat SemiBold" panose="00000700000000000000" pitchFamily="2" charset="0"/>
              </a:endParaRPr>
            </a:p>
            <a:p>
              <a:pPr marL="0" indent="0">
                <a:lnSpc>
                  <a:spcPct val="100000"/>
                </a:lnSpc>
                <a:spcBef>
                  <a:spcPts val="0"/>
                </a:spcBef>
                <a:defRPr/>
              </a:pPr>
              <a:endParaRPr lang="es-ES" sz="400" b="1" dirty="0" smtClean="0">
                <a:latin typeface="Montserrat Light" panose="00000400000000000000" pitchFamily="2" charset="0"/>
              </a:endParaRPr>
            </a:p>
            <a:p>
              <a:pPr marL="0" indent="0">
                <a:lnSpc>
                  <a:spcPct val="100000"/>
                </a:lnSpc>
                <a:spcBef>
                  <a:spcPts val="0"/>
                </a:spcBef>
                <a:defRPr/>
              </a:pPr>
              <a:r>
                <a:rPr lang="es-ES" sz="1050" dirty="0" smtClean="0">
                  <a:latin typeface="Montserrat Light" panose="00000400000000000000" pitchFamily="2" charset="0"/>
                </a:rPr>
                <a:t>participación</a:t>
              </a:r>
              <a:r>
                <a:rPr lang="es-ES" sz="1050" dirty="0">
                  <a:latin typeface="Montserrat Light" panose="00000400000000000000" pitchFamily="2" charset="0"/>
                </a:rPr>
                <a:t>	          </a:t>
              </a:r>
              <a:r>
                <a:rPr lang="es-ES" sz="1050" dirty="0" smtClean="0">
                  <a:latin typeface="Montserrat Light" panose="00000400000000000000" pitchFamily="2" charset="0"/>
                </a:rPr>
                <a:t>                         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132</a:t>
              </a:r>
              <a:endParaRPr lang="es-ES" sz="1200" b="1" dirty="0">
                <a:solidFill>
                  <a:srgbClr val="0E7683"/>
                </a:solidFill>
                <a:latin typeface="Montserrat SemiBold" panose="00000700000000000000" pitchFamily="2" charset="0"/>
              </a:endParaRPr>
            </a:p>
          </p:txBody>
        </p:sp>
        <p:cxnSp>
          <p:nvCxnSpPr>
            <p:cNvPr id="175" name="174 Conector recto"/>
            <p:cNvCxnSpPr/>
            <p:nvPr/>
          </p:nvCxnSpPr>
          <p:spPr>
            <a:xfrm>
              <a:off x="563941" y="6664227"/>
              <a:ext cx="2332831" cy="0"/>
            </a:xfrm>
            <a:prstGeom prst="line">
              <a:avLst/>
            </a:prstGeom>
            <a:ln>
              <a:solidFill>
                <a:srgbClr val="0E7683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176 Conector recto"/>
            <p:cNvCxnSpPr/>
            <p:nvPr/>
          </p:nvCxnSpPr>
          <p:spPr>
            <a:xfrm>
              <a:off x="563941" y="3370995"/>
              <a:ext cx="2332831" cy="0"/>
            </a:xfrm>
            <a:prstGeom prst="line">
              <a:avLst/>
            </a:prstGeom>
            <a:ln>
              <a:solidFill>
                <a:srgbClr val="0E7683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9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3408746" y="1858950"/>
              <a:ext cx="2357220" cy="163736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100" b="1" dirty="0" smtClean="0">
                  <a:solidFill>
                    <a:schemeClr val="bg1"/>
                  </a:solidFill>
                  <a:latin typeface="Montserrat Medium" panose="00000600000000000000" pitchFamily="2" charset="0"/>
                </a:rPr>
                <a:t>análisis de resultados</a:t>
              </a:r>
            </a:p>
          </p:txBody>
        </p:sp>
        <p:sp>
          <p:nvSpPr>
            <p:cNvPr id="180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3561146" y="3469025"/>
              <a:ext cx="2379006" cy="1188577"/>
            </a:xfrm>
            <a:prstGeom prst="rect">
              <a:avLst/>
            </a:prstGeom>
          </p:spPr>
          <p:txBody>
            <a:bodyPr wrap="none" lIns="0" tIns="0" rIns="0" bIns="0" anchor="t">
              <a:normAutofit lnSpcReduction="10000"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100000"/>
                </a:lnSpc>
                <a:spcBef>
                  <a:spcPts val="0"/>
                </a:spcBef>
                <a:defRPr/>
              </a:pPr>
              <a:r>
                <a:rPr lang="es-ES" sz="9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75,68 </a:t>
              </a:r>
              <a:r>
                <a:rPr lang="es-ES" sz="900" b="1" dirty="0">
                  <a:solidFill>
                    <a:srgbClr val="0E7683"/>
                  </a:solidFill>
                  <a:latin typeface="Montserrat Light" panose="00000400000000000000" pitchFamily="2" charset="0"/>
                </a:rPr>
                <a:t>% </a:t>
              </a:r>
              <a:r>
                <a:rPr lang="es-ES" sz="800" dirty="0" smtClean="0">
                  <a:latin typeface="Montserrat Light" panose="00000400000000000000" pitchFamily="2" charset="0"/>
                </a:rPr>
                <a:t>han </a:t>
              </a:r>
              <a:r>
                <a:rPr lang="es-ES" sz="800" dirty="0">
                  <a:latin typeface="Montserrat Light" panose="00000400000000000000" pitchFamily="2" charset="0"/>
                </a:rPr>
                <a:t>sufrido </a:t>
              </a:r>
              <a:r>
                <a:rPr lang="es-ES" sz="800" dirty="0" smtClean="0">
                  <a:latin typeface="Montserrat Light" panose="00000400000000000000" pitchFamily="2" charset="0"/>
                </a:rPr>
                <a:t>cierre </a:t>
              </a:r>
              <a:r>
                <a:rPr lang="es-ES" sz="800" dirty="0">
                  <a:latin typeface="Montserrat Light" panose="00000400000000000000" pitchFamily="2" charset="0"/>
                </a:rPr>
                <a:t>de </a:t>
              </a:r>
              <a:r>
                <a:rPr lang="es-ES" sz="800" dirty="0" smtClean="0">
                  <a:latin typeface="Montserrat Light" panose="00000400000000000000" pitchFamily="2" charset="0"/>
                </a:rPr>
                <a:t>obras desde</a:t>
              </a:r>
            </a:p>
            <a:p>
              <a:pPr marL="0" indent="0" fontAlgn="auto">
                <a:lnSpc>
                  <a:spcPct val="100000"/>
                </a:lnSpc>
                <a:spcBef>
                  <a:spcPts val="0"/>
                </a:spcBef>
                <a:defRPr/>
              </a:pPr>
              <a:r>
                <a:rPr lang="es-ES" sz="800" dirty="0">
                  <a:latin typeface="Montserrat Light" panose="00000400000000000000" pitchFamily="2" charset="0"/>
                </a:rPr>
                <a:t> </a:t>
              </a:r>
              <a:r>
                <a:rPr lang="es-ES" sz="800" dirty="0" smtClean="0">
                  <a:latin typeface="Montserrat Light" panose="00000400000000000000" pitchFamily="2" charset="0"/>
                </a:rPr>
                <a:t>                  entrada en vigor del RDL 10/2020</a:t>
              </a:r>
            </a:p>
            <a:p>
              <a:pPr marL="0" indent="0" fontAlgn="auto">
                <a:lnSpc>
                  <a:spcPct val="100000"/>
                </a:lnSpc>
                <a:spcBef>
                  <a:spcPts val="0"/>
                </a:spcBef>
                <a:defRPr/>
              </a:pPr>
              <a:r>
                <a:rPr lang="es-ES" sz="9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56.75 </a:t>
              </a:r>
              <a:r>
                <a:rPr lang="es-ES" sz="900" b="1" dirty="0">
                  <a:solidFill>
                    <a:srgbClr val="0E7683"/>
                  </a:solidFill>
                  <a:latin typeface="Montserrat Light" panose="00000400000000000000" pitchFamily="2" charset="0"/>
                </a:rPr>
                <a:t>% </a:t>
              </a:r>
              <a:r>
                <a:rPr lang="es-ES" sz="9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 </a:t>
              </a:r>
              <a:r>
                <a:rPr lang="es-ES" sz="800" dirty="0" smtClean="0">
                  <a:latin typeface="Montserrat Light" panose="00000400000000000000" pitchFamily="2" charset="0"/>
                </a:rPr>
                <a:t>cierre de obras previo al RDL</a:t>
              </a:r>
              <a:endParaRPr lang="es-ES" sz="800" dirty="0">
                <a:latin typeface="Montserrat Light" panose="00000400000000000000" pitchFamily="2" charset="0"/>
              </a:endParaRPr>
            </a:p>
            <a:p>
              <a:pPr marL="0" indent="0" fontAlgn="auto">
                <a:lnSpc>
                  <a:spcPct val="100000"/>
                </a:lnSpc>
                <a:spcBef>
                  <a:spcPts val="0"/>
                </a:spcBef>
                <a:defRPr/>
              </a:pPr>
              <a:r>
                <a:rPr lang="es-ES" sz="9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34.55 % </a:t>
              </a:r>
              <a:r>
                <a:rPr lang="es-ES" sz="900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 </a:t>
              </a:r>
              <a:r>
                <a:rPr lang="es-ES" sz="800" dirty="0" smtClean="0">
                  <a:latin typeface="Montserrat Light" panose="00000400000000000000" pitchFamily="2" charset="0"/>
                </a:rPr>
                <a:t>cerradas por COVID-19</a:t>
              </a:r>
            </a:p>
            <a:p>
              <a:pPr marL="0" indent="0" fontAlgn="auto">
                <a:lnSpc>
                  <a:spcPct val="100000"/>
                </a:lnSpc>
                <a:spcBef>
                  <a:spcPts val="0"/>
                </a:spcBef>
                <a:defRPr/>
              </a:pPr>
              <a:r>
                <a:rPr lang="es-ES" sz="9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59.46%  </a:t>
              </a:r>
              <a:r>
                <a:rPr lang="es-ES" sz="800" dirty="0" smtClean="0">
                  <a:latin typeface="Montserrat Light" panose="00000400000000000000" pitchFamily="2" charset="0"/>
                </a:rPr>
                <a:t>requieren de trabajos previos</a:t>
              </a:r>
            </a:p>
            <a:p>
              <a:pPr marL="0" indent="0" fontAlgn="auto">
                <a:lnSpc>
                  <a:spcPct val="100000"/>
                </a:lnSpc>
                <a:spcBef>
                  <a:spcPts val="0"/>
                </a:spcBef>
                <a:defRPr/>
              </a:pPr>
              <a:r>
                <a:rPr lang="es-ES" sz="800" dirty="0">
                  <a:latin typeface="Montserrat Light" panose="00000400000000000000" pitchFamily="2" charset="0"/>
                </a:rPr>
                <a:t> </a:t>
              </a:r>
              <a:r>
                <a:rPr lang="es-ES" sz="800" dirty="0" smtClean="0">
                  <a:latin typeface="Montserrat Light" panose="00000400000000000000" pitchFamily="2" charset="0"/>
                </a:rPr>
                <a:t>                 para el cierre de obras</a:t>
              </a:r>
              <a:endParaRPr lang="es-ES" sz="900" dirty="0">
                <a:latin typeface="Montserrat Light" panose="00000400000000000000" pitchFamily="2" charset="0"/>
              </a:endParaRPr>
            </a:p>
            <a:p>
              <a:pPr marL="0" indent="0" fontAlgn="auto">
                <a:lnSpc>
                  <a:spcPct val="100000"/>
                </a:lnSpc>
                <a:spcBef>
                  <a:spcPts val="0"/>
                </a:spcBef>
                <a:defRPr/>
              </a:pPr>
              <a:r>
                <a:rPr lang="es-ES" sz="9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62.16</a:t>
              </a:r>
              <a:r>
                <a:rPr lang="es-ES" sz="900" b="1" dirty="0">
                  <a:solidFill>
                    <a:srgbClr val="0E7683"/>
                  </a:solidFill>
                  <a:latin typeface="Montserrat Light" panose="00000400000000000000" pitchFamily="2" charset="0"/>
                </a:rPr>
                <a:t>% </a:t>
              </a:r>
              <a:r>
                <a:rPr lang="es-ES" sz="9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 </a:t>
              </a:r>
              <a:r>
                <a:rPr lang="es-ES" sz="800" dirty="0" smtClean="0">
                  <a:latin typeface="Montserrat Light" panose="00000400000000000000" pitchFamily="2" charset="0"/>
                </a:rPr>
                <a:t>consideran insuficiente solo</a:t>
              </a:r>
            </a:p>
            <a:p>
              <a:pPr marL="0" indent="0" fontAlgn="auto">
                <a:lnSpc>
                  <a:spcPct val="100000"/>
                </a:lnSpc>
                <a:spcBef>
                  <a:spcPts val="0"/>
                </a:spcBef>
                <a:defRPr/>
              </a:pPr>
              <a:r>
                <a:rPr lang="es-ES" sz="800" dirty="0" smtClean="0">
                  <a:latin typeface="Montserrat Light" panose="00000400000000000000" pitchFamily="2" charset="0"/>
                </a:rPr>
                <a:t>                 un día de moratoria</a:t>
              </a:r>
              <a:endParaRPr lang="es-ES" sz="800" dirty="0">
                <a:latin typeface="Montserrat Light" panose="00000400000000000000" pitchFamily="2" charset="0"/>
              </a:endParaRPr>
            </a:p>
          </p:txBody>
        </p:sp>
        <p:cxnSp>
          <p:nvCxnSpPr>
            <p:cNvPr id="181" name="180 Conector recto"/>
            <p:cNvCxnSpPr/>
            <p:nvPr/>
          </p:nvCxnSpPr>
          <p:spPr>
            <a:xfrm>
              <a:off x="3428614" y="2252700"/>
              <a:ext cx="2337352" cy="0"/>
            </a:xfrm>
            <a:prstGeom prst="line">
              <a:avLst/>
            </a:prstGeom>
            <a:ln>
              <a:solidFill>
                <a:srgbClr val="0E7683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4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3424095" y="2290543"/>
              <a:ext cx="2341871" cy="196911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100000"/>
                </a:lnSpc>
                <a:spcBef>
                  <a:spcPts val="0"/>
                </a:spcBef>
                <a:defRPr/>
              </a:pPr>
              <a:r>
                <a:rPr lang="es-ES" sz="700" dirty="0">
                  <a:latin typeface="Montserrat Light" panose="00000400000000000000" pitchFamily="2" charset="0"/>
                </a:rPr>
                <a:t>n</a:t>
              </a:r>
              <a:r>
                <a:rPr lang="es-ES" sz="700" dirty="0" smtClean="0">
                  <a:latin typeface="Montserrat Light" panose="00000400000000000000" pitchFamily="2" charset="0"/>
                </a:rPr>
                <a:t>º obras paralizadas</a:t>
              </a:r>
              <a:endParaRPr lang="es-ES" sz="700" b="1" dirty="0" smtClean="0">
                <a:solidFill>
                  <a:srgbClr val="0E7683"/>
                </a:solidFill>
                <a:latin typeface="Montserrat SemiBold" panose="00000700000000000000" pitchFamily="2" charset="0"/>
              </a:endParaRPr>
            </a:p>
          </p:txBody>
        </p:sp>
        <p:sp>
          <p:nvSpPr>
            <p:cNvPr id="186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6422101" y="2055788"/>
              <a:ext cx="2341871" cy="196911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100000"/>
                </a:lnSpc>
                <a:spcBef>
                  <a:spcPts val="0"/>
                </a:spcBef>
                <a:defRPr/>
              </a:pPr>
              <a:r>
                <a:rPr lang="es-ES" sz="1050" b="1" dirty="0" smtClean="0">
                  <a:latin typeface="Montserrat Light" panose="00000400000000000000" pitchFamily="2" charset="0"/>
                </a:rPr>
                <a:t>proyectos</a:t>
              </a:r>
              <a:r>
                <a:rPr lang="es-ES" sz="1050" dirty="0" smtClean="0">
                  <a:latin typeface="Montserrat Light" panose="00000400000000000000" pitchFamily="2" charset="0"/>
                </a:rPr>
                <a:t> en fase de redacción</a:t>
              </a:r>
              <a:endParaRPr lang="es-ES" sz="1050" b="1" dirty="0" smtClean="0">
                <a:solidFill>
                  <a:srgbClr val="0E7683"/>
                </a:solidFill>
                <a:latin typeface="Montserrat SemiBold" panose="00000700000000000000" pitchFamily="2" charset="0"/>
              </a:endParaRPr>
            </a:p>
          </p:txBody>
        </p:sp>
        <p:cxnSp>
          <p:nvCxnSpPr>
            <p:cNvPr id="187" name="186 Conector recto"/>
            <p:cNvCxnSpPr/>
            <p:nvPr/>
          </p:nvCxnSpPr>
          <p:spPr>
            <a:xfrm>
              <a:off x="6426620" y="2252700"/>
              <a:ext cx="2337352" cy="0"/>
            </a:xfrm>
            <a:prstGeom prst="line">
              <a:avLst/>
            </a:prstGeom>
            <a:ln>
              <a:solidFill>
                <a:srgbClr val="0E7683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88" name="187 Gráfico"/>
            <p:cNvGraphicFramePr/>
            <p:nvPr>
              <p:extLst>
                <p:ext uri="{D42A27DB-BD31-4B8C-83A1-F6EECF244321}">
                  <p14:modId xmlns:p14="http://schemas.microsoft.com/office/powerpoint/2010/main" val="3115742936"/>
                </p:ext>
              </p:extLst>
            </p:nvPr>
          </p:nvGraphicFramePr>
          <p:xfrm>
            <a:off x="6549629" y="2396802"/>
            <a:ext cx="2223865" cy="97385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189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6422101" y="2298347"/>
              <a:ext cx="2156017" cy="196911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100000"/>
                </a:lnSpc>
                <a:spcBef>
                  <a:spcPts val="0"/>
                </a:spcBef>
                <a:defRPr/>
              </a:pPr>
              <a:r>
                <a:rPr lang="es-ES" sz="700" dirty="0">
                  <a:latin typeface="Montserrat Light" panose="00000400000000000000" pitchFamily="2" charset="0"/>
                </a:rPr>
                <a:t>n</a:t>
              </a:r>
              <a:r>
                <a:rPr lang="es-ES" sz="700" dirty="0" smtClean="0">
                  <a:latin typeface="Montserrat Light" panose="00000400000000000000" pitchFamily="2" charset="0"/>
                </a:rPr>
                <a:t>º proyectos paralizados (previsión)</a:t>
              </a:r>
              <a:endParaRPr lang="es-ES" sz="700" b="1" dirty="0" smtClean="0">
                <a:solidFill>
                  <a:srgbClr val="0E7683"/>
                </a:solidFill>
                <a:latin typeface="Montserrat SemiBold" panose="00000700000000000000" pitchFamily="2" charset="0"/>
              </a:endParaRPr>
            </a:p>
          </p:txBody>
        </p:sp>
        <p:sp>
          <p:nvSpPr>
            <p:cNvPr id="190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6426620" y="3471239"/>
              <a:ext cx="2337352" cy="1188577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100000"/>
                </a:lnSpc>
                <a:spcBef>
                  <a:spcPts val="0"/>
                </a:spcBef>
                <a:defRPr/>
              </a:pPr>
              <a:r>
                <a:rPr lang="es-ES" sz="9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83.79 </a:t>
              </a:r>
              <a:r>
                <a:rPr lang="es-ES" sz="900" b="1" dirty="0">
                  <a:solidFill>
                    <a:srgbClr val="0E7683"/>
                  </a:solidFill>
                  <a:latin typeface="Montserrat Light" panose="00000400000000000000" pitchFamily="2" charset="0"/>
                </a:rPr>
                <a:t>% </a:t>
              </a:r>
              <a:r>
                <a:rPr lang="es-ES" sz="800" dirty="0" smtClean="0">
                  <a:latin typeface="Montserrat Light" panose="00000400000000000000" pitchFamily="2" charset="0"/>
                </a:rPr>
                <a:t>prevén paralización de proyectos</a:t>
              </a:r>
            </a:p>
            <a:p>
              <a:pPr marL="0" indent="0" fontAlgn="auto">
                <a:lnSpc>
                  <a:spcPct val="100000"/>
                </a:lnSpc>
                <a:spcBef>
                  <a:spcPts val="0"/>
                </a:spcBef>
                <a:defRPr/>
              </a:pPr>
              <a:r>
                <a:rPr lang="es-ES" sz="9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47.62 </a:t>
              </a:r>
              <a:r>
                <a:rPr lang="es-ES" sz="900" b="1" dirty="0">
                  <a:solidFill>
                    <a:srgbClr val="0E7683"/>
                  </a:solidFill>
                  <a:latin typeface="Montserrat Light" panose="00000400000000000000" pitchFamily="2" charset="0"/>
                </a:rPr>
                <a:t>% </a:t>
              </a:r>
              <a:r>
                <a:rPr lang="es-ES" sz="9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 </a:t>
              </a:r>
              <a:r>
                <a:rPr lang="es-ES" sz="800" dirty="0" smtClean="0">
                  <a:latin typeface="Montserrat Light" panose="00000400000000000000" pitchFamily="2" charset="0"/>
                </a:rPr>
                <a:t>por decisión del cliente</a:t>
              </a:r>
              <a:endParaRPr lang="es-ES" sz="800" dirty="0">
                <a:latin typeface="Montserrat Light" panose="00000400000000000000" pitchFamily="2" charset="0"/>
              </a:endParaRPr>
            </a:p>
            <a:p>
              <a:pPr marL="0" indent="0" fontAlgn="auto">
                <a:lnSpc>
                  <a:spcPct val="100000"/>
                </a:lnSpc>
                <a:spcBef>
                  <a:spcPts val="0"/>
                </a:spcBef>
                <a:defRPr/>
              </a:pPr>
              <a:endParaRPr lang="es-ES" sz="200" dirty="0" smtClean="0">
                <a:latin typeface="Montserrat Light" panose="00000400000000000000" pitchFamily="2" charset="0"/>
              </a:endParaRPr>
            </a:p>
            <a:p>
              <a:pPr marL="0" indent="0" fontAlgn="auto">
                <a:lnSpc>
                  <a:spcPct val="100000"/>
                </a:lnSpc>
                <a:spcBef>
                  <a:spcPts val="0"/>
                </a:spcBef>
                <a:defRPr/>
              </a:pPr>
              <a:r>
                <a:rPr lang="es-ES" sz="800" b="1" dirty="0" smtClean="0">
                  <a:latin typeface="Montserrat Light" panose="00000400000000000000" pitchFamily="2" charset="0"/>
                </a:rPr>
                <a:t>más afectados</a:t>
              </a:r>
              <a:r>
                <a:rPr lang="es-ES" sz="800" dirty="0" smtClean="0">
                  <a:latin typeface="Montserrat Light" panose="00000400000000000000" pitchFamily="2" charset="0"/>
                </a:rPr>
                <a:t>:  uso terciario, promoción</a:t>
              </a:r>
            </a:p>
            <a:p>
              <a:pPr marL="0" indent="0" fontAlgn="auto">
                <a:lnSpc>
                  <a:spcPct val="100000"/>
                </a:lnSpc>
                <a:spcBef>
                  <a:spcPts val="0"/>
                </a:spcBef>
                <a:defRPr/>
              </a:pPr>
              <a:r>
                <a:rPr lang="es-ES" sz="800" dirty="0" smtClean="0">
                  <a:latin typeface="Montserrat Light" panose="00000400000000000000" pitchFamily="2" charset="0"/>
                </a:rPr>
                <a:t> viviendas y proyectos para la administración</a:t>
              </a:r>
              <a:endParaRPr lang="es-ES" sz="800" dirty="0">
                <a:latin typeface="Montserrat Light" panose="00000400000000000000" pitchFamily="2" charset="0"/>
              </a:endParaRPr>
            </a:p>
            <a:p>
              <a:pPr marL="0" indent="0" fontAlgn="auto">
                <a:lnSpc>
                  <a:spcPct val="100000"/>
                </a:lnSpc>
                <a:spcBef>
                  <a:spcPts val="0"/>
                </a:spcBef>
                <a:defRPr/>
              </a:pPr>
              <a:r>
                <a:rPr lang="es-ES" sz="800" b="1" dirty="0">
                  <a:latin typeface="Montserrat Light" panose="00000400000000000000" pitchFamily="2" charset="0"/>
                </a:rPr>
                <a:t>m</a:t>
              </a:r>
              <a:r>
                <a:rPr lang="es-ES" sz="800" b="1" dirty="0" smtClean="0">
                  <a:latin typeface="Montserrat Light" panose="00000400000000000000" pitchFamily="2" charset="0"/>
                </a:rPr>
                <a:t>enos afectados</a:t>
              </a:r>
              <a:r>
                <a:rPr lang="es-ES" sz="800" dirty="0" smtClean="0">
                  <a:latin typeface="Montserrat Light" panose="00000400000000000000" pitchFamily="2" charset="0"/>
                </a:rPr>
                <a:t>:  vivienda unifamiliar</a:t>
              </a:r>
            </a:p>
            <a:p>
              <a:pPr marL="0" indent="0" fontAlgn="auto">
                <a:lnSpc>
                  <a:spcPct val="100000"/>
                </a:lnSpc>
                <a:spcBef>
                  <a:spcPts val="0"/>
                </a:spcBef>
                <a:defRPr/>
              </a:pPr>
              <a:r>
                <a:rPr lang="es-ES" sz="800" dirty="0" err="1" smtClean="0">
                  <a:latin typeface="Montserrat Light" panose="00000400000000000000" pitchFamily="2" charset="0"/>
                </a:rPr>
                <a:t>autopromovida</a:t>
              </a:r>
              <a:endParaRPr lang="es-ES" sz="700" dirty="0">
                <a:latin typeface="Montserrat Light" panose="00000400000000000000" pitchFamily="2" charset="0"/>
              </a:endParaRPr>
            </a:p>
          </p:txBody>
        </p:sp>
        <p:pic>
          <p:nvPicPr>
            <p:cNvPr id="200" name="Picture 2"/>
            <p:cNvPicPr>
              <a:picLocks noChangeAspect="1" noChangeArrowheads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18192" b="14770"/>
            <a:stretch/>
          </p:blipFill>
          <p:spPr bwMode="auto">
            <a:xfrm>
              <a:off x="539551" y="2126018"/>
              <a:ext cx="2376267" cy="9837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01" name="200 Grupo"/>
          <p:cNvGrpSpPr/>
          <p:nvPr/>
        </p:nvGrpSpPr>
        <p:grpSpPr>
          <a:xfrm>
            <a:off x="278675" y="4659816"/>
            <a:ext cx="8597297" cy="216338"/>
            <a:chOff x="278675" y="984611"/>
            <a:chExt cx="8597297" cy="216338"/>
          </a:xfrm>
        </p:grpSpPr>
        <p:sp>
          <p:nvSpPr>
            <p:cNvPr id="202" name="201 Rectángulo"/>
            <p:cNvSpPr/>
            <p:nvPr/>
          </p:nvSpPr>
          <p:spPr>
            <a:xfrm>
              <a:off x="539552" y="984611"/>
              <a:ext cx="8336420" cy="189281"/>
            </a:xfrm>
            <a:prstGeom prst="rect">
              <a:avLst/>
            </a:prstGeom>
            <a:solidFill>
              <a:srgbClr val="0E76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03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1016684"/>
              <a:ext cx="2232248" cy="136569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fomento del teletrabajo</a:t>
              </a:r>
              <a:endParaRPr lang="es-ES" sz="1400" dirty="0">
                <a:solidFill>
                  <a:schemeClr val="bg1"/>
                </a:solidFill>
                <a:latin typeface="Montserrat Light" panose="00000400000000000000" pitchFamily="2" charset="0"/>
              </a:endParaRPr>
            </a:p>
          </p:txBody>
        </p:sp>
        <p:sp>
          <p:nvSpPr>
            <p:cNvPr id="204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78675" y="988108"/>
              <a:ext cx="227542" cy="212841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0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4.4</a:t>
              </a:r>
              <a:endParaRPr lang="es-ES" sz="1000" b="1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</p:grpSp>
      <p:grpSp>
        <p:nvGrpSpPr>
          <p:cNvPr id="209" name="208 Grupo"/>
          <p:cNvGrpSpPr/>
          <p:nvPr/>
        </p:nvGrpSpPr>
        <p:grpSpPr>
          <a:xfrm>
            <a:off x="278675" y="4941168"/>
            <a:ext cx="8597297" cy="216338"/>
            <a:chOff x="278675" y="984611"/>
            <a:chExt cx="8597297" cy="216338"/>
          </a:xfrm>
        </p:grpSpPr>
        <p:sp>
          <p:nvSpPr>
            <p:cNvPr id="210" name="209 Rectángulo"/>
            <p:cNvSpPr/>
            <p:nvPr/>
          </p:nvSpPr>
          <p:spPr>
            <a:xfrm>
              <a:off x="539552" y="984611"/>
              <a:ext cx="8336420" cy="189281"/>
            </a:xfrm>
            <a:prstGeom prst="rect">
              <a:avLst/>
            </a:prstGeom>
            <a:solidFill>
              <a:srgbClr val="0E76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11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1016684"/>
              <a:ext cx="2232248" cy="136569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incremento de juntas de gobierno online</a:t>
              </a:r>
              <a:endParaRPr lang="es-ES" sz="1400" dirty="0">
                <a:solidFill>
                  <a:schemeClr val="bg1"/>
                </a:solidFill>
                <a:latin typeface="Montserrat Light" panose="00000400000000000000" pitchFamily="2" charset="0"/>
              </a:endParaRPr>
            </a:p>
          </p:txBody>
        </p:sp>
        <p:sp>
          <p:nvSpPr>
            <p:cNvPr id="212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78675" y="988108"/>
              <a:ext cx="227542" cy="212841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0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4.5</a:t>
              </a:r>
              <a:endParaRPr lang="es-ES" sz="1000" b="1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</p:grpSp>
      <p:grpSp>
        <p:nvGrpSpPr>
          <p:cNvPr id="213" name="212 Grupo"/>
          <p:cNvGrpSpPr/>
          <p:nvPr/>
        </p:nvGrpSpPr>
        <p:grpSpPr>
          <a:xfrm>
            <a:off x="278675" y="5589240"/>
            <a:ext cx="8597297" cy="216338"/>
            <a:chOff x="278675" y="984611"/>
            <a:chExt cx="8597297" cy="216338"/>
          </a:xfrm>
        </p:grpSpPr>
        <p:sp>
          <p:nvSpPr>
            <p:cNvPr id="214" name="213 Rectángulo"/>
            <p:cNvSpPr/>
            <p:nvPr/>
          </p:nvSpPr>
          <p:spPr>
            <a:xfrm>
              <a:off x="539552" y="984611"/>
              <a:ext cx="8336420" cy="189281"/>
            </a:xfrm>
            <a:prstGeom prst="rect">
              <a:avLst/>
            </a:prstGeom>
            <a:solidFill>
              <a:srgbClr val="0E76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15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1016684"/>
              <a:ext cx="2232248" cy="136569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incremento de reuniones de coordinación  con el equipo</a:t>
              </a:r>
              <a:endParaRPr lang="es-ES" sz="1400" dirty="0">
                <a:solidFill>
                  <a:schemeClr val="bg1"/>
                </a:solidFill>
                <a:latin typeface="Montserrat Light" panose="00000400000000000000" pitchFamily="2" charset="0"/>
              </a:endParaRPr>
            </a:p>
          </p:txBody>
        </p:sp>
        <p:sp>
          <p:nvSpPr>
            <p:cNvPr id="216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78675" y="988108"/>
              <a:ext cx="227542" cy="212841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0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4.6</a:t>
              </a:r>
              <a:endParaRPr lang="es-ES" sz="1000" b="1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</p:grpSp>
      <p:grpSp>
        <p:nvGrpSpPr>
          <p:cNvPr id="5" name="4 Grupo"/>
          <p:cNvGrpSpPr/>
          <p:nvPr/>
        </p:nvGrpSpPr>
        <p:grpSpPr>
          <a:xfrm>
            <a:off x="534265" y="5202427"/>
            <a:ext cx="9785210" cy="330346"/>
            <a:chOff x="534265" y="5202427"/>
            <a:chExt cx="9785210" cy="330346"/>
          </a:xfrm>
        </p:grpSpPr>
        <p:sp>
          <p:nvSpPr>
            <p:cNvPr id="217" name="216 Elipse"/>
            <p:cNvSpPr/>
            <p:nvPr/>
          </p:nvSpPr>
          <p:spPr>
            <a:xfrm flipH="1">
              <a:off x="534265" y="5291400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218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1122169" y="5202427"/>
              <a:ext cx="7688348" cy="330346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4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juntas</a:t>
              </a:r>
            </a:p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100" b="1" dirty="0" smtClean="0">
                  <a:latin typeface="Montserrat Light" panose="00000400000000000000" pitchFamily="2" charset="0"/>
                </a:rPr>
                <a:t>de gobierno</a:t>
              </a:r>
              <a:endParaRPr lang="es-ES" sz="1200" b="1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  <p:sp>
          <p:nvSpPr>
            <p:cNvPr id="223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630092" y="5202427"/>
              <a:ext cx="405368" cy="298521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24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22</a:t>
              </a:r>
              <a:endParaRPr lang="es-ES" sz="2800" b="1" dirty="0">
                <a:solidFill>
                  <a:srgbClr val="0E7683"/>
                </a:solidFill>
                <a:latin typeface="Montserrat SemiBold" panose="00000700000000000000" pitchFamily="2" charset="0"/>
              </a:endParaRPr>
            </a:p>
          </p:txBody>
        </p:sp>
        <p:sp>
          <p:nvSpPr>
            <p:cNvPr id="75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631127" y="5202427"/>
              <a:ext cx="7688348" cy="330346"/>
            </a:xfrm>
            <a:prstGeom prst="rect">
              <a:avLst/>
            </a:prstGeom>
          </p:spPr>
          <p:txBody>
            <a:bodyPr wrap="none" lIns="0" tIns="0" rIns="0" bIns="0" anchor="t">
              <a:normAutofit lnSpcReduction="10000"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4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reuniones</a:t>
              </a:r>
            </a:p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400" b="1" dirty="0" smtClean="0">
                  <a:latin typeface="Montserrat Light" panose="00000400000000000000" pitchFamily="2" charset="0"/>
                </a:rPr>
                <a:t>semanales</a:t>
              </a:r>
              <a:endParaRPr lang="es-ES" sz="1600" b="1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  <p:sp>
          <p:nvSpPr>
            <p:cNvPr id="76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139050" y="5202427"/>
              <a:ext cx="405368" cy="298521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24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+</a:t>
              </a:r>
              <a:endParaRPr lang="es-ES" sz="2800" b="1" dirty="0">
                <a:solidFill>
                  <a:srgbClr val="0E7683"/>
                </a:solidFill>
                <a:latin typeface="Montserrat SemiBold" panose="00000700000000000000" pitchFamily="2" charset="0"/>
              </a:endParaRPr>
            </a:p>
          </p:txBody>
        </p:sp>
      </p:grpSp>
      <p:grpSp>
        <p:nvGrpSpPr>
          <p:cNvPr id="7" name="6 Grupo"/>
          <p:cNvGrpSpPr/>
          <p:nvPr/>
        </p:nvGrpSpPr>
        <p:grpSpPr>
          <a:xfrm>
            <a:off x="534265" y="5895940"/>
            <a:ext cx="10285923" cy="348974"/>
            <a:chOff x="534265" y="5895940"/>
            <a:chExt cx="10285923" cy="348974"/>
          </a:xfrm>
        </p:grpSpPr>
        <p:sp>
          <p:nvSpPr>
            <p:cNvPr id="220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1122169" y="5895940"/>
              <a:ext cx="1361599" cy="330346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4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reuniones</a:t>
              </a:r>
              <a:r>
                <a:rPr lang="es-ES" sz="1100" dirty="0" smtClean="0">
                  <a:latin typeface="Montserrat Light" panose="00000400000000000000" pitchFamily="2" charset="0"/>
                </a:rPr>
                <a:t> (JG)</a:t>
              </a:r>
              <a:endParaRPr lang="es-ES" sz="1400" dirty="0" smtClean="0">
                <a:latin typeface="Montserrat Light" panose="00000400000000000000" pitchFamily="2" charset="0"/>
              </a:endParaRPr>
            </a:p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100" b="1" dirty="0" smtClean="0">
                  <a:latin typeface="Montserrat Light" panose="00000400000000000000" pitchFamily="2" charset="0"/>
                </a:rPr>
                <a:t>de coordinación</a:t>
              </a:r>
              <a:endParaRPr lang="es-ES" sz="1200" b="1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  <p:sp>
          <p:nvSpPr>
            <p:cNvPr id="221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630092" y="5946393"/>
              <a:ext cx="405368" cy="298521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24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04</a:t>
              </a:r>
              <a:endParaRPr lang="es-ES" sz="2800" b="1" dirty="0">
                <a:solidFill>
                  <a:srgbClr val="0E7683"/>
                </a:solidFill>
                <a:latin typeface="Montserrat SemiBold" panose="00000700000000000000" pitchFamily="2" charset="0"/>
              </a:endParaRPr>
            </a:p>
          </p:txBody>
        </p:sp>
        <p:sp>
          <p:nvSpPr>
            <p:cNvPr id="222" name="221 Elipse"/>
            <p:cNvSpPr/>
            <p:nvPr/>
          </p:nvSpPr>
          <p:spPr>
            <a:xfrm flipH="1">
              <a:off x="534265" y="6046862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224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3131840" y="5911180"/>
              <a:ext cx="7688348" cy="330346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4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reuniones</a:t>
              </a:r>
            </a:p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100" b="1" dirty="0" smtClean="0">
                  <a:latin typeface="Montserrat Light" panose="00000400000000000000" pitchFamily="2" charset="0"/>
                </a:rPr>
                <a:t>de equipos de trabajo</a:t>
              </a:r>
              <a:endParaRPr lang="es-ES" sz="1200" b="1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  <p:sp>
          <p:nvSpPr>
            <p:cNvPr id="225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639763" y="5946393"/>
              <a:ext cx="405368" cy="298521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24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+12</a:t>
              </a:r>
              <a:endParaRPr lang="es-ES" sz="2800" b="1" dirty="0">
                <a:solidFill>
                  <a:srgbClr val="0E7683"/>
                </a:solidFill>
                <a:latin typeface="Montserrat SemiBold" panose="000007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8711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5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0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0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395536" y="332656"/>
            <a:ext cx="8748464" cy="307975"/>
          </a:xfrm>
          <a:prstGeom prst="rect">
            <a:avLst/>
          </a:prstGeom>
        </p:spPr>
        <p:txBody>
          <a:bodyPr lIns="45720" rIns="45720" anchor="b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defRPr/>
            </a:pPr>
            <a:r>
              <a:rPr lang="es-ES" sz="1600" b="1" dirty="0" smtClean="0">
                <a:solidFill>
                  <a:srgbClr val="0E7683"/>
                </a:solidFill>
                <a:latin typeface="Montserrat Light" panose="00000400000000000000" pitchFamily="2" charset="0"/>
              </a:rPr>
              <a:t>informe del decano</a:t>
            </a:r>
            <a:endParaRPr lang="es-ES" sz="1600" b="1" dirty="0">
              <a:solidFill>
                <a:srgbClr val="0E7683"/>
              </a:solidFill>
              <a:latin typeface="Montserrat Light" panose="00000400000000000000" pitchFamily="2" charset="0"/>
            </a:endParaRPr>
          </a:p>
        </p:txBody>
      </p:sp>
      <p:sp>
        <p:nvSpPr>
          <p:cNvPr id="59" name="58 Elipse"/>
          <p:cNvSpPr/>
          <p:nvPr/>
        </p:nvSpPr>
        <p:spPr>
          <a:xfrm>
            <a:off x="398006" y="463783"/>
            <a:ext cx="45719" cy="45719"/>
          </a:xfrm>
          <a:prstGeom prst="ellipse">
            <a:avLst/>
          </a:prstGeom>
          <a:solidFill>
            <a:srgbClr val="0E76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39" name="38 Grupo"/>
          <p:cNvGrpSpPr/>
          <p:nvPr/>
        </p:nvGrpSpPr>
        <p:grpSpPr>
          <a:xfrm>
            <a:off x="1" y="6533694"/>
            <a:ext cx="9143999" cy="331655"/>
            <a:chOff x="1" y="6533694"/>
            <a:chExt cx="9143999" cy="331655"/>
          </a:xfrm>
        </p:grpSpPr>
        <p:grpSp>
          <p:nvGrpSpPr>
            <p:cNvPr id="40" name="39 Grupo"/>
            <p:cNvGrpSpPr/>
            <p:nvPr/>
          </p:nvGrpSpPr>
          <p:grpSpPr>
            <a:xfrm>
              <a:off x="1" y="6539693"/>
              <a:ext cx="9143999" cy="325656"/>
              <a:chOff x="1" y="6539693"/>
              <a:chExt cx="9143999" cy="325656"/>
            </a:xfrm>
          </p:grpSpPr>
          <p:sp>
            <p:nvSpPr>
              <p:cNvPr id="44" name="43 Rectángulo"/>
              <p:cNvSpPr/>
              <p:nvPr/>
            </p:nvSpPr>
            <p:spPr>
              <a:xfrm>
                <a:off x="1" y="6539693"/>
                <a:ext cx="9143999" cy="275676"/>
              </a:xfrm>
              <a:prstGeom prst="rect">
                <a:avLst/>
              </a:prstGeom>
              <a:solidFill>
                <a:srgbClr val="0E768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45" name="44 Rectángulo"/>
              <p:cNvSpPr/>
              <p:nvPr/>
            </p:nvSpPr>
            <p:spPr>
              <a:xfrm>
                <a:off x="1" y="6815369"/>
                <a:ext cx="9143999" cy="4998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pic>
            <p:nvPicPr>
              <p:cNvPr id="46" name="Picture 4" descr="D:\Nueva carpeta (3)\MEMORIA GESTION 2019\COADE.png"/>
              <p:cNvPicPr>
                <a:picLocks noChangeAspect="1" noChangeArrowheads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22898" y="6561988"/>
                <a:ext cx="753074" cy="25138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47" name="46 Conector recto"/>
              <p:cNvCxnSpPr/>
              <p:nvPr/>
            </p:nvCxnSpPr>
            <p:spPr>
              <a:xfrm flipV="1">
                <a:off x="8028384" y="6599922"/>
                <a:ext cx="0" cy="141446"/>
              </a:xfrm>
              <a:prstGeom prst="line">
                <a:avLst/>
              </a:prstGeom>
              <a:ln w="31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36296" y="6551757"/>
                <a:ext cx="864096" cy="271849"/>
              </a:xfrm>
              <a:prstGeom prst="rect">
                <a:avLst/>
              </a:prstGeom>
            </p:spPr>
            <p:txBody>
              <a:bodyPr lIns="45720" rIns="45720" anchor="b">
                <a:no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40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COLEGIO OFICIAL DE</a:t>
                </a:r>
              </a:p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60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ARQUITECTOS</a:t>
                </a:r>
              </a:p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46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DE EXTREMADURA</a:t>
                </a:r>
                <a:endParaRPr lang="es-ES" sz="460" dirty="0">
                  <a:solidFill>
                    <a:schemeClr val="bg1"/>
                  </a:solidFill>
                  <a:latin typeface="Montserrat Light" panose="00000400000000000000" pitchFamily="2" charset="0"/>
                </a:endParaRPr>
              </a:p>
            </p:txBody>
          </p:sp>
        </p:grpSp>
        <p:grpSp>
          <p:nvGrpSpPr>
            <p:cNvPr id="41" name="40 Grupo"/>
            <p:cNvGrpSpPr/>
            <p:nvPr/>
          </p:nvGrpSpPr>
          <p:grpSpPr>
            <a:xfrm>
              <a:off x="61785" y="6533694"/>
              <a:ext cx="4006159" cy="307975"/>
              <a:chOff x="5281856" y="6442601"/>
              <a:chExt cx="4006159" cy="307975"/>
            </a:xfrm>
          </p:grpSpPr>
          <p:sp>
            <p:nvSpPr>
              <p:cNvPr id="42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64356" y="6442601"/>
                <a:ext cx="3923659" cy="307975"/>
              </a:xfrm>
              <a:prstGeom prst="rect">
                <a:avLst/>
              </a:prstGeom>
            </p:spPr>
            <p:txBody>
              <a:bodyPr lIns="0" tIns="0" rIns="0" bIns="46800" anchor="b">
                <a:no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buNone/>
                  <a:defRPr/>
                </a:pP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asamblea general ordinaria 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| </a:t>
                </a: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COADE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 | </a:t>
                </a:r>
                <a:r>
                  <a:rPr lang="es-ES" sz="950" b="1" dirty="0" err="1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cáceres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 | </a:t>
                </a: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14.12.2020</a:t>
                </a:r>
                <a:endParaRPr lang="es-ES" sz="950" b="1" dirty="0">
                  <a:solidFill>
                    <a:schemeClr val="bg1"/>
                  </a:solidFill>
                  <a:latin typeface="Montserrat Light" panose="00000400000000000000" pitchFamily="2" charset="0"/>
                </a:endParaRPr>
              </a:p>
            </p:txBody>
          </p:sp>
          <p:sp>
            <p:nvSpPr>
              <p:cNvPr id="43" name="42 Elipse"/>
              <p:cNvSpPr/>
              <p:nvPr/>
            </p:nvSpPr>
            <p:spPr>
              <a:xfrm>
                <a:off x="5281856" y="6604582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</p:grpSp>
      <p:cxnSp>
        <p:nvCxnSpPr>
          <p:cNvPr id="82" name="81 Conector recto"/>
          <p:cNvCxnSpPr/>
          <p:nvPr/>
        </p:nvCxnSpPr>
        <p:spPr>
          <a:xfrm>
            <a:off x="539552" y="640631"/>
            <a:ext cx="8604448" cy="0"/>
          </a:xfrm>
          <a:prstGeom prst="line">
            <a:avLst/>
          </a:prstGeom>
          <a:ln w="12700">
            <a:solidFill>
              <a:srgbClr val="0E7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14 Grupo"/>
          <p:cNvGrpSpPr/>
          <p:nvPr/>
        </p:nvGrpSpPr>
        <p:grpSpPr>
          <a:xfrm>
            <a:off x="254286" y="988108"/>
            <a:ext cx="8496591" cy="212841"/>
            <a:chOff x="254286" y="988108"/>
            <a:chExt cx="8496591" cy="212841"/>
          </a:xfrm>
        </p:grpSpPr>
        <p:sp>
          <p:nvSpPr>
            <p:cNvPr id="54" name="53 Rectángulo"/>
            <p:cNvSpPr/>
            <p:nvPr/>
          </p:nvSpPr>
          <p:spPr>
            <a:xfrm>
              <a:off x="539551" y="1016684"/>
              <a:ext cx="8211326" cy="136569"/>
            </a:xfrm>
            <a:prstGeom prst="rect">
              <a:avLst/>
            </a:prstGeom>
            <a:solidFill>
              <a:srgbClr val="0E76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60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2" y="988108"/>
              <a:ext cx="5040559" cy="212841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150" b="1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mejora e incremento de canales de comunicación con colegiados</a:t>
              </a:r>
              <a:endParaRPr lang="es-ES" sz="1150" b="1" dirty="0">
                <a:solidFill>
                  <a:schemeClr val="bg1"/>
                </a:solidFill>
                <a:latin typeface="Montserrat Light" panose="00000400000000000000" pitchFamily="2" charset="0"/>
              </a:endParaRPr>
            </a:p>
          </p:txBody>
        </p:sp>
        <p:sp>
          <p:nvSpPr>
            <p:cNvPr id="51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54286" y="988108"/>
              <a:ext cx="227542" cy="212841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0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5.1</a:t>
              </a:r>
              <a:endParaRPr lang="es-ES" sz="1000" b="1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</p:grpSp>
      <p:grpSp>
        <p:nvGrpSpPr>
          <p:cNvPr id="16" name="15 Grupo"/>
          <p:cNvGrpSpPr/>
          <p:nvPr/>
        </p:nvGrpSpPr>
        <p:grpSpPr>
          <a:xfrm>
            <a:off x="254286" y="4048496"/>
            <a:ext cx="8496591" cy="212841"/>
            <a:chOff x="254286" y="4048496"/>
            <a:chExt cx="8496591" cy="212841"/>
          </a:xfrm>
        </p:grpSpPr>
        <p:sp>
          <p:nvSpPr>
            <p:cNvPr id="75" name="74 Rectángulo"/>
            <p:cNvSpPr/>
            <p:nvPr/>
          </p:nvSpPr>
          <p:spPr>
            <a:xfrm>
              <a:off x="539551" y="4077072"/>
              <a:ext cx="8211326" cy="136569"/>
            </a:xfrm>
            <a:prstGeom prst="rect">
              <a:avLst/>
            </a:prstGeom>
            <a:solidFill>
              <a:srgbClr val="0E76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77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2" y="4048496"/>
              <a:ext cx="5040559" cy="212841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150" b="1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difusión y promoción de la arquitectura extremeña</a:t>
              </a:r>
              <a:endParaRPr lang="es-ES" sz="1150" b="1" dirty="0">
                <a:solidFill>
                  <a:schemeClr val="bg1"/>
                </a:solidFill>
                <a:latin typeface="Montserrat Light" panose="00000400000000000000" pitchFamily="2" charset="0"/>
              </a:endParaRPr>
            </a:p>
          </p:txBody>
        </p:sp>
        <p:sp>
          <p:nvSpPr>
            <p:cNvPr id="79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54286" y="4048496"/>
              <a:ext cx="227542" cy="212841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0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5.2</a:t>
              </a:r>
              <a:endParaRPr lang="es-ES" sz="1000" b="1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</p:grpSp>
      <p:sp>
        <p:nvSpPr>
          <p:cNvPr id="133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489446" y="756097"/>
            <a:ext cx="4987910" cy="147290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80000"/>
              </a:lnSpc>
              <a:spcBef>
                <a:spcPts val="0"/>
              </a:spcBef>
              <a:defRPr/>
            </a:pPr>
            <a:r>
              <a:rPr lang="es-ES" sz="1400" dirty="0">
                <a:solidFill>
                  <a:srgbClr val="0E7683"/>
                </a:solidFill>
                <a:latin typeface="Montserrat Light" panose="00000400000000000000" pitchFamily="2" charset="0"/>
              </a:rPr>
              <a:t>| </a:t>
            </a:r>
            <a:r>
              <a:rPr lang="es-ES" sz="1400" b="1" dirty="0" smtClean="0">
                <a:solidFill>
                  <a:srgbClr val="0E7683"/>
                </a:solidFill>
                <a:latin typeface="Montserrat Medium" panose="00000600000000000000" pitchFamily="2" charset="0"/>
              </a:rPr>
              <a:t>comunicación</a:t>
            </a:r>
            <a:endParaRPr lang="es-ES" sz="1600" b="1" dirty="0">
              <a:solidFill>
                <a:schemeClr val="tx1">
                  <a:lumMod val="50000"/>
                  <a:lumOff val="50000"/>
                </a:schemeClr>
              </a:solidFill>
              <a:latin typeface="Montserrat Light" panose="00000400000000000000" pitchFamily="2" charset="0"/>
            </a:endParaRPr>
          </a:p>
        </p:txBody>
      </p:sp>
      <p:sp>
        <p:nvSpPr>
          <p:cNvPr id="134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312013" y="753160"/>
            <a:ext cx="169815" cy="210812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80000"/>
              </a:lnSpc>
              <a:spcBef>
                <a:spcPts val="0"/>
              </a:spcBef>
              <a:defRPr/>
            </a:pPr>
            <a:r>
              <a:rPr lang="es-ES" sz="1800" b="1" dirty="0" smtClean="0">
                <a:solidFill>
                  <a:srgbClr val="0E7683"/>
                </a:solidFill>
                <a:latin typeface="Montserrat Medium" panose="00000600000000000000" pitchFamily="2" charset="0"/>
              </a:rPr>
              <a:t>5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Montserrat Light" panose="00000400000000000000" pitchFamily="2" charset="0"/>
            </a:endParaRPr>
          </a:p>
        </p:txBody>
      </p:sp>
      <p:grpSp>
        <p:nvGrpSpPr>
          <p:cNvPr id="17" name="16 Grupo"/>
          <p:cNvGrpSpPr/>
          <p:nvPr/>
        </p:nvGrpSpPr>
        <p:grpSpPr>
          <a:xfrm>
            <a:off x="443726" y="1153254"/>
            <a:ext cx="8307151" cy="2792707"/>
            <a:chOff x="443726" y="1153254"/>
            <a:chExt cx="8307151" cy="2792707"/>
          </a:xfrm>
        </p:grpSpPr>
        <p:pic>
          <p:nvPicPr>
            <p:cNvPr id="2062" name="Picture 14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364088" y="2558392"/>
              <a:ext cx="3386789" cy="685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61" name="Picture 13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364088" y="3244495"/>
              <a:ext cx="3386788" cy="7014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0" name="Picture 2" descr="http://www.coade.org/www/wp-content/uploads/2020/05/FAQSLIDER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364088" y="1153254"/>
              <a:ext cx="3386789" cy="7049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4" name="Picture 6" descr="http://www.coade.org/www/wp-content/uploads/2020/04/gracias-1024x536.jp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7668344" y="1858225"/>
              <a:ext cx="1082532" cy="7001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6" name="Picture 8" descr="http://www.coade.org/www/wp-content/uploads/2020/03/CARTA-DECANO-1024x536.jpg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364088" y="1864130"/>
              <a:ext cx="1189112" cy="6942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8" name="Picture 10" descr="http://www.coade.org/www/wp-content/uploads/2020/05/MENSAJE-1-1024x536.jpg"/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553201" y="1858222"/>
              <a:ext cx="1115144" cy="7001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90" name="89 Grupo"/>
            <p:cNvGrpSpPr/>
            <p:nvPr/>
          </p:nvGrpSpPr>
          <p:grpSpPr>
            <a:xfrm>
              <a:off x="443726" y="1306860"/>
              <a:ext cx="8307151" cy="2639100"/>
              <a:chOff x="443726" y="1306860"/>
              <a:chExt cx="8307151" cy="2639100"/>
            </a:xfrm>
          </p:grpSpPr>
          <p:cxnSp>
            <p:nvCxnSpPr>
              <p:cNvPr id="93" name="92 Conector recto"/>
              <p:cNvCxnSpPr/>
              <p:nvPr/>
            </p:nvCxnSpPr>
            <p:spPr>
              <a:xfrm>
                <a:off x="611560" y="1858223"/>
                <a:ext cx="8139316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4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9553" y="1306860"/>
                <a:ext cx="1944215" cy="450443"/>
              </a:xfrm>
              <a:prstGeom prst="rect">
                <a:avLst/>
              </a:prstGeom>
            </p:spPr>
            <p:txBody>
              <a:bodyPr wrap="none" lIns="0" tIns="0" rIns="0" bIns="0" anchor="t">
                <a:norm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lnSpc>
                    <a:spcPct val="80000"/>
                  </a:lnSpc>
                  <a:spcBef>
                    <a:spcPts val="0"/>
                  </a:spcBef>
                  <a:defRPr/>
                </a:pPr>
                <a:r>
                  <a:rPr lang="es-ES" sz="1200" b="1" dirty="0" err="1" smtClean="0">
                    <a:solidFill>
                      <a:srgbClr val="0E7683"/>
                    </a:solidFill>
                    <a:latin typeface="Montserrat SemiBold" panose="00000700000000000000" pitchFamily="2" charset="0"/>
                  </a:rPr>
                  <a:t>FAQ’s</a:t>
                </a:r>
                <a:endParaRPr lang="es-ES" sz="1200" dirty="0" smtClean="0">
                  <a:solidFill>
                    <a:srgbClr val="0E7683"/>
                  </a:solidFill>
                  <a:latin typeface="Montserrat SemiBold" panose="00000700000000000000" pitchFamily="2" charset="0"/>
                </a:endParaRPr>
              </a:p>
              <a:p>
                <a:pPr marL="0" indent="0" fontAlgn="auto">
                  <a:lnSpc>
                    <a:spcPct val="80000"/>
                  </a:lnSpc>
                  <a:spcBef>
                    <a:spcPts val="0"/>
                  </a:spcBef>
                  <a:defRPr/>
                </a:pPr>
                <a:r>
                  <a:rPr lang="es-ES" sz="1200" b="1" dirty="0" smtClean="0">
                    <a:latin typeface="Montserrat Light" panose="00000400000000000000" pitchFamily="2" charset="0"/>
                  </a:rPr>
                  <a:t>coordinadas con CSCAE</a:t>
                </a:r>
                <a:endParaRPr lang="es-ES" sz="1100" dirty="0">
                  <a:latin typeface="Montserrat Light" panose="00000400000000000000" pitchFamily="2" charset="0"/>
                </a:endParaRPr>
              </a:p>
            </p:txBody>
          </p:sp>
          <p:sp>
            <p:nvSpPr>
              <p:cNvPr id="98" name="97 Elipse"/>
              <p:cNvSpPr/>
              <p:nvPr/>
            </p:nvSpPr>
            <p:spPr>
              <a:xfrm flipH="1">
                <a:off x="443726" y="1410852"/>
                <a:ext cx="45720" cy="4572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tx1"/>
                  </a:solidFill>
                </a:endParaRPr>
              </a:p>
            </p:txBody>
          </p:sp>
          <p:sp>
            <p:nvSpPr>
              <p:cNvPr id="100" name="99 Elipse"/>
              <p:cNvSpPr/>
              <p:nvPr/>
            </p:nvSpPr>
            <p:spPr>
              <a:xfrm flipH="1">
                <a:off x="443726" y="2125236"/>
                <a:ext cx="45720" cy="4572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tx1"/>
                  </a:solidFill>
                </a:endParaRPr>
              </a:p>
            </p:txBody>
          </p:sp>
          <p:sp>
            <p:nvSpPr>
              <p:cNvPr id="102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9552" y="2039881"/>
                <a:ext cx="8180426" cy="330346"/>
              </a:xfrm>
              <a:prstGeom prst="rect">
                <a:avLst/>
              </a:prstGeom>
            </p:spPr>
            <p:txBody>
              <a:bodyPr wrap="none" lIns="0" tIns="0" rIns="0" bIns="0" anchor="t">
                <a:no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lnSpc>
                    <a:spcPct val="80000"/>
                  </a:lnSpc>
                  <a:spcBef>
                    <a:spcPts val="0"/>
                  </a:spcBef>
                  <a:defRPr/>
                </a:pPr>
                <a:r>
                  <a:rPr lang="es-ES" sz="1200" b="1" dirty="0" smtClean="0">
                    <a:latin typeface="Montserrat Light" panose="00000400000000000000" pitchFamily="2" charset="0"/>
                  </a:rPr>
                  <a:t>mensajes </a:t>
                </a:r>
                <a:r>
                  <a:rPr lang="es-ES" sz="1200" dirty="0" smtClean="0">
                    <a:latin typeface="Montserrat Light" panose="00000400000000000000" pitchFamily="2" charset="0"/>
                  </a:rPr>
                  <a:t>del</a:t>
                </a:r>
              </a:p>
              <a:p>
                <a:pPr marL="0" indent="0" fontAlgn="auto">
                  <a:lnSpc>
                    <a:spcPct val="80000"/>
                  </a:lnSpc>
                  <a:spcBef>
                    <a:spcPts val="0"/>
                  </a:spcBef>
                  <a:defRPr/>
                </a:pPr>
                <a:r>
                  <a:rPr lang="es-ES" sz="1200" b="1" dirty="0" smtClean="0">
                    <a:solidFill>
                      <a:srgbClr val="0E7683"/>
                    </a:solidFill>
                    <a:latin typeface="Montserrat SemiBold" panose="00000700000000000000" pitchFamily="2" charset="0"/>
                  </a:rPr>
                  <a:t>decano</a:t>
                </a:r>
              </a:p>
            </p:txBody>
          </p:sp>
          <p:sp>
            <p:nvSpPr>
              <p:cNvPr id="105" name="104 Elipse"/>
              <p:cNvSpPr/>
              <p:nvPr/>
            </p:nvSpPr>
            <p:spPr>
              <a:xfrm flipH="1">
                <a:off x="443726" y="2827813"/>
                <a:ext cx="45720" cy="4572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tx1"/>
                  </a:solidFill>
                </a:endParaRPr>
              </a:p>
            </p:txBody>
          </p:sp>
          <p:sp>
            <p:nvSpPr>
              <p:cNvPr id="106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9553" y="3420721"/>
                <a:ext cx="8180425" cy="330346"/>
              </a:xfrm>
              <a:prstGeom prst="rect">
                <a:avLst/>
              </a:prstGeom>
            </p:spPr>
            <p:txBody>
              <a:bodyPr wrap="none" lIns="0" tIns="0" rIns="0" bIns="0" anchor="t">
                <a:norm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80000"/>
                  </a:lnSpc>
                  <a:spcBef>
                    <a:spcPts val="0"/>
                  </a:spcBef>
                  <a:defRPr/>
                </a:pPr>
                <a:r>
                  <a:rPr lang="es-ES" sz="1200" b="1" dirty="0" smtClean="0">
                    <a:latin typeface="Montserrat SemiBold" panose="00000700000000000000" pitchFamily="2" charset="0"/>
                  </a:rPr>
                  <a:t>foro </a:t>
                </a:r>
                <a:r>
                  <a:rPr lang="es-ES" sz="1200" b="1" dirty="0" err="1" smtClean="0">
                    <a:solidFill>
                      <a:srgbClr val="0E7683"/>
                    </a:solidFill>
                    <a:latin typeface="Montserrat SemiBold" panose="00000700000000000000" pitchFamily="2" charset="0"/>
                  </a:rPr>
                  <a:t>coade</a:t>
                </a:r>
                <a:endParaRPr lang="es-ES" sz="12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endParaRPr>
              </a:p>
              <a:p>
                <a:pPr marL="0" indent="0">
                  <a:lnSpc>
                    <a:spcPct val="80000"/>
                  </a:lnSpc>
                  <a:spcBef>
                    <a:spcPts val="0"/>
                  </a:spcBef>
                  <a:defRPr/>
                </a:pPr>
                <a:r>
                  <a:rPr lang="es-ES" sz="1050" dirty="0" smtClean="0">
                    <a:latin typeface="Montserrat Light" panose="00000400000000000000" pitchFamily="2" charset="0"/>
                  </a:rPr>
                  <a:t>tu espacio de participación</a:t>
                </a:r>
                <a:endParaRPr lang="es-ES" sz="1100" dirty="0">
                  <a:latin typeface="Montserrat Light" panose="00000400000000000000" pitchFamily="2" charset="0"/>
                </a:endParaRPr>
              </a:p>
            </p:txBody>
          </p:sp>
          <p:sp>
            <p:nvSpPr>
              <p:cNvPr id="107" name="106 Elipse"/>
              <p:cNvSpPr/>
              <p:nvPr/>
            </p:nvSpPr>
            <p:spPr>
              <a:xfrm flipH="1">
                <a:off x="443726" y="3573016"/>
                <a:ext cx="45720" cy="4572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08" name="107 Conector recto"/>
              <p:cNvCxnSpPr/>
              <p:nvPr/>
            </p:nvCxnSpPr>
            <p:spPr>
              <a:xfrm>
                <a:off x="611560" y="2558392"/>
                <a:ext cx="8139317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108 Conector recto"/>
              <p:cNvCxnSpPr/>
              <p:nvPr/>
            </p:nvCxnSpPr>
            <p:spPr>
              <a:xfrm>
                <a:off x="611560" y="3243393"/>
                <a:ext cx="8139316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0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9552" y="2700740"/>
                <a:ext cx="8180426" cy="330346"/>
              </a:xfrm>
              <a:prstGeom prst="rect">
                <a:avLst/>
              </a:prstGeom>
            </p:spPr>
            <p:txBody>
              <a:bodyPr wrap="none" lIns="0" tIns="0" rIns="0" bIns="0" anchor="t">
                <a:no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lnSpc>
                    <a:spcPct val="80000"/>
                  </a:lnSpc>
                  <a:spcBef>
                    <a:spcPts val="0"/>
                  </a:spcBef>
                  <a:defRPr/>
                </a:pPr>
                <a:r>
                  <a:rPr lang="es-ES" sz="1200" b="1" dirty="0" smtClean="0">
                    <a:latin typeface="Montserrat Light" panose="00000400000000000000" pitchFamily="2" charset="0"/>
                  </a:rPr>
                  <a:t>línea directa </a:t>
                </a:r>
                <a:r>
                  <a:rPr lang="es-ES" sz="1200" dirty="0" smtClean="0">
                    <a:latin typeface="Montserrat Light" panose="00000400000000000000" pitchFamily="2" charset="0"/>
                  </a:rPr>
                  <a:t>con</a:t>
                </a:r>
              </a:p>
              <a:p>
                <a:pPr marL="0" indent="0" fontAlgn="auto">
                  <a:lnSpc>
                    <a:spcPct val="80000"/>
                  </a:lnSpc>
                  <a:spcBef>
                    <a:spcPts val="0"/>
                  </a:spcBef>
                  <a:defRPr/>
                </a:pPr>
                <a:r>
                  <a:rPr lang="es-ES" sz="1200" b="1" dirty="0" smtClean="0">
                    <a:solidFill>
                      <a:srgbClr val="0E7683"/>
                    </a:solidFill>
                    <a:latin typeface="Montserrat SemiBold" panose="00000700000000000000" pitchFamily="2" charset="0"/>
                  </a:rPr>
                  <a:t>personal </a:t>
                </a:r>
                <a:r>
                  <a:rPr lang="es-ES" sz="1200" b="1" dirty="0" err="1" smtClean="0">
                    <a:solidFill>
                      <a:srgbClr val="0E7683"/>
                    </a:solidFill>
                    <a:latin typeface="Montserrat SemiBold" panose="00000700000000000000" pitchFamily="2" charset="0"/>
                  </a:rPr>
                  <a:t>coade</a:t>
                </a:r>
                <a:endParaRPr lang="es-ES" sz="12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endParaRPr>
              </a:p>
            </p:txBody>
          </p:sp>
          <p:sp>
            <p:nvSpPr>
              <p:cNvPr id="113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483768" y="1384515"/>
                <a:ext cx="504056" cy="316293"/>
              </a:xfrm>
              <a:prstGeom prst="rect">
                <a:avLst/>
              </a:prstGeom>
            </p:spPr>
            <p:txBody>
              <a:bodyPr wrap="none" lIns="0" tIns="0" rIns="0" bIns="0" anchor="t">
                <a:norm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 fontAlgn="auto">
                  <a:lnSpc>
                    <a:spcPct val="80000"/>
                  </a:lnSpc>
                  <a:spcBef>
                    <a:spcPts val="0"/>
                  </a:spcBef>
                  <a:defRPr/>
                </a:pPr>
                <a:r>
                  <a:rPr lang="es-ES" sz="2400" b="1" dirty="0" smtClean="0">
                    <a:solidFill>
                      <a:srgbClr val="0E7683"/>
                    </a:solidFill>
                    <a:latin typeface="Montserrat SemiBold" panose="00000700000000000000" pitchFamily="2" charset="0"/>
                  </a:rPr>
                  <a:t>16</a:t>
                </a:r>
                <a:endParaRPr lang="es-ES" sz="2000" dirty="0">
                  <a:latin typeface="Montserrat SemiBold" panose="00000700000000000000" pitchFamily="2" charset="0"/>
                </a:endParaRPr>
              </a:p>
            </p:txBody>
          </p:sp>
          <p:sp>
            <p:nvSpPr>
              <p:cNvPr id="114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059831" y="1384515"/>
                <a:ext cx="1944215" cy="450443"/>
              </a:xfrm>
              <a:prstGeom prst="rect">
                <a:avLst/>
              </a:prstGeom>
            </p:spPr>
            <p:txBody>
              <a:bodyPr wrap="none" lIns="0" tIns="0" rIns="0" bIns="0" anchor="t">
                <a:norm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lnSpc>
                    <a:spcPct val="80000"/>
                  </a:lnSpc>
                  <a:spcBef>
                    <a:spcPts val="0"/>
                  </a:spcBef>
                  <a:defRPr/>
                </a:pPr>
                <a:r>
                  <a:rPr lang="es-ES" sz="1200" b="1" dirty="0" smtClean="0">
                    <a:solidFill>
                      <a:srgbClr val="0E7683"/>
                    </a:solidFill>
                    <a:latin typeface="Montserrat Light" panose="00000400000000000000" pitchFamily="2" charset="0"/>
                  </a:rPr>
                  <a:t>actualizaciones</a:t>
                </a:r>
                <a:endParaRPr lang="es-ES" sz="1200" dirty="0" smtClean="0">
                  <a:solidFill>
                    <a:srgbClr val="0E7683"/>
                  </a:solidFill>
                  <a:latin typeface="Montserrat Light" panose="00000400000000000000" pitchFamily="2" charset="0"/>
                </a:endParaRPr>
              </a:p>
              <a:p>
                <a:pPr marL="0" indent="0" fontAlgn="auto">
                  <a:lnSpc>
                    <a:spcPct val="80000"/>
                  </a:lnSpc>
                  <a:spcBef>
                    <a:spcPts val="0"/>
                  </a:spcBef>
                  <a:defRPr/>
                </a:pPr>
                <a:r>
                  <a:rPr lang="es-ES" sz="1000" dirty="0" smtClean="0">
                    <a:latin typeface="Montserrat Light" panose="00000400000000000000" pitchFamily="2" charset="0"/>
                  </a:rPr>
                  <a:t>de preguntas frecuentes</a:t>
                </a:r>
                <a:endParaRPr lang="es-ES" sz="900" dirty="0">
                  <a:latin typeface="Montserrat Light" panose="00000400000000000000" pitchFamily="2" charset="0"/>
                </a:endParaRPr>
              </a:p>
            </p:txBody>
          </p:sp>
          <p:sp>
            <p:nvSpPr>
              <p:cNvPr id="115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483768" y="2039881"/>
                <a:ext cx="504056" cy="316293"/>
              </a:xfrm>
              <a:prstGeom prst="rect">
                <a:avLst/>
              </a:prstGeom>
            </p:spPr>
            <p:txBody>
              <a:bodyPr wrap="none" lIns="0" tIns="0" rIns="0" bIns="0" anchor="t">
                <a:norm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 fontAlgn="auto">
                  <a:lnSpc>
                    <a:spcPct val="80000"/>
                  </a:lnSpc>
                  <a:spcBef>
                    <a:spcPts val="0"/>
                  </a:spcBef>
                  <a:defRPr/>
                </a:pPr>
                <a:r>
                  <a:rPr lang="es-ES" sz="2400" b="1" dirty="0" smtClean="0">
                    <a:solidFill>
                      <a:srgbClr val="0E7683"/>
                    </a:solidFill>
                    <a:latin typeface="Montserrat SemiBold" panose="00000700000000000000" pitchFamily="2" charset="0"/>
                  </a:rPr>
                  <a:t>03</a:t>
                </a:r>
                <a:endParaRPr lang="es-ES" sz="2000" dirty="0">
                  <a:latin typeface="Montserrat SemiBold" panose="00000700000000000000" pitchFamily="2" charset="0"/>
                </a:endParaRPr>
              </a:p>
            </p:txBody>
          </p:sp>
          <p:sp>
            <p:nvSpPr>
              <p:cNvPr id="116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059831" y="1996336"/>
                <a:ext cx="1944215" cy="450443"/>
              </a:xfrm>
              <a:prstGeom prst="rect">
                <a:avLst/>
              </a:prstGeom>
            </p:spPr>
            <p:txBody>
              <a:bodyPr wrap="none" lIns="0" tIns="0" rIns="0" bIns="0" anchor="t">
                <a:norm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lnSpc>
                    <a:spcPct val="80000"/>
                  </a:lnSpc>
                  <a:spcBef>
                    <a:spcPts val="0"/>
                  </a:spcBef>
                  <a:defRPr/>
                </a:pPr>
                <a:r>
                  <a:rPr lang="es-ES" sz="1200" b="1" dirty="0">
                    <a:solidFill>
                      <a:srgbClr val="0E7683"/>
                    </a:solidFill>
                    <a:latin typeface="Montserrat Light" panose="00000400000000000000" pitchFamily="2" charset="0"/>
                  </a:rPr>
                  <a:t>m</a:t>
                </a:r>
                <a:r>
                  <a:rPr lang="es-ES" sz="1200" b="1" dirty="0" smtClean="0">
                    <a:solidFill>
                      <a:srgbClr val="0E7683"/>
                    </a:solidFill>
                    <a:latin typeface="Montserrat Light" panose="00000400000000000000" pitchFamily="2" charset="0"/>
                  </a:rPr>
                  <a:t>ensajes del decano</a:t>
                </a:r>
                <a:endParaRPr lang="es-ES" sz="1200" dirty="0" smtClean="0">
                  <a:solidFill>
                    <a:srgbClr val="0E7683"/>
                  </a:solidFill>
                  <a:latin typeface="Montserrat Light" panose="00000400000000000000" pitchFamily="2" charset="0"/>
                </a:endParaRPr>
              </a:p>
              <a:p>
                <a:pPr marL="0" indent="0" fontAlgn="auto">
                  <a:lnSpc>
                    <a:spcPct val="80000"/>
                  </a:lnSpc>
                  <a:spcBef>
                    <a:spcPts val="0"/>
                  </a:spcBef>
                  <a:defRPr/>
                </a:pPr>
                <a:r>
                  <a:rPr lang="es-ES" sz="1000" dirty="0" smtClean="0">
                    <a:latin typeface="Montserrat Light" panose="00000400000000000000" pitchFamily="2" charset="0"/>
                  </a:rPr>
                  <a:t>a los colegiados COADE</a:t>
                </a:r>
              </a:p>
              <a:p>
                <a:pPr marL="0" indent="0" fontAlgn="auto">
                  <a:lnSpc>
                    <a:spcPct val="80000"/>
                  </a:lnSpc>
                  <a:spcBef>
                    <a:spcPts val="0"/>
                  </a:spcBef>
                  <a:defRPr/>
                </a:pPr>
                <a:r>
                  <a:rPr lang="es-ES" sz="1000" dirty="0" smtClean="0">
                    <a:latin typeface="Montserrat Light" panose="00000400000000000000" pitchFamily="2" charset="0"/>
                  </a:rPr>
                  <a:t>en formato escrito y vídeo</a:t>
                </a:r>
                <a:endParaRPr lang="es-ES" sz="900" dirty="0">
                  <a:latin typeface="Montserrat Light" panose="00000400000000000000" pitchFamily="2" charset="0"/>
                </a:endParaRPr>
              </a:p>
            </p:txBody>
          </p:sp>
          <p:sp>
            <p:nvSpPr>
              <p:cNvPr id="135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18604" y="3434884"/>
                <a:ext cx="504056" cy="316293"/>
              </a:xfrm>
              <a:prstGeom prst="rect">
                <a:avLst/>
              </a:prstGeom>
            </p:spPr>
            <p:txBody>
              <a:bodyPr wrap="none" lIns="0" tIns="0" rIns="0" bIns="0" anchor="t">
                <a:norm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 fontAlgn="auto">
                  <a:lnSpc>
                    <a:spcPct val="80000"/>
                  </a:lnSpc>
                  <a:spcBef>
                    <a:spcPts val="0"/>
                  </a:spcBef>
                  <a:defRPr/>
                </a:pPr>
                <a:r>
                  <a:rPr lang="es-ES" sz="2400" b="1" dirty="0" smtClean="0">
                    <a:solidFill>
                      <a:srgbClr val="0E7683"/>
                    </a:solidFill>
                    <a:latin typeface="Montserrat SemiBold" panose="00000700000000000000" pitchFamily="2" charset="0"/>
                  </a:rPr>
                  <a:t>02</a:t>
                </a:r>
                <a:endParaRPr lang="es-ES" sz="2000" dirty="0">
                  <a:latin typeface="Montserrat SemiBold" panose="00000700000000000000" pitchFamily="2" charset="0"/>
                </a:endParaRPr>
              </a:p>
            </p:txBody>
          </p:sp>
          <p:sp>
            <p:nvSpPr>
              <p:cNvPr id="136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094667" y="3391339"/>
                <a:ext cx="1944215" cy="450443"/>
              </a:xfrm>
              <a:prstGeom prst="rect">
                <a:avLst/>
              </a:prstGeom>
            </p:spPr>
            <p:txBody>
              <a:bodyPr wrap="none" lIns="0" tIns="0" rIns="0" bIns="0" anchor="t">
                <a:norm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lnSpc>
                    <a:spcPct val="80000"/>
                  </a:lnSpc>
                  <a:spcBef>
                    <a:spcPts val="0"/>
                  </a:spcBef>
                  <a:defRPr/>
                </a:pPr>
                <a:r>
                  <a:rPr lang="es-ES" sz="1200" b="1" dirty="0" smtClean="0">
                    <a:solidFill>
                      <a:srgbClr val="0E7683"/>
                    </a:solidFill>
                    <a:latin typeface="Montserrat Light" panose="00000400000000000000" pitchFamily="2" charset="0"/>
                  </a:rPr>
                  <a:t>consultas</a:t>
                </a:r>
                <a:endParaRPr lang="es-ES" sz="1200" dirty="0" smtClean="0">
                  <a:solidFill>
                    <a:srgbClr val="0E7683"/>
                  </a:solidFill>
                  <a:latin typeface="Montserrat Light" panose="00000400000000000000" pitchFamily="2" charset="0"/>
                </a:endParaRPr>
              </a:p>
              <a:p>
                <a:pPr marL="0" indent="0" fontAlgn="auto">
                  <a:lnSpc>
                    <a:spcPct val="80000"/>
                  </a:lnSpc>
                  <a:spcBef>
                    <a:spcPts val="0"/>
                  </a:spcBef>
                  <a:defRPr/>
                </a:pPr>
                <a:r>
                  <a:rPr lang="es-ES" sz="1000" dirty="0" smtClean="0">
                    <a:latin typeface="Montserrat Light" panose="00000400000000000000" pitchFamily="2" charset="0"/>
                  </a:rPr>
                  <a:t>a colegiados COADE</a:t>
                </a:r>
              </a:p>
            </p:txBody>
          </p:sp>
          <p:cxnSp>
            <p:nvCxnSpPr>
              <p:cNvPr id="148" name="147 Conector recto"/>
              <p:cNvCxnSpPr/>
              <p:nvPr/>
            </p:nvCxnSpPr>
            <p:spPr>
              <a:xfrm>
                <a:off x="611560" y="3945960"/>
                <a:ext cx="8139316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8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040796" y="2705316"/>
              <a:ext cx="1767579" cy="425702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000" dirty="0" smtClean="0">
                  <a:latin typeface="Montserrat Light" panose="00000400000000000000" pitchFamily="2" charset="0"/>
                </a:rPr>
                <a:t>servicios de consulta por</a:t>
              </a:r>
            </a:p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05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 videoconferencia </a:t>
              </a:r>
              <a:r>
                <a:rPr lang="es-ES" sz="1050" dirty="0" smtClean="0">
                  <a:latin typeface="Montserrat Light" panose="00000400000000000000" pitchFamily="2" charset="0"/>
                </a:rPr>
                <a:t>con</a:t>
              </a:r>
              <a:r>
                <a:rPr lang="es-ES" sz="1100" dirty="0" smtClean="0">
                  <a:latin typeface="Montserrat Light" panose="00000400000000000000" pitchFamily="2" charset="0"/>
                </a:rPr>
                <a:t>:</a:t>
              </a:r>
              <a:endParaRPr lang="es-ES" sz="1100" b="1" dirty="0" smtClean="0">
                <a:latin typeface="Montserrat Light" panose="00000400000000000000" pitchFamily="2" charset="0"/>
              </a:endParaRPr>
            </a:p>
          </p:txBody>
        </p:sp>
        <p:sp>
          <p:nvSpPr>
            <p:cNvPr id="139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3745444" y="2705316"/>
              <a:ext cx="1681552" cy="366708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lnSpc>
                  <a:spcPct val="80000"/>
                </a:lnSpc>
                <a:spcBef>
                  <a:spcPts val="0"/>
                </a:spcBef>
                <a:buClr>
                  <a:srgbClr val="0E7683"/>
                </a:buClr>
                <a:buFont typeface="Wingdings" panose="05000000000000000000" pitchFamily="2" charset="2"/>
                <a:buChar char="§"/>
                <a:defRPr/>
              </a:pPr>
              <a:r>
                <a:rPr lang="es-ES" sz="1000" b="1" dirty="0" smtClean="0">
                  <a:latin typeface="Montserrat Light" panose="00000400000000000000" pitchFamily="2" charset="0"/>
                </a:rPr>
                <a:t> área de </a:t>
              </a:r>
              <a:r>
                <a:rPr lang="es-ES" sz="10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visado</a:t>
              </a:r>
            </a:p>
            <a:p>
              <a:pPr fontAlgn="auto">
                <a:lnSpc>
                  <a:spcPct val="80000"/>
                </a:lnSpc>
                <a:spcBef>
                  <a:spcPts val="0"/>
                </a:spcBef>
                <a:buClr>
                  <a:srgbClr val="0E7683"/>
                </a:buClr>
                <a:buFont typeface="Wingdings" panose="05000000000000000000" pitchFamily="2" charset="2"/>
                <a:buChar char="§"/>
                <a:defRPr/>
              </a:pPr>
              <a:r>
                <a:rPr lang="es-ES" sz="1000" b="1" dirty="0" err="1">
                  <a:latin typeface="Montserrat Light" panose="00000400000000000000" pitchFamily="2" charset="0"/>
                </a:rPr>
                <a:t>a</a:t>
              </a:r>
              <a:r>
                <a:rPr lang="es-ES" sz="1000" b="1" dirty="0" err="1" smtClean="0">
                  <a:latin typeface="Montserrat Light" panose="00000400000000000000" pitchFamily="2" charset="0"/>
                </a:rPr>
                <a:t>rea</a:t>
              </a:r>
              <a:r>
                <a:rPr lang="es-ES" sz="1000" b="1" dirty="0" smtClean="0">
                  <a:latin typeface="Montserrat Light" panose="00000400000000000000" pitchFamily="2" charset="0"/>
                </a:rPr>
                <a:t> de </a:t>
              </a:r>
              <a:r>
                <a:rPr lang="es-ES" sz="10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asesoramiento</a:t>
              </a:r>
            </a:p>
          </p:txBody>
        </p:sp>
      </p:grpSp>
      <p:grpSp>
        <p:nvGrpSpPr>
          <p:cNvPr id="18" name="17 Grupo"/>
          <p:cNvGrpSpPr/>
          <p:nvPr/>
        </p:nvGrpSpPr>
        <p:grpSpPr>
          <a:xfrm>
            <a:off x="443726" y="4213641"/>
            <a:ext cx="8307150" cy="2320053"/>
            <a:chOff x="443726" y="4213641"/>
            <a:chExt cx="8307150" cy="2320053"/>
          </a:xfrm>
        </p:grpSpPr>
        <p:grpSp>
          <p:nvGrpSpPr>
            <p:cNvPr id="152" name="151 Grupo"/>
            <p:cNvGrpSpPr/>
            <p:nvPr/>
          </p:nvGrpSpPr>
          <p:grpSpPr>
            <a:xfrm>
              <a:off x="443726" y="4346709"/>
              <a:ext cx="8276252" cy="1867219"/>
              <a:chOff x="443726" y="1330491"/>
              <a:chExt cx="8276252" cy="1867219"/>
            </a:xfrm>
          </p:grpSpPr>
          <p:cxnSp>
            <p:nvCxnSpPr>
              <p:cNvPr id="153" name="152 Conector recto"/>
              <p:cNvCxnSpPr/>
              <p:nvPr/>
            </p:nvCxnSpPr>
            <p:spPr>
              <a:xfrm>
                <a:off x="611560" y="1858223"/>
                <a:ext cx="4536504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4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9553" y="1330491"/>
                <a:ext cx="4499329" cy="450443"/>
              </a:xfrm>
              <a:prstGeom prst="rect">
                <a:avLst/>
              </a:prstGeom>
            </p:spPr>
            <p:txBody>
              <a:bodyPr wrap="none" lIns="0" tIns="0" rIns="0" bIns="0" anchor="t">
                <a:norm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lnSpc>
                    <a:spcPct val="80000"/>
                  </a:lnSpc>
                  <a:spcBef>
                    <a:spcPts val="0"/>
                  </a:spcBef>
                  <a:defRPr/>
                </a:pPr>
                <a:r>
                  <a:rPr lang="es-ES" sz="1200" b="1" dirty="0">
                    <a:latin typeface="Montserrat Light" panose="00000400000000000000" pitchFamily="2" charset="0"/>
                  </a:rPr>
                  <a:t>p</a:t>
                </a:r>
                <a:r>
                  <a:rPr lang="es-ES" sz="1200" b="1" dirty="0" smtClean="0">
                    <a:latin typeface="Montserrat Light" panose="00000400000000000000" pitchFamily="2" charset="0"/>
                  </a:rPr>
                  <a:t>remios </a:t>
                </a:r>
                <a:r>
                  <a:rPr lang="es-ES" sz="1200" b="1" dirty="0" smtClean="0">
                    <a:solidFill>
                      <a:srgbClr val="0E7683"/>
                    </a:solidFill>
                    <a:latin typeface="Montserrat SemiBold" panose="00000700000000000000" pitchFamily="2" charset="0"/>
                  </a:rPr>
                  <a:t>Mies 2021</a:t>
                </a:r>
                <a:endParaRPr lang="es-ES" sz="1200" dirty="0" smtClean="0">
                  <a:solidFill>
                    <a:srgbClr val="0E7683"/>
                  </a:solidFill>
                  <a:latin typeface="Montserrat SemiBold" panose="00000700000000000000" pitchFamily="2" charset="0"/>
                </a:endParaRPr>
              </a:p>
              <a:p>
                <a:pPr marL="0" indent="0" fontAlgn="auto">
                  <a:lnSpc>
                    <a:spcPct val="80000"/>
                  </a:lnSpc>
                  <a:spcBef>
                    <a:spcPts val="0"/>
                  </a:spcBef>
                  <a:defRPr/>
                </a:pPr>
                <a:r>
                  <a:rPr lang="es-ES" sz="1200" dirty="0">
                    <a:latin typeface="Montserrat Light" panose="00000400000000000000" pitchFamily="2" charset="0"/>
                  </a:rPr>
                  <a:t>c</a:t>
                </a:r>
                <a:r>
                  <a:rPr lang="es-ES" sz="1200" dirty="0" smtClean="0">
                    <a:latin typeface="Montserrat Light" panose="00000400000000000000" pitchFamily="2" charset="0"/>
                  </a:rPr>
                  <a:t>andidatura </a:t>
                </a:r>
                <a:r>
                  <a:rPr lang="es-ES" sz="1200" b="1" dirty="0" smtClean="0">
                    <a:latin typeface="Montserrat Light" panose="00000400000000000000" pitchFamily="2" charset="0"/>
                  </a:rPr>
                  <a:t>Helga de Alvear</a:t>
                </a:r>
                <a:endParaRPr lang="es-ES" sz="1100" dirty="0">
                  <a:latin typeface="Montserrat Light" panose="00000400000000000000" pitchFamily="2" charset="0"/>
                </a:endParaRPr>
              </a:p>
            </p:txBody>
          </p:sp>
          <p:sp>
            <p:nvSpPr>
              <p:cNvPr id="155" name="154 Elipse"/>
              <p:cNvSpPr/>
              <p:nvPr/>
            </p:nvSpPr>
            <p:spPr>
              <a:xfrm flipH="1">
                <a:off x="443726" y="1410852"/>
                <a:ext cx="45720" cy="4572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tx1"/>
                  </a:solidFill>
                </a:endParaRPr>
              </a:p>
            </p:txBody>
          </p:sp>
          <p:sp>
            <p:nvSpPr>
              <p:cNvPr id="156" name="155 Elipse"/>
              <p:cNvSpPr/>
              <p:nvPr/>
            </p:nvSpPr>
            <p:spPr>
              <a:xfrm flipH="1">
                <a:off x="443726" y="2125236"/>
                <a:ext cx="45720" cy="4572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tx1"/>
                  </a:solidFill>
                </a:endParaRPr>
              </a:p>
            </p:txBody>
          </p:sp>
          <p:sp>
            <p:nvSpPr>
              <p:cNvPr id="157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9552" y="2039881"/>
                <a:ext cx="8180426" cy="330346"/>
              </a:xfrm>
              <a:prstGeom prst="rect">
                <a:avLst/>
              </a:prstGeom>
            </p:spPr>
            <p:txBody>
              <a:bodyPr wrap="none" lIns="0" tIns="0" rIns="0" bIns="0" anchor="t">
                <a:no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lnSpc>
                    <a:spcPct val="80000"/>
                  </a:lnSpc>
                  <a:spcBef>
                    <a:spcPts val="0"/>
                  </a:spcBef>
                  <a:defRPr/>
                </a:pPr>
                <a:r>
                  <a:rPr lang="es-ES" sz="1200" b="1" dirty="0" smtClean="0">
                    <a:latin typeface="Montserrat Light" panose="00000400000000000000" pitchFamily="2" charset="0"/>
                  </a:rPr>
                  <a:t>premios </a:t>
                </a:r>
                <a:r>
                  <a:rPr lang="es-ES" sz="1200" dirty="0" smtClean="0">
                    <a:latin typeface="Montserrat Light" panose="00000400000000000000" pitchFamily="2" charset="0"/>
                  </a:rPr>
                  <a:t>de </a:t>
                </a:r>
                <a:r>
                  <a:rPr lang="es-ES" sz="1200" b="1" dirty="0" smtClean="0">
                    <a:solidFill>
                      <a:srgbClr val="0E7683"/>
                    </a:solidFill>
                    <a:latin typeface="Montserrat SemiBold" panose="00000700000000000000" pitchFamily="2" charset="0"/>
                  </a:rPr>
                  <a:t>urbanismo</a:t>
                </a:r>
              </a:p>
              <a:p>
                <a:pPr marL="0" indent="0" fontAlgn="auto">
                  <a:lnSpc>
                    <a:spcPct val="80000"/>
                  </a:lnSpc>
                  <a:spcBef>
                    <a:spcPts val="0"/>
                  </a:spcBef>
                  <a:defRPr/>
                </a:pPr>
                <a:r>
                  <a:rPr lang="es-ES" sz="1200" dirty="0" smtClean="0">
                    <a:latin typeface="Montserrat Light" panose="00000400000000000000" pitchFamily="2" charset="0"/>
                  </a:rPr>
                  <a:t>del </a:t>
                </a:r>
                <a:r>
                  <a:rPr lang="es-ES" sz="1200" b="1" dirty="0" err="1" smtClean="0">
                    <a:solidFill>
                      <a:srgbClr val="0E7683"/>
                    </a:solidFill>
                    <a:latin typeface="Montserrat Light" panose="00000400000000000000" pitchFamily="2" charset="0"/>
                  </a:rPr>
                  <a:t>cscae</a:t>
                </a:r>
                <a:endParaRPr lang="es-ES" sz="12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endParaRPr>
              </a:p>
            </p:txBody>
          </p:sp>
          <p:sp>
            <p:nvSpPr>
              <p:cNvPr id="158" name="157 Elipse"/>
              <p:cNvSpPr/>
              <p:nvPr/>
            </p:nvSpPr>
            <p:spPr>
              <a:xfrm flipH="1">
                <a:off x="443726" y="2827813"/>
                <a:ext cx="45720" cy="4572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tx1"/>
                  </a:solidFill>
                </a:endParaRPr>
              </a:p>
            </p:txBody>
          </p:sp>
          <p:sp>
            <p:nvSpPr>
              <p:cNvPr id="163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9552" y="2700740"/>
                <a:ext cx="8180426" cy="330346"/>
              </a:xfrm>
              <a:prstGeom prst="rect">
                <a:avLst/>
              </a:prstGeom>
            </p:spPr>
            <p:txBody>
              <a:bodyPr wrap="none" lIns="0" tIns="0" rIns="0" bIns="0" anchor="t">
                <a:no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lnSpc>
                    <a:spcPct val="80000"/>
                  </a:lnSpc>
                  <a:spcBef>
                    <a:spcPts val="0"/>
                  </a:spcBef>
                  <a:defRPr/>
                </a:pPr>
                <a:r>
                  <a:rPr lang="es-ES" sz="1200" b="1" dirty="0" smtClean="0">
                    <a:latin typeface="Montserrat Light" panose="00000400000000000000" pitchFamily="2" charset="0"/>
                  </a:rPr>
                  <a:t>convocatoria: </a:t>
                </a:r>
                <a:r>
                  <a:rPr lang="es-ES" sz="1200" b="1" dirty="0" smtClean="0">
                    <a:solidFill>
                      <a:srgbClr val="0E7683"/>
                    </a:solidFill>
                    <a:latin typeface="Montserrat SemiBold" panose="00000700000000000000" pitchFamily="2" charset="0"/>
                  </a:rPr>
                  <a:t>Presenta una casa</a:t>
                </a:r>
                <a:endParaRPr lang="es-ES" sz="1200" dirty="0" smtClean="0">
                  <a:solidFill>
                    <a:srgbClr val="0E7683"/>
                  </a:solidFill>
                  <a:latin typeface="Montserrat SemiBold" panose="00000700000000000000" pitchFamily="2" charset="0"/>
                </a:endParaRPr>
              </a:p>
              <a:p>
                <a:pPr marL="0" indent="0" fontAlgn="auto">
                  <a:lnSpc>
                    <a:spcPct val="80000"/>
                  </a:lnSpc>
                  <a:spcBef>
                    <a:spcPts val="0"/>
                  </a:spcBef>
                  <a:defRPr/>
                </a:pPr>
                <a:r>
                  <a:rPr lang="es-ES" sz="1200" dirty="0" smtClean="0">
                    <a:latin typeface="Montserrat Light" panose="00000400000000000000" pitchFamily="2" charset="0"/>
                  </a:rPr>
                  <a:t>para </a:t>
                </a:r>
                <a:r>
                  <a:rPr lang="es-ES" sz="1200" b="1" i="1" dirty="0" smtClean="0">
                    <a:latin typeface="Montserrat Light" panose="00000400000000000000" pitchFamily="2" charset="0"/>
                  </a:rPr>
                  <a:t>Casas Internacional</a:t>
                </a:r>
              </a:p>
            </p:txBody>
          </p:sp>
          <p:sp>
            <p:nvSpPr>
              <p:cNvPr id="166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139900" y="2039881"/>
                <a:ext cx="432567" cy="316293"/>
              </a:xfrm>
              <a:prstGeom prst="rect">
                <a:avLst/>
              </a:prstGeom>
            </p:spPr>
            <p:txBody>
              <a:bodyPr wrap="none" lIns="0" tIns="0" rIns="0" bIns="0" anchor="t">
                <a:norm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 fontAlgn="auto">
                  <a:lnSpc>
                    <a:spcPct val="80000"/>
                  </a:lnSpc>
                  <a:spcBef>
                    <a:spcPts val="0"/>
                  </a:spcBef>
                  <a:defRPr/>
                </a:pPr>
                <a:r>
                  <a:rPr lang="es-ES" sz="2400" b="1" dirty="0" smtClean="0">
                    <a:solidFill>
                      <a:srgbClr val="0E7683"/>
                    </a:solidFill>
                    <a:latin typeface="Montserrat SemiBold" panose="00000700000000000000" pitchFamily="2" charset="0"/>
                  </a:rPr>
                  <a:t>03</a:t>
                </a:r>
                <a:endParaRPr lang="es-ES" sz="2000" dirty="0">
                  <a:latin typeface="Montserrat SemiBold" panose="00000700000000000000" pitchFamily="2" charset="0"/>
                </a:endParaRPr>
              </a:p>
            </p:txBody>
          </p:sp>
          <p:sp>
            <p:nvSpPr>
              <p:cNvPr id="167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694794" y="2039881"/>
                <a:ext cx="1972847" cy="450443"/>
              </a:xfrm>
              <a:prstGeom prst="rect">
                <a:avLst/>
              </a:prstGeom>
            </p:spPr>
            <p:txBody>
              <a:bodyPr wrap="none" lIns="0" tIns="0" rIns="0" bIns="0" anchor="t">
                <a:norm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lnSpc>
                    <a:spcPct val="80000"/>
                  </a:lnSpc>
                  <a:spcBef>
                    <a:spcPts val="0"/>
                  </a:spcBef>
                  <a:defRPr/>
                </a:pPr>
                <a:r>
                  <a:rPr lang="es-ES" sz="1200" b="1" dirty="0" smtClean="0">
                    <a:solidFill>
                      <a:srgbClr val="0E7683"/>
                    </a:solidFill>
                    <a:latin typeface="Montserrat Light" panose="00000400000000000000" pitchFamily="2" charset="0"/>
                  </a:rPr>
                  <a:t>propuestas </a:t>
                </a:r>
              </a:p>
              <a:p>
                <a:pPr marL="0" indent="0" fontAlgn="auto">
                  <a:lnSpc>
                    <a:spcPct val="80000"/>
                  </a:lnSpc>
                  <a:spcBef>
                    <a:spcPts val="0"/>
                  </a:spcBef>
                  <a:defRPr/>
                </a:pPr>
                <a:r>
                  <a:rPr lang="es-ES" sz="1200" b="1" dirty="0" smtClean="0">
                    <a:solidFill>
                      <a:srgbClr val="0E7683"/>
                    </a:solidFill>
                    <a:latin typeface="Montserrat Light" panose="00000400000000000000" pitchFamily="2" charset="0"/>
                  </a:rPr>
                  <a:t>extremeñas</a:t>
                </a:r>
                <a:endParaRPr lang="es-ES" sz="1200" dirty="0" smtClean="0">
                  <a:solidFill>
                    <a:srgbClr val="0E7683"/>
                  </a:solidFill>
                  <a:latin typeface="Montserrat Light" panose="00000400000000000000" pitchFamily="2" charset="0"/>
                </a:endParaRPr>
              </a:p>
            </p:txBody>
          </p:sp>
          <p:cxnSp>
            <p:nvCxnSpPr>
              <p:cNvPr id="171" name="170 Conector recto"/>
              <p:cNvCxnSpPr/>
              <p:nvPr/>
            </p:nvCxnSpPr>
            <p:spPr>
              <a:xfrm>
                <a:off x="611560" y="2558392"/>
                <a:ext cx="4536504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3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120662" y="2747267"/>
                <a:ext cx="504056" cy="316293"/>
              </a:xfrm>
              <a:prstGeom prst="rect">
                <a:avLst/>
              </a:prstGeom>
            </p:spPr>
            <p:txBody>
              <a:bodyPr wrap="none" lIns="0" tIns="0" rIns="0" bIns="0" anchor="t">
                <a:norm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 fontAlgn="auto">
                  <a:lnSpc>
                    <a:spcPct val="80000"/>
                  </a:lnSpc>
                  <a:spcBef>
                    <a:spcPts val="0"/>
                  </a:spcBef>
                  <a:defRPr/>
                </a:pPr>
                <a:r>
                  <a:rPr lang="es-ES" sz="2400" b="1" dirty="0" smtClean="0">
                    <a:solidFill>
                      <a:srgbClr val="0E7683"/>
                    </a:solidFill>
                    <a:latin typeface="Montserrat SemiBold" panose="00000700000000000000" pitchFamily="2" charset="0"/>
                  </a:rPr>
                  <a:t>43</a:t>
                </a:r>
                <a:endParaRPr lang="es-ES" sz="2000" dirty="0">
                  <a:latin typeface="Montserrat SemiBold" panose="00000700000000000000" pitchFamily="2" charset="0"/>
                </a:endParaRPr>
              </a:p>
            </p:txBody>
          </p:sp>
          <p:sp>
            <p:nvSpPr>
              <p:cNvPr id="174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696725" y="2747267"/>
                <a:ext cx="1944215" cy="450443"/>
              </a:xfrm>
              <a:prstGeom prst="rect">
                <a:avLst/>
              </a:prstGeom>
            </p:spPr>
            <p:txBody>
              <a:bodyPr wrap="none" lIns="0" tIns="0" rIns="0" bIns="0" anchor="t">
                <a:norm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lnSpc>
                    <a:spcPct val="80000"/>
                  </a:lnSpc>
                  <a:spcBef>
                    <a:spcPts val="0"/>
                  </a:spcBef>
                  <a:defRPr/>
                </a:pPr>
                <a:r>
                  <a:rPr lang="es-ES" sz="1200" b="1" dirty="0" smtClean="0">
                    <a:solidFill>
                      <a:srgbClr val="0E7683"/>
                    </a:solidFill>
                    <a:latin typeface="Montserrat Light" panose="00000400000000000000" pitchFamily="2" charset="0"/>
                  </a:rPr>
                  <a:t>viviendas</a:t>
                </a:r>
              </a:p>
              <a:p>
                <a:pPr marL="0" indent="0" fontAlgn="auto">
                  <a:lnSpc>
                    <a:spcPct val="80000"/>
                  </a:lnSpc>
                  <a:spcBef>
                    <a:spcPts val="0"/>
                  </a:spcBef>
                  <a:defRPr/>
                </a:pPr>
                <a:r>
                  <a:rPr lang="es-ES" sz="1000" dirty="0" smtClean="0">
                    <a:latin typeface="Montserrat Light" panose="00000400000000000000" pitchFamily="2" charset="0"/>
                  </a:rPr>
                  <a:t>de </a:t>
                </a:r>
                <a:r>
                  <a:rPr lang="es-ES" sz="1100" b="1" dirty="0" smtClean="0">
                    <a:latin typeface="Montserrat Light" panose="00000400000000000000" pitchFamily="2" charset="0"/>
                  </a:rPr>
                  <a:t>33 equipos</a:t>
                </a:r>
                <a:endParaRPr lang="es-ES" sz="1050" b="1" dirty="0">
                  <a:solidFill>
                    <a:srgbClr val="FF0000"/>
                  </a:solidFill>
                  <a:latin typeface="Montserrat Light" panose="00000400000000000000" pitchFamily="2" charset="0"/>
                </a:endParaRPr>
              </a:p>
            </p:txBody>
          </p:sp>
        </p:grpSp>
        <p:pic>
          <p:nvPicPr>
            <p:cNvPr id="2064" name="Picture 16" descr="http://www.coade.org/www/wp-content/uploads/2020/01/IMG_20200123_173036.jpg"/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364087" y="4213641"/>
              <a:ext cx="3386789" cy="23200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32852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" grpId="0"/>
      <p:bldP spid="13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395536" y="332656"/>
            <a:ext cx="8748464" cy="307975"/>
          </a:xfrm>
          <a:prstGeom prst="rect">
            <a:avLst/>
          </a:prstGeom>
        </p:spPr>
        <p:txBody>
          <a:bodyPr lIns="45720" rIns="45720" anchor="b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defRPr/>
            </a:pPr>
            <a:r>
              <a:rPr lang="es-ES" sz="1600" b="1" dirty="0" smtClean="0">
                <a:solidFill>
                  <a:srgbClr val="0E7683"/>
                </a:solidFill>
                <a:latin typeface="Montserrat Light" panose="00000400000000000000" pitchFamily="2" charset="0"/>
              </a:rPr>
              <a:t>informe del decano</a:t>
            </a:r>
            <a:endParaRPr lang="es-ES" sz="1600" b="1" dirty="0">
              <a:solidFill>
                <a:srgbClr val="0E7683"/>
              </a:solidFill>
              <a:latin typeface="Montserrat Light" panose="00000400000000000000" pitchFamily="2" charset="0"/>
            </a:endParaRPr>
          </a:p>
        </p:txBody>
      </p:sp>
      <p:sp>
        <p:nvSpPr>
          <p:cNvPr id="59" name="58 Elipse"/>
          <p:cNvSpPr/>
          <p:nvPr/>
        </p:nvSpPr>
        <p:spPr>
          <a:xfrm>
            <a:off x="398006" y="463783"/>
            <a:ext cx="45719" cy="45719"/>
          </a:xfrm>
          <a:prstGeom prst="ellipse">
            <a:avLst/>
          </a:prstGeom>
          <a:solidFill>
            <a:srgbClr val="0E76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39" name="38 Grupo"/>
          <p:cNvGrpSpPr/>
          <p:nvPr/>
        </p:nvGrpSpPr>
        <p:grpSpPr>
          <a:xfrm>
            <a:off x="1" y="6533694"/>
            <a:ext cx="9143999" cy="331655"/>
            <a:chOff x="1" y="6533694"/>
            <a:chExt cx="9143999" cy="331655"/>
          </a:xfrm>
        </p:grpSpPr>
        <p:grpSp>
          <p:nvGrpSpPr>
            <p:cNvPr id="40" name="39 Grupo"/>
            <p:cNvGrpSpPr/>
            <p:nvPr/>
          </p:nvGrpSpPr>
          <p:grpSpPr>
            <a:xfrm>
              <a:off x="1" y="6539693"/>
              <a:ext cx="9143999" cy="325656"/>
              <a:chOff x="1" y="6539693"/>
              <a:chExt cx="9143999" cy="325656"/>
            </a:xfrm>
          </p:grpSpPr>
          <p:sp>
            <p:nvSpPr>
              <p:cNvPr id="44" name="43 Rectángulo"/>
              <p:cNvSpPr/>
              <p:nvPr/>
            </p:nvSpPr>
            <p:spPr>
              <a:xfrm>
                <a:off x="1" y="6539693"/>
                <a:ext cx="9143999" cy="275676"/>
              </a:xfrm>
              <a:prstGeom prst="rect">
                <a:avLst/>
              </a:prstGeom>
              <a:solidFill>
                <a:srgbClr val="0E768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45" name="44 Rectángulo"/>
              <p:cNvSpPr/>
              <p:nvPr/>
            </p:nvSpPr>
            <p:spPr>
              <a:xfrm>
                <a:off x="1" y="6815369"/>
                <a:ext cx="9143999" cy="4998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pic>
            <p:nvPicPr>
              <p:cNvPr id="46" name="Picture 4" descr="D:\Nueva carpeta (3)\MEMORIA GESTION 2019\COADE.png"/>
              <p:cNvPicPr>
                <a:picLocks noChangeAspect="1" noChangeArrowheads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22898" y="6561988"/>
                <a:ext cx="753074" cy="25138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47" name="46 Conector recto"/>
              <p:cNvCxnSpPr/>
              <p:nvPr/>
            </p:nvCxnSpPr>
            <p:spPr>
              <a:xfrm flipV="1">
                <a:off x="8028384" y="6599922"/>
                <a:ext cx="0" cy="141446"/>
              </a:xfrm>
              <a:prstGeom prst="line">
                <a:avLst/>
              </a:prstGeom>
              <a:ln w="31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36296" y="6551757"/>
                <a:ext cx="864096" cy="271849"/>
              </a:xfrm>
              <a:prstGeom prst="rect">
                <a:avLst/>
              </a:prstGeom>
            </p:spPr>
            <p:txBody>
              <a:bodyPr lIns="45720" rIns="45720" anchor="b">
                <a:no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40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COLEGIO OFICIAL DE</a:t>
                </a:r>
              </a:p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60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ARQUITECTOS</a:t>
                </a:r>
              </a:p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46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DE EXTREMADURA</a:t>
                </a:r>
                <a:endParaRPr lang="es-ES" sz="460" dirty="0">
                  <a:solidFill>
                    <a:schemeClr val="bg1"/>
                  </a:solidFill>
                  <a:latin typeface="Montserrat Light" panose="00000400000000000000" pitchFamily="2" charset="0"/>
                </a:endParaRPr>
              </a:p>
            </p:txBody>
          </p:sp>
        </p:grpSp>
        <p:grpSp>
          <p:nvGrpSpPr>
            <p:cNvPr id="41" name="40 Grupo"/>
            <p:cNvGrpSpPr/>
            <p:nvPr/>
          </p:nvGrpSpPr>
          <p:grpSpPr>
            <a:xfrm>
              <a:off x="61785" y="6533694"/>
              <a:ext cx="4006159" cy="307975"/>
              <a:chOff x="5281856" y="6442601"/>
              <a:chExt cx="4006159" cy="307975"/>
            </a:xfrm>
          </p:grpSpPr>
          <p:sp>
            <p:nvSpPr>
              <p:cNvPr id="42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64356" y="6442601"/>
                <a:ext cx="3923659" cy="307975"/>
              </a:xfrm>
              <a:prstGeom prst="rect">
                <a:avLst/>
              </a:prstGeom>
            </p:spPr>
            <p:txBody>
              <a:bodyPr lIns="0" tIns="0" rIns="0" bIns="46800" anchor="b">
                <a:no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buNone/>
                  <a:defRPr/>
                </a:pP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asamblea general ordinaria 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| </a:t>
                </a: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COADE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 | </a:t>
                </a:r>
                <a:r>
                  <a:rPr lang="es-ES" sz="950" b="1" dirty="0" err="1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cáceres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 | </a:t>
                </a: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14.12.2020</a:t>
                </a:r>
                <a:endParaRPr lang="es-ES" sz="950" b="1" dirty="0">
                  <a:solidFill>
                    <a:schemeClr val="bg1"/>
                  </a:solidFill>
                  <a:latin typeface="Montserrat Light" panose="00000400000000000000" pitchFamily="2" charset="0"/>
                </a:endParaRPr>
              </a:p>
            </p:txBody>
          </p:sp>
          <p:sp>
            <p:nvSpPr>
              <p:cNvPr id="43" name="42 Elipse"/>
              <p:cNvSpPr/>
              <p:nvPr/>
            </p:nvSpPr>
            <p:spPr>
              <a:xfrm>
                <a:off x="5281856" y="6604582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</p:grpSp>
      <p:cxnSp>
        <p:nvCxnSpPr>
          <p:cNvPr id="82" name="81 Conector recto"/>
          <p:cNvCxnSpPr/>
          <p:nvPr/>
        </p:nvCxnSpPr>
        <p:spPr>
          <a:xfrm>
            <a:off x="539552" y="640631"/>
            <a:ext cx="8604448" cy="0"/>
          </a:xfrm>
          <a:prstGeom prst="line">
            <a:avLst/>
          </a:prstGeom>
          <a:ln w="12700">
            <a:solidFill>
              <a:srgbClr val="0E7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14 Grupo"/>
          <p:cNvGrpSpPr/>
          <p:nvPr/>
        </p:nvGrpSpPr>
        <p:grpSpPr>
          <a:xfrm>
            <a:off x="254286" y="988108"/>
            <a:ext cx="8496591" cy="212841"/>
            <a:chOff x="254286" y="988108"/>
            <a:chExt cx="8496591" cy="212841"/>
          </a:xfrm>
        </p:grpSpPr>
        <p:sp>
          <p:nvSpPr>
            <p:cNvPr id="54" name="53 Rectángulo"/>
            <p:cNvSpPr/>
            <p:nvPr/>
          </p:nvSpPr>
          <p:spPr>
            <a:xfrm>
              <a:off x="539551" y="1016684"/>
              <a:ext cx="8211326" cy="136569"/>
            </a:xfrm>
            <a:prstGeom prst="rect">
              <a:avLst/>
            </a:prstGeom>
            <a:solidFill>
              <a:srgbClr val="0E76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60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2" y="988108"/>
              <a:ext cx="5040559" cy="212841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150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acercamiento a la </a:t>
              </a:r>
              <a:r>
                <a:rPr lang="es-ES" sz="1150" b="1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sociedad </a:t>
              </a:r>
              <a:r>
                <a:rPr lang="es-ES" sz="1150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y refuerzo del mensaje </a:t>
              </a:r>
              <a:r>
                <a:rPr lang="es-ES" sz="1150" b="1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‘</a:t>
              </a:r>
              <a:r>
                <a:rPr lang="es-ES" sz="1150" b="1" dirty="0" smtClean="0">
                  <a:solidFill>
                    <a:schemeClr val="bg1"/>
                  </a:solidFill>
                  <a:latin typeface="Montserrat SemiBold" panose="00000700000000000000" pitchFamily="2" charset="0"/>
                </a:rPr>
                <a:t>calidad del entorno construido</a:t>
              </a:r>
              <a:r>
                <a:rPr lang="es-ES" sz="1150" b="1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’</a:t>
              </a:r>
              <a:endParaRPr lang="es-ES" sz="1150" b="1" dirty="0">
                <a:solidFill>
                  <a:schemeClr val="bg1"/>
                </a:solidFill>
                <a:latin typeface="Montserrat Light" panose="00000400000000000000" pitchFamily="2" charset="0"/>
              </a:endParaRPr>
            </a:p>
          </p:txBody>
        </p:sp>
        <p:sp>
          <p:nvSpPr>
            <p:cNvPr id="51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54286" y="988108"/>
              <a:ext cx="227542" cy="212841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0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5.3</a:t>
              </a:r>
              <a:endParaRPr lang="es-ES" sz="1000" b="1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</p:grpSp>
      <p:sp>
        <p:nvSpPr>
          <p:cNvPr id="133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489446" y="756097"/>
            <a:ext cx="4987910" cy="147290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80000"/>
              </a:lnSpc>
              <a:spcBef>
                <a:spcPts val="0"/>
              </a:spcBef>
              <a:defRPr/>
            </a:pPr>
            <a:r>
              <a:rPr lang="es-ES" sz="1400" dirty="0">
                <a:solidFill>
                  <a:srgbClr val="0E7683"/>
                </a:solidFill>
                <a:latin typeface="Montserrat Light" panose="00000400000000000000" pitchFamily="2" charset="0"/>
              </a:rPr>
              <a:t>| </a:t>
            </a:r>
            <a:r>
              <a:rPr lang="es-ES" sz="1400" b="1" dirty="0" smtClean="0">
                <a:solidFill>
                  <a:srgbClr val="0E7683"/>
                </a:solidFill>
                <a:latin typeface="Montserrat Medium" panose="00000600000000000000" pitchFamily="2" charset="0"/>
              </a:rPr>
              <a:t>comunicación</a:t>
            </a:r>
            <a:endParaRPr lang="es-ES" sz="1600" b="1" dirty="0">
              <a:solidFill>
                <a:schemeClr val="tx1">
                  <a:lumMod val="50000"/>
                  <a:lumOff val="50000"/>
                </a:schemeClr>
              </a:solidFill>
              <a:latin typeface="Montserrat Light" panose="00000400000000000000" pitchFamily="2" charset="0"/>
            </a:endParaRPr>
          </a:p>
        </p:txBody>
      </p:sp>
      <p:sp>
        <p:nvSpPr>
          <p:cNvPr id="134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312013" y="753160"/>
            <a:ext cx="169815" cy="210812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80000"/>
              </a:lnSpc>
              <a:spcBef>
                <a:spcPts val="0"/>
              </a:spcBef>
              <a:defRPr/>
            </a:pPr>
            <a:r>
              <a:rPr lang="es-ES" sz="1800" b="1" dirty="0" smtClean="0">
                <a:solidFill>
                  <a:srgbClr val="0E7683"/>
                </a:solidFill>
                <a:latin typeface="Montserrat Medium" panose="00000600000000000000" pitchFamily="2" charset="0"/>
              </a:rPr>
              <a:t>5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Montserrat Light" panose="00000400000000000000" pitchFamily="2" charset="0"/>
            </a:endParaRPr>
          </a:p>
        </p:txBody>
      </p:sp>
      <p:grpSp>
        <p:nvGrpSpPr>
          <p:cNvPr id="8" name="7 Grupo"/>
          <p:cNvGrpSpPr/>
          <p:nvPr/>
        </p:nvGrpSpPr>
        <p:grpSpPr>
          <a:xfrm>
            <a:off x="443726" y="1153252"/>
            <a:ext cx="8307151" cy="5294352"/>
            <a:chOff x="443726" y="1153252"/>
            <a:chExt cx="8307151" cy="5294352"/>
          </a:xfrm>
        </p:grpSpPr>
        <p:pic>
          <p:nvPicPr>
            <p:cNvPr id="6147" name="Picture 3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364088" y="3947366"/>
              <a:ext cx="3382652" cy="701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Picture 2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7055414" y="5174979"/>
              <a:ext cx="1695463" cy="12314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1" name="Picture 2" descr="D:\Nueva carpeta (3)\MEMORIA GESTION 2019\INFORME DEL DECANO\REFX\ARQCAM.jpg"/>
            <p:cNvPicPr>
              <a:picLocks noChangeAspect="1" noChangeArrowheads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3502" t="14776" r="21134"/>
            <a:stretch/>
          </p:blipFill>
          <p:spPr bwMode="auto">
            <a:xfrm>
              <a:off x="8424770" y="6166847"/>
              <a:ext cx="290445" cy="2071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46" name="Picture 2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364088" y="3244495"/>
              <a:ext cx="3382652" cy="701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8" name="Picture 2"/>
            <p:cNvPicPr>
              <a:picLocks noChangeAspect="1" noChangeArrowheads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26487" b="34804"/>
            <a:stretch/>
          </p:blipFill>
          <p:spPr bwMode="auto">
            <a:xfrm>
              <a:off x="5364088" y="2558392"/>
              <a:ext cx="3386788" cy="6861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5" name="Picture 2" descr="D:\Nueva carpeta (3)\MEMORIA GESTION 2019\INFORME DEL DECANO\REFX\LO-DE-SIEMPRE-PERO-DIFERENTE03.jpg"/>
            <p:cNvPicPr>
              <a:picLocks noChangeAspect="1" noChangeArrowheads="1"/>
            </p:cNvPicPr>
            <p:nvPr/>
          </p:nvPicPr>
          <p:blipFill rotWithShape="1"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1" b="2790"/>
            <a:stretch/>
          </p:blipFill>
          <p:spPr bwMode="auto">
            <a:xfrm>
              <a:off x="7534846" y="1850777"/>
              <a:ext cx="1216031" cy="7076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8" name="Picture 2"/>
            <p:cNvPicPr>
              <a:picLocks noChangeAspect="1" noChangeArrowheads="1"/>
            </p:cNvPicPr>
            <p:nvPr/>
          </p:nvPicPr>
          <p:blipFill rotWithShape="1"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2" b="17230"/>
            <a:stretch/>
          </p:blipFill>
          <p:spPr bwMode="auto">
            <a:xfrm>
              <a:off x="5364088" y="1858222"/>
              <a:ext cx="1080120" cy="7001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0" name="Picture 2"/>
            <p:cNvPicPr>
              <a:picLocks noChangeAspect="1" noChangeArrowheads="1"/>
            </p:cNvPicPr>
            <p:nvPr/>
          </p:nvPicPr>
          <p:blipFill rotWithShape="1"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4152" r="4152" b="8363"/>
            <a:stretch/>
          </p:blipFill>
          <p:spPr bwMode="auto">
            <a:xfrm>
              <a:off x="6444208" y="1858221"/>
              <a:ext cx="1090638" cy="7001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0" name="Picture 3"/>
            <p:cNvPicPr>
              <a:picLocks noChangeAspect="1" noChangeArrowheads="1"/>
            </p:cNvPicPr>
            <p:nvPr/>
          </p:nvPicPr>
          <p:blipFill rotWithShape="1"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3520" t="5743" r="1519" b="60472"/>
            <a:stretch/>
          </p:blipFill>
          <p:spPr bwMode="auto">
            <a:xfrm>
              <a:off x="5364088" y="1153252"/>
              <a:ext cx="3386789" cy="7049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93" name="92 Conector recto"/>
            <p:cNvCxnSpPr/>
            <p:nvPr/>
          </p:nvCxnSpPr>
          <p:spPr>
            <a:xfrm>
              <a:off x="611560" y="1858223"/>
              <a:ext cx="8139316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1306860"/>
              <a:ext cx="1944215" cy="450443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latin typeface="Montserrat Light" panose="00000400000000000000" pitchFamily="2" charset="0"/>
                </a:rPr>
                <a:t>consulta ciudadana</a:t>
              </a:r>
              <a:endParaRPr lang="es-ES" sz="1100" dirty="0">
                <a:latin typeface="Montserrat Light" panose="00000400000000000000" pitchFamily="2" charset="0"/>
              </a:endParaRPr>
            </a:p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i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Repensando tu vivienda</a:t>
              </a:r>
              <a:endParaRPr lang="es-ES" sz="1200" i="1" dirty="0" smtClean="0">
                <a:solidFill>
                  <a:srgbClr val="0E7683"/>
                </a:solidFill>
                <a:latin typeface="Montserrat SemiBold" panose="00000700000000000000" pitchFamily="2" charset="0"/>
              </a:endParaRPr>
            </a:p>
          </p:txBody>
        </p:sp>
        <p:sp>
          <p:nvSpPr>
            <p:cNvPr id="98" name="97 Elipse"/>
            <p:cNvSpPr/>
            <p:nvPr/>
          </p:nvSpPr>
          <p:spPr>
            <a:xfrm flipH="1">
              <a:off x="443726" y="1410852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100" name="99 Elipse"/>
            <p:cNvSpPr/>
            <p:nvPr/>
          </p:nvSpPr>
          <p:spPr>
            <a:xfrm flipH="1">
              <a:off x="443726" y="2125236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102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2" y="2039881"/>
              <a:ext cx="8180426" cy="330346"/>
            </a:xfrm>
            <a:prstGeom prst="rect">
              <a:avLst/>
            </a:prstGeom>
          </p:spPr>
          <p:txBody>
            <a:bodyPr wrap="none" lIns="0" tIns="0" rIns="0" bIns="0" anchor="t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latin typeface="Montserrat Light" panose="00000400000000000000" pitchFamily="2" charset="0"/>
                </a:rPr>
                <a:t>concurso de fotografía</a:t>
              </a:r>
            </a:p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i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Arquitecturas íntimas</a:t>
              </a:r>
            </a:p>
          </p:txBody>
        </p:sp>
        <p:sp>
          <p:nvSpPr>
            <p:cNvPr id="105" name="104 Elipse"/>
            <p:cNvSpPr/>
            <p:nvPr/>
          </p:nvSpPr>
          <p:spPr>
            <a:xfrm flipH="1">
              <a:off x="443726" y="2827813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106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3420721"/>
              <a:ext cx="8180425" cy="330346"/>
            </a:xfrm>
            <a:prstGeom prst="rect">
              <a:avLst/>
            </a:prstGeom>
          </p:spPr>
          <p:txBody>
            <a:bodyPr wrap="none" lIns="0" tIns="0" rIns="0" bIns="0" anchor="t">
              <a:normAutofit lnSpcReduction="10000"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latin typeface="Montserrat SemiBold" panose="00000700000000000000" pitchFamily="2" charset="0"/>
                </a:rPr>
                <a:t>agenda 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arquitectura </a:t>
              </a:r>
              <a:r>
                <a:rPr lang="es-ES" sz="1200" dirty="0">
                  <a:latin typeface="Montserrat Light" panose="00000400000000000000" pitchFamily="2" charset="0"/>
                </a:rPr>
                <a:t>y </a:t>
              </a:r>
              <a:endParaRPr lang="es-ES" sz="1200" b="1" dirty="0" smtClean="0">
                <a:solidFill>
                  <a:srgbClr val="0E7683"/>
                </a:solidFill>
                <a:latin typeface="Montserrat SemiBold" panose="00000700000000000000" pitchFamily="2" charset="0"/>
              </a:endParaRPr>
            </a:p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latin typeface="Montserrat SemiBold" panose="00000700000000000000" pitchFamily="2" charset="0"/>
                </a:rPr>
                <a:t>agenda arquitectura 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en casa</a:t>
              </a:r>
              <a:endParaRPr lang="es-ES" sz="1050" b="1" dirty="0">
                <a:solidFill>
                  <a:srgbClr val="0E7683"/>
                </a:solidFill>
                <a:latin typeface="Montserrat SemiBold" panose="00000700000000000000" pitchFamily="2" charset="0"/>
              </a:endParaRPr>
            </a:p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endParaRPr lang="es-ES" sz="1100" dirty="0">
                <a:latin typeface="Montserrat Light" panose="00000400000000000000" pitchFamily="2" charset="0"/>
              </a:endParaRPr>
            </a:p>
          </p:txBody>
        </p:sp>
        <p:sp>
          <p:nvSpPr>
            <p:cNvPr id="107" name="106 Elipse"/>
            <p:cNvSpPr/>
            <p:nvPr/>
          </p:nvSpPr>
          <p:spPr>
            <a:xfrm flipH="1">
              <a:off x="443726" y="3573016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cxnSp>
          <p:nvCxnSpPr>
            <p:cNvPr id="108" name="107 Conector recto"/>
            <p:cNvCxnSpPr/>
            <p:nvPr/>
          </p:nvCxnSpPr>
          <p:spPr>
            <a:xfrm>
              <a:off x="611560" y="2558392"/>
              <a:ext cx="8139317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108 Conector recto"/>
            <p:cNvCxnSpPr/>
            <p:nvPr/>
          </p:nvCxnSpPr>
          <p:spPr>
            <a:xfrm>
              <a:off x="611560" y="3243393"/>
              <a:ext cx="8139316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2" y="2700740"/>
              <a:ext cx="8180426" cy="330346"/>
            </a:xfrm>
            <a:prstGeom prst="rect">
              <a:avLst/>
            </a:prstGeom>
          </p:spPr>
          <p:txBody>
            <a:bodyPr wrap="none" lIns="0" tIns="0" rIns="0" bIns="0" anchor="t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latin typeface="Montserrat Light" panose="00000400000000000000" pitchFamily="2" charset="0"/>
                </a:rPr>
                <a:t>futuro servicio </a:t>
              </a:r>
              <a:r>
                <a:rPr lang="es-ES" sz="1200" dirty="0" smtClean="0">
                  <a:latin typeface="Montserrat Light" panose="00000400000000000000" pitchFamily="2" charset="0"/>
                </a:rPr>
                <a:t>de</a:t>
              </a:r>
            </a:p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asesoramiento al ciudadano</a:t>
              </a:r>
            </a:p>
          </p:txBody>
        </p:sp>
        <p:sp>
          <p:nvSpPr>
            <p:cNvPr id="113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3015639" y="1305423"/>
              <a:ext cx="504056" cy="316293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24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+580</a:t>
              </a:r>
              <a:endParaRPr lang="es-ES" sz="2000" dirty="0">
                <a:latin typeface="Montserrat SemiBold" panose="00000700000000000000" pitchFamily="2" charset="0"/>
              </a:endParaRPr>
            </a:p>
          </p:txBody>
        </p:sp>
        <p:sp>
          <p:nvSpPr>
            <p:cNvPr id="114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3592872" y="1305423"/>
              <a:ext cx="1728192" cy="450443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participantes</a:t>
              </a:r>
              <a:endParaRPr lang="es-ES" sz="1200" dirty="0" smtClean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000" b="1" dirty="0" smtClean="0">
                  <a:latin typeface="Montserrat Light" panose="00000400000000000000" pitchFamily="2" charset="0"/>
                </a:rPr>
                <a:t>68,93 % no vinculados </a:t>
              </a:r>
              <a:r>
                <a:rPr lang="es-ES" sz="1000" dirty="0" smtClean="0">
                  <a:latin typeface="Montserrat Light" panose="00000400000000000000" pitchFamily="2" charset="0"/>
                </a:rPr>
                <a:t>al</a:t>
              </a:r>
            </a:p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000" dirty="0">
                  <a:latin typeface="Montserrat Light" panose="00000400000000000000" pitchFamily="2" charset="0"/>
                </a:rPr>
                <a:t>s</a:t>
              </a:r>
              <a:r>
                <a:rPr lang="es-ES" sz="1000" dirty="0" smtClean="0">
                  <a:latin typeface="Montserrat Light" panose="00000400000000000000" pitchFamily="2" charset="0"/>
                </a:rPr>
                <a:t>ector de la edificación</a:t>
              </a:r>
              <a:endParaRPr lang="es-ES" sz="900" dirty="0">
                <a:latin typeface="Montserrat Light" panose="00000400000000000000" pitchFamily="2" charset="0"/>
              </a:endParaRPr>
            </a:p>
          </p:txBody>
        </p:sp>
        <p:sp>
          <p:nvSpPr>
            <p:cNvPr id="115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3015639" y="2039881"/>
              <a:ext cx="504056" cy="316293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24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59</a:t>
              </a:r>
              <a:endParaRPr lang="es-ES" sz="2000" dirty="0">
                <a:latin typeface="Montserrat SemiBold" panose="00000700000000000000" pitchFamily="2" charset="0"/>
              </a:endParaRPr>
            </a:p>
          </p:txBody>
        </p:sp>
        <p:sp>
          <p:nvSpPr>
            <p:cNvPr id="116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3592872" y="1996336"/>
              <a:ext cx="1584174" cy="450443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fotografías</a:t>
              </a:r>
              <a:endParaRPr lang="es-ES" sz="1200" dirty="0" smtClean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000" dirty="0" smtClean="0">
                  <a:latin typeface="Montserrat Light" panose="00000400000000000000" pitchFamily="2" charset="0"/>
                </a:rPr>
                <a:t>de </a:t>
              </a:r>
              <a:r>
                <a:rPr lang="es-ES" sz="1000" b="1" dirty="0" smtClean="0">
                  <a:latin typeface="Montserrat Light" panose="00000400000000000000" pitchFamily="2" charset="0"/>
                </a:rPr>
                <a:t>20 participantes</a:t>
              </a:r>
              <a:endParaRPr lang="es-ES" sz="900" b="1" dirty="0">
                <a:latin typeface="Montserrat Light" panose="00000400000000000000" pitchFamily="2" charset="0"/>
              </a:endParaRPr>
            </a:p>
          </p:txBody>
        </p:sp>
        <p:cxnSp>
          <p:nvCxnSpPr>
            <p:cNvPr id="148" name="147 Conector recto"/>
            <p:cNvCxnSpPr/>
            <p:nvPr/>
          </p:nvCxnSpPr>
          <p:spPr>
            <a:xfrm>
              <a:off x="611560" y="3945960"/>
              <a:ext cx="8139316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4123288"/>
              <a:ext cx="8180425" cy="330346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dirty="0" smtClean="0">
                  <a:latin typeface="Montserrat Light" panose="00000400000000000000" pitchFamily="2" charset="0"/>
                </a:rPr>
                <a:t>apoyo a la </a:t>
              </a:r>
              <a:r>
                <a:rPr lang="es-ES" sz="1200" b="1" dirty="0" smtClean="0">
                  <a:latin typeface="Montserrat SemiBold" panose="00000700000000000000" pitchFamily="2" charset="0"/>
                </a:rPr>
                <a:t>plataforma </a:t>
              </a:r>
              <a:r>
                <a:rPr lang="es-ES" sz="1200" dirty="0" smtClean="0">
                  <a:latin typeface="Montserrat Light" panose="00000400000000000000" pitchFamily="2" charset="0"/>
                </a:rPr>
                <a:t>por el </a:t>
              </a:r>
              <a:endParaRPr lang="es-ES" sz="1200" b="1" dirty="0" smtClean="0">
                <a:solidFill>
                  <a:srgbClr val="0E7683"/>
                </a:solidFill>
                <a:latin typeface="Montserrat SemiBold" panose="00000700000000000000" pitchFamily="2" charset="0"/>
              </a:endParaRPr>
            </a:p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soterramiento del AVE </a:t>
              </a:r>
              <a:r>
                <a:rPr lang="es-ES" sz="1200" dirty="0" smtClean="0">
                  <a:latin typeface="Montserrat Light" panose="00000400000000000000" pitchFamily="2" charset="0"/>
                </a:rPr>
                <a:t>en</a:t>
              </a:r>
              <a:r>
                <a:rPr lang="es-ES" sz="1200" b="1" dirty="0" smtClean="0">
                  <a:latin typeface="Montserrat SemiBold" panose="00000700000000000000" pitchFamily="2" charset="0"/>
                </a:rPr>
                <a:t> </a:t>
              </a:r>
              <a:r>
                <a:rPr lang="es-ES" sz="1200" b="1" dirty="0" err="1" smtClean="0">
                  <a:latin typeface="Montserrat SemiBold" panose="00000700000000000000" pitchFamily="2" charset="0"/>
                </a:rPr>
                <a:t>NdlM</a:t>
              </a:r>
              <a:endParaRPr lang="es-ES" sz="1100" dirty="0">
                <a:latin typeface="Montserrat Light" panose="00000400000000000000" pitchFamily="2" charset="0"/>
              </a:endParaRPr>
            </a:p>
          </p:txBody>
        </p:sp>
        <p:sp>
          <p:nvSpPr>
            <p:cNvPr id="99" name="98 Elipse"/>
            <p:cNvSpPr/>
            <p:nvPr/>
          </p:nvSpPr>
          <p:spPr>
            <a:xfrm flipH="1">
              <a:off x="443726" y="4275583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cxnSp>
          <p:nvCxnSpPr>
            <p:cNvPr id="103" name="102 Conector recto"/>
            <p:cNvCxnSpPr/>
            <p:nvPr/>
          </p:nvCxnSpPr>
          <p:spPr>
            <a:xfrm>
              <a:off x="611560" y="4648527"/>
              <a:ext cx="8139316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4847976"/>
              <a:ext cx="8180425" cy="1461344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latin typeface="Montserrat SemiBold" panose="00000700000000000000" pitchFamily="2" charset="0"/>
                </a:rPr>
                <a:t>proyectos </a:t>
              </a:r>
              <a:r>
                <a:rPr lang="es-ES" sz="1200" dirty="0" smtClean="0">
                  <a:latin typeface="Montserrat Light" panose="00000400000000000000" pitchFamily="2" charset="0"/>
                </a:rPr>
                <a:t>de </a:t>
              </a:r>
              <a:r>
                <a:rPr lang="es-ES" sz="1200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difusión y puesta en valor</a:t>
              </a:r>
            </a:p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dirty="0" smtClean="0">
                  <a:latin typeface="Montserrat Light" panose="00000400000000000000" pitchFamily="2" charset="0"/>
                </a:rPr>
                <a:t>de la arquitectura de nuestra </a:t>
              </a:r>
              <a:r>
                <a:rPr lang="es-ES" sz="1200" dirty="0" smtClean="0">
                  <a:latin typeface="Montserrat Light" panose="00000400000000000000" pitchFamily="2" charset="0"/>
                </a:rPr>
                <a:t>región</a:t>
              </a:r>
              <a:endParaRPr lang="es-ES" sz="1200" dirty="0" smtClean="0">
                <a:latin typeface="Montserrat SemiBold" panose="00000700000000000000" pitchFamily="2" charset="0"/>
              </a:endParaRPr>
            </a:p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endParaRPr lang="es-ES" sz="1200" b="1" dirty="0" smtClean="0">
                <a:solidFill>
                  <a:srgbClr val="FF0000"/>
                </a:solidFill>
                <a:latin typeface="Montserrat SemiBold" panose="00000700000000000000" pitchFamily="2" charset="0"/>
              </a:endParaRPr>
            </a:p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                  </a:t>
              </a:r>
              <a:r>
                <a:rPr lang="es-ES" sz="1200" b="1" dirty="0" err="1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arq.cam</a:t>
              </a:r>
              <a:endParaRPr lang="es-ES" sz="1200" b="1" dirty="0" smtClean="0">
                <a:solidFill>
                  <a:srgbClr val="0E7683"/>
                </a:solidFill>
                <a:latin typeface="Montserrat SemiBold" panose="00000700000000000000" pitchFamily="2" charset="0"/>
              </a:endParaRPr>
            </a:p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endParaRPr lang="es-ES" sz="1200" b="1" dirty="0">
                <a:solidFill>
                  <a:srgbClr val="0E7683"/>
                </a:solidFill>
                <a:latin typeface="Montserrat SemiBold" panose="00000700000000000000" pitchFamily="2" charset="0"/>
              </a:endParaRPr>
            </a:p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endParaRPr lang="es-ES" sz="1200" b="1" dirty="0" smtClean="0">
                <a:solidFill>
                  <a:srgbClr val="0E7683"/>
                </a:solidFill>
                <a:latin typeface="Montserrat SemiBold" panose="00000700000000000000" pitchFamily="2" charset="0"/>
              </a:endParaRPr>
            </a:p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endParaRPr lang="es-ES" sz="1200" b="1" dirty="0">
                <a:solidFill>
                  <a:srgbClr val="0E7683"/>
                </a:solidFill>
                <a:latin typeface="Montserrat SemiBold" panose="00000700000000000000" pitchFamily="2" charset="0"/>
              </a:endParaRPr>
            </a:p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                  app 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GACE</a:t>
              </a:r>
              <a:endParaRPr lang="es-ES" sz="1100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  <p:sp>
          <p:nvSpPr>
            <p:cNvPr id="117" name="116 Elipse"/>
            <p:cNvSpPr/>
            <p:nvPr/>
          </p:nvSpPr>
          <p:spPr>
            <a:xfrm flipH="1">
              <a:off x="443726" y="5000272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120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3015639" y="3391339"/>
              <a:ext cx="504056" cy="316293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24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14</a:t>
              </a:r>
              <a:endParaRPr lang="es-ES" sz="2000" dirty="0">
                <a:solidFill>
                  <a:srgbClr val="0E7683"/>
                </a:solidFill>
                <a:latin typeface="Montserrat SemiBold" panose="00000700000000000000" pitchFamily="2" charset="0"/>
              </a:endParaRPr>
            </a:p>
          </p:txBody>
        </p:sp>
        <p:sp>
          <p:nvSpPr>
            <p:cNvPr id="121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3592872" y="3415957"/>
              <a:ext cx="1584174" cy="359838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entradas</a:t>
              </a:r>
              <a:r>
                <a:rPr lang="es-ES" sz="1200" b="1" dirty="0">
                  <a:solidFill>
                    <a:srgbClr val="0E7683"/>
                  </a:solidFill>
                  <a:latin typeface="Montserrat Light" panose="00000400000000000000" pitchFamily="2" charset="0"/>
                </a:rPr>
                <a:t/>
              </a:r>
              <a:br>
                <a:rPr lang="es-ES" sz="1200" b="1" dirty="0">
                  <a:solidFill>
                    <a:srgbClr val="0E7683"/>
                  </a:solidFill>
                  <a:latin typeface="Montserrat Light" panose="00000400000000000000" pitchFamily="2" charset="0"/>
                </a:rPr>
              </a:br>
              <a:r>
                <a:rPr lang="es-ES" sz="1200" dirty="0" smtClean="0">
                  <a:latin typeface="Montserrat Light" panose="00000400000000000000" pitchFamily="2" charset="0"/>
                </a:rPr>
                <a:t>del </a:t>
              </a:r>
              <a:r>
                <a:rPr lang="es-ES" sz="1200" b="1" dirty="0" err="1" smtClean="0">
                  <a:latin typeface="Montserrat Light" panose="00000400000000000000" pitchFamily="2" charset="0"/>
                </a:rPr>
                <a:t>coade</a:t>
              </a:r>
              <a:endParaRPr lang="es-ES" sz="1100" b="1" dirty="0">
                <a:latin typeface="Montserrat Light" panose="00000400000000000000" pitchFamily="2" charset="0"/>
              </a:endParaRPr>
            </a:p>
          </p:txBody>
        </p:sp>
        <p:cxnSp>
          <p:nvCxnSpPr>
            <p:cNvPr id="55" name="54 Conector recto"/>
            <p:cNvCxnSpPr/>
            <p:nvPr/>
          </p:nvCxnSpPr>
          <p:spPr>
            <a:xfrm>
              <a:off x="1331640" y="5771683"/>
              <a:ext cx="3600400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150" name="Picture 6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4088" y="5174980"/>
              <a:ext cx="1693394" cy="12726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5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3131841" y="5229200"/>
              <a:ext cx="2045206" cy="582092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000" b="1" dirty="0" err="1" smtClean="0">
                  <a:latin typeface="Montserrat SemiBold" panose="00000700000000000000" pitchFamily="2" charset="0"/>
                </a:rPr>
                <a:t>coade</a:t>
              </a:r>
              <a:r>
                <a:rPr lang="es-ES" sz="1000" b="1" dirty="0" smtClean="0">
                  <a:latin typeface="Montserrat SemiBold" panose="00000700000000000000" pitchFamily="2" charset="0"/>
                </a:rPr>
                <a:t> </a:t>
              </a:r>
              <a:r>
                <a:rPr lang="es-ES" sz="1000" dirty="0" smtClean="0">
                  <a:latin typeface="Montserrat Light" panose="00000400000000000000" pitchFamily="2" charset="0"/>
                </a:rPr>
                <a:t>+ </a:t>
              </a:r>
              <a:r>
                <a:rPr lang="es-ES" sz="1000" b="1" dirty="0" err="1" smtClean="0">
                  <a:latin typeface="Montserrat SemiBold" panose="00000700000000000000" pitchFamily="2" charset="0"/>
                </a:rPr>
                <a:t>coal</a:t>
              </a:r>
              <a:r>
                <a:rPr lang="es-ES" sz="1000" b="1" dirty="0" smtClean="0">
                  <a:latin typeface="Montserrat SemiBold" panose="00000700000000000000" pitchFamily="2" charset="0"/>
                </a:rPr>
                <a:t> </a:t>
              </a:r>
              <a:r>
                <a:rPr lang="es-ES" sz="1000" dirty="0">
                  <a:latin typeface="Montserrat Light" panose="00000400000000000000" pitchFamily="2" charset="0"/>
                </a:rPr>
                <a:t>+ </a:t>
              </a:r>
              <a:r>
                <a:rPr lang="es-ES" sz="1000" b="1" dirty="0" err="1" smtClean="0">
                  <a:latin typeface="Montserrat SemiBold" panose="00000700000000000000" pitchFamily="2" charset="0"/>
                </a:rPr>
                <a:t>coacyle</a:t>
              </a:r>
              <a:r>
                <a:rPr lang="es-ES" sz="1000" b="1" dirty="0" smtClean="0">
                  <a:latin typeface="Montserrat SemiBold" panose="00000700000000000000" pitchFamily="2" charset="0"/>
                </a:rPr>
                <a:t> </a:t>
              </a:r>
              <a:r>
                <a:rPr lang="es-ES" sz="1000" dirty="0">
                  <a:latin typeface="Montserrat Light" panose="00000400000000000000" pitchFamily="2" charset="0"/>
                </a:rPr>
                <a:t>+ </a:t>
              </a:r>
              <a:r>
                <a:rPr lang="es-ES" sz="1000" b="1" dirty="0" smtClean="0">
                  <a:latin typeface="Montserrat SemiBold" panose="00000700000000000000" pitchFamily="2" charset="0"/>
                </a:rPr>
                <a:t>coas </a:t>
              </a:r>
              <a:r>
                <a:rPr lang="es-ES" sz="1000" dirty="0" smtClean="0">
                  <a:latin typeface="Montserrat Light" panose="00000400000000000000" pitchFamily="2" charset="0"/>
                </a:rPr>
                <a:t>+</a:t>
              </a:r>
            </a:p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000" b="1" dirty="0" err="1" smtClean="0">
                  <a:latin typeface="Montserrat SemiBold" panose="00000700000000000000" pitchFamily="2" charset="0"/>
                </a:rPr>
                <a:t>coavn</a:t>
              </a:r>
              <a:r>
                <a:rPr lang="es-ES" sz="1000" b="1" dirty="0" smtClean="0">
                  <a:latin typeface="Montserrat SemiBold" panose="00000700000000000000" pitchFamily="2" charset="0"/>
                </a:rPr>
                <a:t> </a:t>
              </a:r>
              <a:r>
                <a:rPr lang="es-ES" sz="1000" dirty="0">
                  <a:latin typeface="Montserrat Light" panose="00000400000000000000" pitchFamily="2" charset="0"/>
                </a:rPr>
                <a:t>+</a:t>
              </a:r>
              <a:r>
                <a:rPr lang="es-ES" sz="1000" dirty="0" smtClean="0">
                  <a:latin typeface="Montserrat Light" panose="00000400000000000000" pitchFamily="2" charset="0"/>
                </a:rPr>
                <a:t> </a:t>
              </a:r>
              <a:r>
                <a:rPr lang="es-ES" sz="1000" b="1" dirty="0" err="1" smtClean="0">
                  <a:latin typeface="Montserrat SemiBold" panose="00000700000000000000" pitchFamily="2" charset="0"/>
                </a:rPr>
                <a:t>coaar</a:t>
              </a:r>
              <a:r>
                <a:rPr lang="es-ES" sz="1000" b="1" dirty="0" smtClean="0">
                  <a:latin typeface="Montserrat SemiBold" panose="00000700000000000000" pitchFamily="2" charset="0"/>
                </a:rPr>
                <a:t> </a:t>
              </a:r>
              <a:r>
                <a:rPr lang="es-ES" sz="1000" dirty="0">
                  <a:latin typeface="Montserrat Light" panose="00000400000000000000" pitchFamily="2" charset="0"/>
                </a:rPr>
                <a:t>+ </a:t>
              </a:r>
              <a:r>
                <a:rPr lang="es-ES" sz="1000" b="1" dirty="0" err="1" smtClean="0">
                  <a:latin typeface="Montserrat SemiBold" panose="00000700000000000000" pitchFamily="2" charset="0"/>
                </a:rPr>
                <a:t>coaa</a:t>
              </a:r>
              <a:r>
                <a:rPr lang="es-ES" sz="1000" b="1" dirty="0" smtClean="0">
                  <a:latin typeface="Montserrat SemiBold" panose="00000700000000000000" pitchFamily="2" charset="0"/>
                </a:rPr>
                <a:t> </a:t>
              </a:r>
              <a:r>
                <a:rPr lang="es-ES" sz="1000" dirty="0">
                  <a:latin typeface="Montserrat Light" panose="00000400000000000000" pitchFamily="2" charset="0"/>
                </a:rPr>
                <a:t>+ </a:t>
              </a:r>
              <a:r>
                <a:rPr lang="es-ES" sz="1000" b="1" dirty="0" err="1" smtClean="0">
                  <a:latin typeface="Montserrat SemiBold" panose="00000700000000000000" pitchFamily="2" charset="0"/>
                </a:rPr>
                <a:t>coacan</a:t>
              </a:r>
              <a:r>
                <a:rPr lang="es-ES" sz="1000" b="1" dirty="0" smtClean="0">
                  <a:latin typeface="Montserrat SemiBold" panose="00000700000000000000" pitchFamily="2" charset="0"/>
                </a:rPr>
                <a:t> </a:t>
              </a:r>
              <a:r>
                <a:rPr lang="es-ES" sz="1000" dirty="0" smtClean="0">
                  <a:latin typeface="Montserrat Light" panose="00000400000000000000" pitchFamily="2" charset="0"/>
                </a:rPr>
                <a:t>+</a:t>
              </a:r>
            </a:p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000" b="1" dirty="0" err="1" smtClean="0">
                  <a:latin typeface="Montserrat SemiBold" panose="00000700000000000000" pitchFamily="2" charset="0"/>
                </a:rPr>
                <a:t>coag</a:t>
              </a:r>
              <a:r>
                <a:rPr lang="es-ES" sz="1000" b="1" dirty="0" smtClean="0">
                  <a:latin typeface="Montserrat SemiBold" panose="00000700000000000000" pitchFamily="2" charset="0"/>
                </a:rPr>
                <a:t> </a:t>
              </a:r>
              <a:r>
                <a:rPr lang="es-ES" sz="1000" dirty="0" smtClean="0">
                  <a:latin typeface="Montserrat Light" panose="00000400000000000000" pitchFamily="2" charset="0"/>
                </a:rPr>
                <a:t>+</a:t>
              </a:r>
              <a:r>
                <a:rPr lang="es-ES" sz="1000" b="1" dirty="0">
                  <a:latin typeface="Montserrat SemiBold" panose="00000700000000000000" pitchFamily="2" charset="0"/>
                </a:rPr>
                <a:t> </a:t>
              </a:r>
              <a:r>
                <a:rPr lang="es-ES" sz="1000" b="1" dirty="0" err="1" smtClean="0">
                  <a:latin typeface="Montserrat SemiBold" panose="00000700000000000000" pitchFamily="2" charset="0"/>
                </a:rPr>
                <a:t>coar</a:t>
              </a:r>
              <a:r>
                <a:rPr lang="es-ES" sz="1000" dirty="0" smtClean="0">
                  <a:latin typeface="Montserrat Light" panose="00000400000000000000" pitchFamily="2" charset="0"/>
                </a:rPr>
                <a:t> </a:t>
              </a:r>
              <a:endParaRPr lang="es-ES" sz="1000" dirty="0">
                <a:latin typeface="Montserrat Light" panose="00000400000000000000" pitchFamily="2" charset="0"/>
              </a:endParaRPr>
            </a:p>
          </p:txBody>
        </p:sp>
        <p:cxnSp>
          <p:nvCxnSpPr>
            <p:cNvPr id="66" name="65 Conector recto"/>
            <p:cNvCxnSpPr/>
            <p:nvPr/>
          </p:nvCxnSpPr>
          <p:spPr>
            <a:xfrm flipV="1">
              <a:off x="3029019" y="5301208"/>
              <a:ext cx="0" cy="388791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3131841" y="5958156"/>
              <a:ext cx="2045206" cy="398467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000" b="1" dirty="0" err="1" smtClean="0">
                  <a:latin typeface="Montserrat SemiBold" panose="00000700000000000000" pitchFamily="2" charset="0"/>
                </a:rPr>
                <a:t>coade</a:t>
              </a:r>
              <a:r>
                <a:rPr lang="es-ES" sz="1000" b="1" dirty="0" smtClean="0">
                  <a:latin typeface="Montserrat SemiBold" panose="00000700000000000000" pitchFamily="2" charset="0"/>
                </a:rPr>
                <a:t> </a:t>
              </a:r>
              <a:r>
                <a:rPr lang="es-ES" sz="1000" dirty="0" smtClean="0">
                  <a:latin typeface="Montserrat Light" panose="00000400000000000000" pitchFamily="2" charset="0"/>
                </a:rPr>
                <a:t>+ </a:t>
              </a:r>
            </a:p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000" b="1" dirty="0" err="1" smtClean="0">
                  <a:latin typeface="Montserrat SemiBold" panose="00000700000000000000" pitchFamily="2" charset="0"/>
                </a:rPr>
                <a:t>juntaEx</a:t>
              </a:r>
              <a:endParaRPr lang="es-ES" sz="900" dirty="0">
                <a:latin typeface="Montserrat Light" panose="00000400000000000000" pitchFamily="2" charset="0"/>
              </a:endParaRPr>
            </a:p>
          </p:txBody>
        </p:sp>
        <p:cxnSp>
          <p:nvCxnSpPr>
            <p:cNvPr id="69" name="68 Conector recto"/>
            <p:cNvCxnSpPr/>
            <p:nvPr/>
          </p:nvCxnSpPr>
          <p:spPr>
            <a:xfrm flipV="1">
              <a:off x="3029019" y="5958156"/>
              <a:ext cx="0" cy="388791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43771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9 Grupo"/>
          <p:cNvGrpSpPr/>
          <p:nvPr/>
        </p:nvGrpSpPr>
        <p:grpSpPr>
          <a:xfrm>
            <a:off x="443726" y="1144707"/>
            <a:ext cx="8307151" cy="5227518"/>
            <a:chOff x="443726" y="1144707"/>
            <a:chExt cx="8307151" cy="5227518"/>
          </a:xfrm>
        </p:grpSpPr>
        <p:pic>
          <p:nvPicPr>
            <p:cNvPr id="7177" name="Picture 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67178" y="2219813"/>
              <a:ext cx="430237" cy="430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79" name="Picture 11" descr="https://image.shutterstock.com/image-vector/telephone-icon-whatsapp-logo-phone-260nw-1169104867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8244408" y="1618658"/>
              <a:ext cx="453002" cy="4824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80" name="Picture 12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8254404" y="1144707"/>
              <a:ext cx="455784" cy="46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1" name="Picture 2"/>
            <p:cNvPicPr>
              <a:picLocks noChangeAspect="1" noChangeArrowheads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6122" t="18875" r="7051" b="6849"/>
            <a:stretch/>
          </p:blipFill>
          <p:spPr bwMode="auto">
            <a:xfrm>
              <a:off x="5525126" y="2714135"/>
              <a:ext cx="3183393" cy="14251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9" name="Picture 4" descr="http://www.coade.org/www/wp-content/uploads/2020/11/RRSS-CONTIGO-COADE-1024x536.jp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-7"/>
            <a:stretch/>
          </p:blipFill>
          <p:spPr bwMode="auto">
            <a:xfrm>
              <a:off x="5525127" y="4139284"/>
              <a:ext cx="3217446" cy="22329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4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1357169"/>
              <a:ext cx="1944215" cy="346949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latin typeface="Montserrat Light" panose="00000400000000000000" pitchFamily="2" charset="0"/>
                </a:rPr>
                <a:t>circulares </a:t>
              </a:r>
              <a:r>
                <a:rPr lang="es-ES" sz="1200" b="1" dirty="0" err="1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coade</a:t>
              </a:r>
              <a:endParaRPr lang="es-ES" sz="1200" dirty="0" smtClean="0">
                <a:solidFill>
                  <a:srgbClr val="0E7683"/>
                </a:solidFill>
                <a:latin typeface="Montserrat SemiBold" panose="00000700000000000000" pitchFamily="2" charset="0"/>
              </a:endParaRPr>
            </a:p>
          </p:txBody>
        </p:sp>
        <p:sp>
          <p:nvSpPr>
            <p:cNvPr id="98" name="97 Elipse"/>
            <p:cNvSpPr/>
            <p:nvPr/>
          </p:nvSpPr>
          <p:spPr>
            <a:xfrm flipH="1">
              <a:off x="443726" y="1410852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113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317399" y="1305424"/>
              <a:ext cx="504056" cy="225220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8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46</a:t>
              </a:r>
              <a:endParaRPr lang="es-ES" sz="1600" dirty="0">
                <a:solidFill>
                  <a:srgbClr val="0E7683"/>
                </a:solidFill>
                <a:latin typeface="Montserrat SemiBold" panose="00000700000000000000" pitchFamily="2" charset="0"/>
              </a:endParaRPr>
            </a:p>
          </p:txBody>
        </p:sp>
        <p:sp>
          <p:nvSpPr>
            <p:cNvPr id="114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884753" y="1321101"/>
              <a:ext cx="1728192" cy="160371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latin typeface="Montserrat Light" panose="00000400000000000000" pitchFamily="2" charset="0"/>
                </a:rPr>
                <a:t>circulares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 ordinarias</a:t>
              </a:r>
              <a:endParaRPr lang="es-ES" sz="1200" dirty="0" smtClean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  <p:sp>
          <p:nvSpPr>
            <p:cNvPr id="69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4508702" y="1306162"/>
              <a:ext cx="504056" cy="225220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8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06</a:t>
              </a:r>
              <a:endParaRPr lang="es-ES" sz="1600" dirty="0">
                <a:solidFill>
                  <a:srgbClr val="0E7683"/>
                </a:solidFill>
                <a:latin typeface="Montserrat SemiBold" panose="00000700000000000000" pitchFamily="2" charset="0"/>
              </a:endParaRPr>
            </a:p>
          </p:txBody>
        </p:sp>
        <p:sp>
          <p:nvSpPr>
            <p:cNvPr id="70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076056" y="1321839"/>
              <a:ext cx="1728192" cy="160371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latin typeface="Montserrat Light" panose="00000400000000000000" pitchFamily="2" charset="0"/>
                </a:rPr>
                <a:t>circulares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 extraordinarias</a:t>
              </a:r>
              <a:endParaRPr lang="es-ES" sz="1200" dirty="0" smtClean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  <p:cxnSp>
          <p:nvCxnSpPr>
            <p:cNvPr id="108" name="107 Conector recto"/>
            <p:cNvCxnSpPr/>
            <p:nvPr/>
          </p:nvCxnSpPr>
          <p:spPr>
            <a:xfrm>
              <a:off x="611560" y="2714135"/>
              <a:ext cx="8139317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92 Conector recto"/>
            <p:cNvCxnSpPr/>
            <p:nvPr/>
          </p:nvCxnSpPr>
          <p:spPr>
            <a:xfrm>
              <a:off x="611560" y="2132033"/>
              <a:ext cx="8139316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99 Elipse"/>
            <p:cNvSpPr/>
            <p:nvPr/>
          </p:nvSpPr>
          <p:spPr>
            <a:xfrm flipH="1">
              <a:off x="443726" y="2400503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102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2" y="2315148"/>
              <a:ext cx="1296144" cy="330346"/>
            </a:xfrm>
            <a:prstGeom prst="rect">
              <a:avLst/>
            </a:prstGeom>
          </p:spPr>
          <p:txBody>
            <a:bodyPr wrap="none" lIns="0" tIns="0" rIns="0" bIns="0" anchor="t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latin typeface="Montserrat Light" panose="00000400000000000000" pitchFamily="2" charset="0"/>
                </a:rPr>
                <a:t>sitio 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web</a:t>
              </a:r>
            </a:p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050" dirty="0" smtClean="0">
                  <a:latin typeface="Montserrat Light" panose="00000400000000000000" pitchFamily="2" charset="0"/>
                </a:rPr>
                <a:t>www</a:t>
              </a:r>
              <a:r>
                <a:rPr lang="es-ES" sz="105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.coade</a:t>
              </a:r>
              <a:r>
                <a:rPr lang="es-ES" sz="1050" dirty="0" smtClean="0">
                  <a:latin typeface="Montserrat Light" panose="00000400000000000000" pitchFamily="2" charset="0"/>
                </a:rPr>
                <a:t>.org</a:t>
              </a:r>
              <a:endParaRPr lang="es-ES" sz="1050" b="1" dirty="0" smtClean="0">
                <a:solidFill>
                  <a:srgbClr val="0E7683"/>
                </a:solidFill>
                <a:latin typeface="Montserrat SemiBold" panose="00000700000000000000" pitchFamily="2" charset="0"/>
              </a:endParaRPr>
            </a:p>
          </p:txBody>
        </p:sp>
        <p:sp>
          <p:nvSpPr>
            <p:cNvPr id="105" name="104 Elipse"/>
            <p:cNvSpPr/>
            <p:nvPr/>
          </p:nvSpPr>
          <p:spPr>
            <a:xfrm flipH="1">
              <a:off x="443726" y="2983556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106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4316612"/>
              <a:ext cx="936103" cy="330346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redes</a:t>
              </a:r>
            </a:p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latin typeface="Montserrat SemiBold" panose="00000700000000000000" pitchFamily="2" charset="0"/>
                </a:rPr>
                <a:t>sociales</a:t>
              </a:r>
              <a:endParaRPr lang="es-ES" sz="1100" dirty="0">
                <a:latin typeface="Montserrat Light" panose="00000400000000000000" pitchFamily="2" charset="0"/>
              </a:endParaRPr>
            </a:p>
          </p:txBody>
        </p:sp>
        <p:sp>
          <p:nvSpPr>
            <p:cNvPr id="107" name="106 Elipse"/>
            <p:cNvSpPr/>
            <p:nvPr/>
          </p:nvSpPr>
          <p:spPr>
            <a:xfrm flipH="1">
              <a:off x="443726" y="4433166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cxnSp>
          <p:nvCxnSpPr>
            <p:cNvPr id="109" name="108 Conector recto"/>
            <p:cNvCxnSpPr/>
            <p:nvPr/>
          </p:nvCxnSpPr>
          <p:spPr>
            <a:xfrm>
              <a:off x="611560" y="4139284"/>
              <a:ext cx="8139316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2" y="2856483"/>
              <a:ext cx="8180426" cy="330346"/>
            </a:xfrm>
            <a:prstGeom prst="rect">
              <a:avLst/>
            </a:prstGeom>
          </p:spPr>
          <p:txBody>
            <a:bodyPr wrap="none" lIns="0" tIns="0" rIns="0" bIns="0" anchor="t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prensa</a:t>
              </a:r>
            </a:p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dirty="0" smtClean="0">
                  <a:latin typeface="Montserrat Light" panose="00000400000000000000" pitchFamily="2" charset="0"/>
                </a:rPr>
                <a:t>escrita y radio</a:t>
              </a:r>
            </a:p>
          </p:txBody>
        </p:sp>
        <p:sp>
          <p:nvSpPr>
            <p:cNvPr id="71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317399" y="2205990"/>
              <a:ext cx="504056" cy="225220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8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385</a:t>
              </a:r>
              <a:endParaRPr lang="es-ES" sz="1600" dirty="0">
                <a:latin typeface="Montserrat SemiBold" panose="00000700000000000000" pitchFamily="2" charset="0"/>
              </a:endParaRPr>
            </a:p>
          </p:txBody>
        </p:sp>
        <p:sp>
          <p:nvSpPr>
            <p:cNvPr id="72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884753" y="2221667"/>
              <a:ext cx="1728192" cy="160371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latin typeface="Montserrat Light" panose="00000400000000000000" pitchFamily="2" charset="0"/>
                </a:rPr>
                <a:t>nuevas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 entradas</a:t>
              </a:r>
              <a:endParaRPr lang="es-ES" sz="1200" dirty="0" smtClean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  <p:sp>
          <p:nvSpPr>
            <p:cNvPr id="73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317399" y="2434268"/>
              <a:ext cx="504056" cy="225220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6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314M</a:t>
              </a:r>
              <a:endParaRPr lang="es-ES" sz="1600" dirty="0">
                <a:solidFill>
                  <a:srgbClr val="0E7683"/>
                </a:solidFill>
                <a:latin typeface="Montserrat SemiBold" panose="00000700000000000000" pitchFamily="2" charset="0"/>
              </a:endParaRPr>
            </a:p>
          </p:txBody>
        </p:sp>
        <p:sp>
          <p:nvSpPr>
            <p:cNvPr id="74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884753" y="2431210"/>
              <a:ext cx="1728192" cy="160371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latin typeface="Montserrat Light" panose="00000400000000000000" pitchFamily="2" charset="0"/>
                </a:rPr>
                <a:t>nuevas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 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visitas </a:t>
              </a:r>
              <a:r>
                <a:rPr lang="es-ES" sz="1200" dirty="0" smtClean="0">
                  <a:latin typeface="Montserrat Light" panose="00000400000000000000" pitchFamily="2" charset="0"/>
                </a:rPr>
                <a:t>|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 75.5% </a:t>
              </a:r>
              <a:r>
                <a:rPr lang="es-ES" sz="1100" dirty="0" smtClean="0">
                  <a:latin typeface="Montserrat Light" panose="00000400000000000000" pitchFamily="2" charset="0"/>
                </a:rPr>
                <a:t>nuevos visitantes</a:t>
              </a:r>
              <a:endParaRPr lang="es-ES" sz="1200" dirty="0" smtClean="0">
                <a:latin typeface="Montserrat Light" panose="00000400000000000000" pitchFamily="2" charset="0"/>
              </a:endParaRPr>
            </a:p>
          </p:txBody>
        </p:sp>
        <p:sp>
          <p:nvSpPr>
            <p:cNvPr id="83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796136" y="2445019"/>
              <a:ext cx="2326762" cy="156263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000" b="1" dirty="0">
                  <a:latin typeface="Arial"/>
                  <a:cs typeface="Arial"/>
                </a:rPr>
                <a:t>↑</a:t>
              </a:r>
              <a:r>
                <a:rPr lang="es-ES" sz="1000" b="1" dirty="0">
                  <a:latin typeface="Montserrat Light" panose="00000400000000000000" pitchFamily="2" charset="0"/>
                </a:rPr>
                <a:t> </a:t>
              </a:r>
              <a:r>
                <a:rPr lang="es-ES" sz="1000" b="1" dirty="0" smtClean="0">
                  <a:latin typeface="Montserrat Light" panose="00000400000000000000" pitchFamily="2" charset="0"/>
                </a:rPr>
                <a:t>+</a:t>
              </a:r>
              <a:r>
                <a:rPr lang="es-ES" sz="10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5.000 nuevos visitantes </a:t>
              </a:r>
              <a:r>
                <a:rPr lang="es-ES" sz="1000" dirty="0" smtClean="0">
                  <a:latin typeface="Montserrat Light" panose="00000400000000000000" pitchFamily="2" charset="0"/>
                </a:rPr>
                <a:t>desde</a:t>
              </a:r>
              <a:r>
                <a:rPr lang="es-ES" sz="1000" b="1" dirty="0" smtClean="0">
                  <a:latin typeface="Montserrat Light" panose="00000400000000000000" pitchFamily="2" charset="0"/>
                </a:rPr>
                <a:t> 2019</a:t>
              </a:r>
              <a:endParaRPr lang="es-ES" sz="1000" dirty="0" smtClean="0">
                <a:latin typeface="Montserrat Light" panose="00000400000000000000" pitchFamily="2" charset="0"/>
              </a:endParaRPr>
            </a:p>
          </p:txBody>
        </p:sp>
        <p:sp>
          <p:nvSpPr>
            <p:cNvPr id="84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317399" y="2760489"/>
              <a:ext cx="504056" cy="225220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8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08</a:t>
              </a:r>
              <a:endParaRPr lang="es-ES" sz="1600" dirty="0">
                <a:latin typeface="Montserrat SemiBold" panose="00000700000000000000" pitchFamily="2" charset="0"/>
              </a:endParaRPr>
            </a:p>
          </p:txBody>
        </p:sp>
        <p:sp>
          <p:nvSpPr>
            <p:cNvPr id="87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884753" y="2776166"/>
              <a:ext cx="1728192" cy="160371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latin typeface="Montserrat Light" panose="00000400000000000000" pitchFamily="2" charset="0"/>
                </a:rPr>
                <a:t>notas  de prensa</a:t>
              </a:r>
              <a:endParaRPr lang="es-ES" sz="1200" dirty="0" smtClean="0">
                <a:latin typeface="Montserrat Light" panose="00000400000000000000" pitchFamily="2" charset="0"/>
              </a:endParaRPr>
            </a:p>
          </p:txBody>
        </p:sp>
        <p:sp>
          <p:nvSpPr>
            <p:cNvPr id="92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884753" y="3014284"/>
              <a:ext cx="1728192" cy="160371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latin typeface="Montserrat Light" panose="00000400000000000000" pitchFamily="2" charset="0"/>
                </a:rPr>
                <a:t>menciones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 </a:t>
              </a:r>
              <a:r>
                <a:rPr lang="es-ES" sz="1200" b="1" dirty="0" err="1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coade</a:t>
              </a:r>
              <a:endParaRPr lang="es-ES" sz="1200" dirty="0" smtClean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  <p:sp>
          <p:nvSpPr>
            <p:cNvPr id="95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317399" y="2990184"/>
              <a:ext cx="504056" cy="225220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8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78</a:t>
              </a:r>
              <a:endParaRPr lang="es-ES" sz="1600" dirty="0">
                <a:latin typeface="Montserrat SemiBold" panose="00000700000000000000" pitchFamily="2" charset="0"/>
              </a:endParaRPr>
            </a:p>
          </p:txBody>
        </p:sp>
        <p:sp>
          <p:nvSpPr>
            <p:cNvPr id="96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884753" y="3241046"/>
              <a:ext cx="1728192" cy="472855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entrevistas </a:t>
              </a:r>
            </a:p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050" dirty="0" smtClean="0">
                  <a:latin typeface="Montserrat Light" panose="00000400000000000000" pitchFamily="2" charset="0"/>
                </a:rPr>
                <a:t>(</a:t>
              </a:r>
              <a:r>
                <a:rPr lang="es-ES" sz="1050" b="1" dirty="0" smtClean="0">
                  <a:latin typeface="Montserrat Light" panose="00000400000000000000" pitchFamily="2" charset="0"/>
                </a:rPr>
                <a:t>09</a:t>
              </a:r>
              <a:r>
                <a:rPr lang="es-ES" sz="1050" dirty="0" smtClean="0">
                  <a:latin typeface="Montserrat Light" panose="00000400000000000000" pitchFamily="2" charset="0"/>
                </a:rPr>
                <a:t> en radio y </a:t>
              </a:r>
              <a:r>
                <a:rPr lang="es-ES" sz="1050" b="1" dirty="0" smtClean="0">
                  <a:latin typeface="Montserrat Light" panose="00000400000000000000" pitchFamily="2" charset="0"/>
                </a:rPr>
                <a:t>04</a:t>
              </a:r>
              <a:r>
                <a:rPr lang="es-ES" sz="1050" dirty="0" smtClean="0">
                  <a:latin typeface="Montserrat Light" panose="00000400000000000000" pitchFamily="2" charset="0"/>
                </a:rPr>
                <a:t> en prensa escrita)</a:t>
              </a:r>
            </a:p>
          </p:txBody>
        </p:sp>
        <p:sp>
          <p:nvSpPr>
            <p:cNvPr id="101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317399" y="3216946"/>
              <a:ext cx="504056" cy="225220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8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13</a:t>
              </a:r>
              <a:endParaRPr lang="es-ES" sz="1600" dirty="0">
                <a:latin typeface="Montserrat SemiBold" panose="00000700000000000000" pitchFamily="2" charset="0"/>
              </a:endParaRPr>
            </a:p>
          </p:txBody>
        </p:sp>
        <p:sp>
          <p:nvSpPr>
            <p:cNvPr id="120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884753" y="3598461"/>
              <a:ext cx="1728192" cy="360040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>
                  <a:solidFill>
                    <a:srgbClr val="0E7683"/>
                  </a:solidFill>
                  <a:latin typeface="Montserrat Light" panose="00000400000000000000" pitchFamily="2" charset="0"/>
                </a:rPr>
                <a:t>n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oticias </a:t>
              </a:r>
              <a:r>
                <a:rPr lang="es-ES" sz="1200" b="1" dirty="0" smtClean="0">
                  <a:latin typeface="Montserrat Light" panose="00000400000000000000" pitchFamily="2" charset="0"/>
                </a:rPr>
                <a:t>de arquitectura</a:t>
              </a:r>
            </a:p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dirty="0" smtClean="0">
                  <a:latin typeface="Montserrat Light" panose="00000400000000000000" pitchFamily="2" charset="0"/>
                </a:rPr>
                <a:t>en nuestra región</a:t>
              </a:r>
            </a:p>
          </p:txBody>
        </p:sp>
        <p:sp>
          <p:nvSpPr>
            <p:cNvPr id="121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317399" y="3574360"/>
              <a:ext cx="504056" cy="225220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8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481</a:t>
              </a:r>
              <a:endParaRPr lang="es-ES" sz="1600" dirty="0">
                <a:latin typeface="Montserrat SemiBold" panose="00000700000000000000" pitchFamily="2" charset="0"/>
              </a:endParaRPr>
            </a:p>
          </p:txBody>
        </p:sp>
        <p:sp>
          <p:nvSpPr>
            <p:cNvPr id="137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317399" y="4244522"/>
              <a:ext cx="504056" cy="225220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4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twitter</a:t>
              </a:r>
              <a:endParaRPr lang="es-ES" sz="1200" dirty="0">
                <a:latin typeface="Montserrat SemiBold" panose="00000700000000000000" pitchFamily="2" charset="0"/>
              </a:endParaRPr>
            </a:p>
          </p:txBody>
        </p:sp>
        <p:sp>
          <p:nvSpPr>
            <p:cNvPr id="138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884753" y="4260199"/>
              <a:ext cx="1728192" cy="160371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100" b="1" dirty="0" smtClean="0">
                  <a:latin typeface="Montserrat Light" panose="00000400000000000000" pitchFamily="2" charset="0"/>
                </a:rPr>
                <a:t>4959       </a:t>
              </a:r>
              <a:r>
                <a:rPr lang="es-ES" sz="1100" dirty="0" smtClean="0">
                  <a:latin typeface="Montserrat Light" panose="00000400000000000000" pitchFamily="2" charset="0"/>
                </a:rPr>
                <a:t>seguidores </a:t>
              </a:r>
              <a:r>
                <a:rPr lang="es-ES" sz="800" dirty="0" smtClean="0">
                  <a:latin typeface="Montserrat Light" panose="00000400000000000000" pitchFamily="2" charset="0"/>
                </a:rPr>
                <a:t>(+</a:t>
              </a:r>
              <a:r>
                <a:rPr lang="es-ES" sz="800" b="1" dirty="0" smtClean="0">
                  <a:latin typeface="Montserrat Light" panose="00000400000000000000" pitchFamily="2" charset="0"/>
                </a:rPr>
                <a:t>341</a:t>
              </a:r>
              <a:r>
                <a:rPr lang="es-ES" sz="800" dirty="0" smtClean="0">
                  <a:latin typeface="Montserrat Light" panose="00000400000000000000" pitchFamily="2" charset="0"/>
                </a:rPr>
                <a:t> en 2020)</a:t>
              </a:r>
            </a:p>
          </p:txBody>
        </p:sp>
        <p:sp>
          <p:nvSpPr>
            <p:cNvPr id="139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884753" y="4434442"/>
              <a:ext cx="1728192" cy="160371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100" dirty="0" smtClean="0">
                  <a:latin typeface="Montserrat Light" panose="00000400000000000000" pitchFamily="2" charset="0"/>
                </a:rPr>
                <a:t>471,5 M  alcance</a:t>
              </a:r>
              <a:endParaRPr lang="es-ES" sz="800" dirty="0" smtClean="0">
                <a:latin typeface="Montserrat Light" panose="00000400000000000000" pitchFamily="2" charset="0"/>
              </a:endParaRPr>
            </a:p>
          </p:txBody>
        </p:sp>
        <p:sp>
          <p:nvSpPr>
            <p:cNvPr id="141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884753" y="4594813"/>
              <a:ext cx="1728192" cy="160371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100" dirty="0" smtClean="0">
                  <a:latin typeface="Montserrat Light" panose="00000400000000000000" pitchFamily="2" charset="0"/>
                </a:rPr>
                <a:t>652         interacción</a:t>
              </a:r>
              <a:endParaRPr lang="es-ES" sz="800" dirty="0" smtClean="0">
                <a:latin typeface="Montserrat Light" panose="00000400000000000000" pitchFamily="2" charset="0"/>
              </a:endParaRPr>
            </a:p>
          </p:txBody>
        </p:sp>
        <p:sp>
          <p:nvSpPr>
            <p:cNvPr id="142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884753" y="4763893"/>
              <a:ext cx="1728192" cy="160371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100" dirty="0" smtClean="0">
                  <a:latin typeface="Montserrat Light" panose="00000400000000000000" pitchFamily="2" charset="0"/>
                </a:rPr>
                <a:t>996         tuits</a:t>
              </a:r>
              <a:endParaRPr lang="es-ES" sz="800" dirty="0" smtClean="0">
                <a:latin typeface="Montserrat Light" panose="00000400000000000000" pitchFamily="2" charset="0"/>
              </a:endParaRPr>
            </a:p>
          </p:txBody>
        </p:sp>
        <p:sp>
          <p:nvSpPr>
            <p:cNvPr id="143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884753" y="4916207"/>
              <a:ext cx="1728192" cy="160371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100" dirty="0" smtClean="0">
                  <a:latin typeface="Montserrat Light" panose="00000400000000000000" pitchFamily="2" charset="0"/>
                </a:rPr>
                <a:t>5511         visitas al perfil</a:t>
              </a:r>
              <a:endParaRPr lang="es-ES" sz="800" dirty="0" smtClean="0">
                <a:latin typeface="Montserrat Light" panose="00000400000000000000" pitchFamily="2" charset="0"/>
              </a:endParaRPr>
            </a:p>
          </p:txBody>
        </p:sp>
        <p:sp>
          <p:nvSpPr>
            <p:cNvPr id="144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317399" y="5352608"/>
              <a:ext cx="504056" cy="225220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400" b="1" dirty="0" err="1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facebook</a:t>
              </a:r>
              <a:endParaRPr lang="es-ES" sz="1200" dirty="0">
                <a:latin typeface="Montserrat SemiBold" panose="00000700000000000000" pitchFamily="2" charset="0"/>
              </a:endParaRPr>
            </a:p>
          </p:txBody>
        </p:sp>
        <p:sp>
          <p:nvSpPr>
            <p:cNvPr id="145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884753" y="5368285"/>
              <a:ext cx="1728192" cy="160371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100" b="1" dirty="0" smtClean="0">
                  <a:latin typeface="Montserrat Light" panose="00000400000000000000" pitchFamily="2" charset="0"/>
                </a:rPr>
                <a:t>930         </a:t>
              </a:r>
              <a:r>
                <a:rPr lang="es-ES" sz="1100" dirty="0" smtClean="0">
                  <a:latin typeface="Montserrat Light" panose="00000400000000000000" pitchFamily="2" charset="0"/>
                </a:rPr>
                <a:t>fans </a:t>
              </a:r>
              <a:r>
                <a:rPr lang="es-ES" sz="800" dirty="0" smtClean="0">
                  <a:latin typeface="Montserrat Light" panose="00000400000000000000" pitchFamily="2" charset="0"/>
                </a:rPr>
                <a:t>(+</a:t>
              </a:r>
              <a:r>
                <a:rPr lang="es-ES" sz="800" b="1" dirty="0" smtClean="0">
                  <a:latin typeface="Montserrat Light" panose="00000400000000000000" pitchFamily="2" charset="0"/>
                </a:rPr>
                <a:t>144</a:t>
              </a:r>
              <a:r>
                <a:rPr lang="es-ES" sz="800" dirty="0" smtClean="0">
                  <a:latin typeface="Montserrat Light" panose="00000400000000000000" pitchFamily="2" charset="0"/>
                </a:rPr>
                <a:t> en 2020)</a:t>
              </a:r>
            </a:p>
          </p:txBody>
        </p:sp>
        <p:sp>
          <p:nvSpPr>
            <p:cNvPr id="146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884753" y="5542528"/>
              <a:ext cx="1728192" cy="160371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100" dirty="0" smtClean="0">
                  <a:latin typeface="Montserrat Light" panose="00000400000000000000" pitchFamily="2" charset="0"/>
                </a:rPr>
                <a:t>105,3 M  alcance</a:t>
              </a:r>
              <a:endParaRPr lang="es-ES" sz="800" dirty="0" smtClean="0">
                <a:latin typeface="Montserrat Light" panose="00000400000000000000" pitchFamily="2" charset="0"/>
              </a:endParaRPr>
            </a:p>
          </p:txBody>
        </p:sp>
        <p:sp>
          <p:nvSpPr>
            <p:cNvPr id="147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884753" y="5702899"/>
              <a:ext cx="1728192" cy="160371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100" dirty="0" smtClean="0">
                  <a:latin typeface="Montserrat Light" panose="00000400000000000000" pitchFamily="2" charset="0"/>
                </a:rPr>
                <a:t>1316         interacción</a:t>
              </a:r>
              <a:endParaRPr lang="es-ES" sz="800" dirty="0" smtClean="0">
                <a:latin typeface="Montserrat Light" panose="00000400000000000000" pitchFamily="2" charset="0"/>
              </a:endParaRPr>
            </a:p>
          </p:txBody>
        </p:sp>
        <p:sp>
          <p:nvSpPr>
            <p:cNvPr id="150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1979712" y="6023317"/>
              <a:ext cx="3240360" cy="225220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100" dirty="0" smtClean="0">
                  <a:latin typeface="Montserrat Light" panose="00000400000000000000" pitchFamily="2" charset="0"/>
                </a:rPr>
                <a:t>desarrollo de perfil en </a:t>
              </a:r>
              <a:r>
                <a:rPr lang="es-ES" sz="1200" b="1" dirty="0" err="1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instagram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 </a:t>
              </a:r>
              <a:r>
                <a:rPr lang="es-ES" sz="1200" dirty="0" smtClean="0">
                  <a:latin typeface="Montserrat Light" panose="00000400000000000000" pitchFamily="2" charset="0"/>
                </a:rPr>
                <a:t>y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 </a:t>
              </a:r>
              <a:r>
                <a:rPr lang="es-ES" sz="1200" b="1" dirty="0" err="1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linkedIn</a:t>
              </a:r>
              <a:endParaRPr lang="es-ES" sz="1100" dirty="0">
                <a:latin typeface="Montserrat SemiBold" panose="00000700000000000000" pitchFamily="2" charset="0"/>
              </a:endParaRPr>
            </a:p>
          </p:txBody>
        </p:sp>
        <p:cxnSp>
          <p:nvCxnSpPr>
            <p:cNvPr id="123" name="122 Conector recto"/>
            <p:cNvCxnSpPr/>
            <p:nvPr/>
          </p:nvCxnSpPr>
          <p:spPr>
            <a:xfrm>
              <a:off x="611561" y="1618658"/>
              <a:ext cx="8139316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8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1721502"/>
              <a:ext cx="1944215" cy="346949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err="1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whatsapp</a:t>
              </a:r>
              <a:endParaRPr lang="es-ES" sz="1200" dirty="0" smtClean="0">
                <a:solidFill>
                  <a:srgbClr val="0E7683"/>
                </a:solidFill>
                <a:latin typeface="Montserrat SemiBold" panose="00000700000000000000" pitchFamily="2" charset="0"/>
              </a:endParaRPr>
            </a:p>
          </p:txBody>
        </p:sp>
        <p:sp>
          <p:nvSpPr>
            <p:cNvPr id="129" name="128 Elipse"/>
            <p:cNvSpPr/>
            <p:nvPr/>
          </p:nvSpPr>
          <p:spPr>
            <a:xfrm flipH="1">
              <a:off x="443726" y="1775185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130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317399" y="1683841"/>
              <a:ext cx="504056" cy="225220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8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27</a:t>
              </a:r>
              <a:endParaRPr lang="es-ES" sz="1600" dirty="0">
                <a:solidFill>
                  <a:srgbClr val="0E7683"/>
                </a:solidFill>
                <a:latin typeface="Montserrat SemiBold" panose="00000700000000000000" pitchFamily="2" charset="0"/>
              </a:endParaRPr>
            </a:p>
          </p:txBody>
        </p:sp>
        <p:sp>
          <p:nvSpPr>
            <p:cNvPr id="131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884753" y="1699518"/>
              <a:ext cx="1728192" cy="160371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mensajes </a:t>
              </a:r>
              <a:r>
                <a:rPr lang="es-ES" sz="1200" b="1" dirty="0" smtClean="0">
                  <a:latin typeface="Montserrat Light" panose="00000400000000000000" pitchFamily="2" charset="0"/>
                </a:rPr>
                <a:t>en lista difusión general</a:t>
              </a:r>
              <a:endParaRPr lang="es-ES" sz="1200" dirty="0" smtClean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  <p:sp>
          <p:nvSpPr>
            <p:cNvPr id="132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317399" y="1923905"/>
              <a:ext cx="504056" cy="225220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8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54</a:t>
              </a:r>
              <a:endParaRPr lang="es-ES" sz="1600" dirty="0">
                <a:solidFill>
                  <a:srgbClr val="0E7683"/>
                </a:solidFill>
                <a:latin typeface="Montserrat SemiBold" panose="00000700000000000000" pitchFamily="2" charset="0"/>
              </a:endParaRPr>
            </a:p>
          </p:txBody>
        </p:sp>
        <p:sp>
          <p:nvSpPr>
            <p:cNvPr id="135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884753" y="1939582"/>
              <a:ext cx="1728192" cy="160371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>
                  <a:latin typeface="Montserrat Light" panose="00000400000000000000" pitchFamily="2" charset="0"/>
                </a:rPr>
                <a:t>m</a:t>
              </a:r>
              <a:r>
                <a:rPr lang="es-ES" sz="1200" b="1" dirty="0" smtClean="0">
                  <a:latin typeface="Montserrat Light" panose="00000400000000000000" pitchFamily="2" charset="0"/>
                </a:rPr>
                <a:t>iembros grupo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 </a:t>
              </a:r>
              <a:r>
                <a:rPr lang="es-ES" sz="1200" b="1" dirty="0" err="1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coade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 joven</a:t>
              </a:r>
              <a:endParaRPr lang="es-ES" sz="1200" dirty="0" smtClean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</p:grpSp>
      <p:sp>
        <p:nvSpPr>
          <p:cNvPr id="21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395536" y="332656"/>
            <a:ext cx="8748464" cy="307975"/>
          </a:xfrm>
          <a:prstGeom prst="rect">
            <a:avLst/>
          </a:prstGeom>
        </p:spPr>
        <p:txBody>
          <a:bodyPr lIns="45720" rIns="45720" anchor="b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defRPr/>
            </a:pPr>
            <a:r>
              <a:rPr lang="es-ES" sz="1600" b="1" dirty="0" smtClean="0">
                <a:solidFill>
                  <a:srgbClr val="0E7683"/>
                </a:solidFill>
                <a:latin typeface="Montserrat Light" panose="00000400000000000000" pitchFamily="2" charset="0"/>
              </a:rPr>
              <a:t>informe del decano</a:t>
            </a:r>
            <a:endParaRPr lang="es-ES" sz="1600" b="1" dirty="0">
              <a:solidFill>
                <a:srgbClr val="0E7683"/>
              </a:solidFill>
              <a:latin typeface="Montserrat Light" panose="00000400000000000000" pitchFamily="2" charset="0"/>
            </a:endParaRPr>
          </a:p>
        </p:txBody>
      </p:sp>
      <p:sp>
        <p:nvSpPr>
          <p:cNvPr id="59" name="58 Elipse"/>
          <p:cNvSpPr/>
          <p:nvPr/>
        </p:nvSpPr>
        <p:spPr>
          <a:xfrm>
            <a:off x="398006" y="463783"/>
            <a:ext cx="45719" cy="45719"/>
          </a:xfrm>
          <a:prstGeom prst="ellipse">
            <a:avLst/>
          </a:prstGeom>
          <a:solidFill>
            <a:srgbClr val="0E76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39" name="38 Grupo"/>
          <p:cNvGrpSpPr/>
          <p:nvPr/>
        </p:nvGrpSpPr>
        <p:grpSpPr>
          <a:xfrm>
            <a:off x="1" y="6533694"/>
            <a:ext cx="9143999" cy="331655"/>
            <a:chOff x="1" y="6533694"/>
            <a:chExt cx="9143999" cy="331655"/>
          </a:xfrm>
        </p:grpSpPr>
        <p:grpSp>
          <p:nvGrpSpPr>
            <p:cNvPr id="40" name="39 Grupo"/>
            <p:cNvGrpSpPr/>
            <p:nvPr/>
          </p:nvGrpSpPr>
          <p:grpSpPr>
            <a:xfrm>
              <a:off x="1" y="6539693"/>
              <a:ext cx="9143999" cy="325656"/>
              <a:chOff x="1" y="6539693"/>
              <a:chExt cx="9143999" cy="325656"/>
            </a:xfrm>
          </p:grpSpPr>
          <p:sp>
            <p:nvSpPr>
              <p:cNvPr id="44" name="43 Rectángulo"/>
              <p:cNvSpPr/>
              <p:nvPr/>
            </p:nvSpPr>
            <p:spPr>
              <a:xfrm>
                <a:off x="1" y="6539693"/>
                <a:ext cx="9143999" cy="275676"/>
              </a:xfrm>
              <a:prstGeom prst="rect">
                <a:avLst/>
              </a:prstGeom>
              <a:solidFill>
                <a:srgbClr val="0E768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45" name="44 Rectángulo"/>
              <p:cNvSpPr/>
              <p:nvPr/>
            </p:nvSpPr>
            <p:spPr>
              <a:xfrm>
                <a:off x="1" y="6815369"/>
                <a:ext cx="9143999" cy="4998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pic>
            <p:nvPicPr>
              <p:cNvPr id="46" name="Picture 4" descr="D:\Nueva carpeta (3)\MEMORIA GESTION 2019\COADE.png"/>
              <p:cNvPicPr>
                <a:picLocks noChangeAspect="1" noChangeArrowheads="1"/>
              </p:cNvPicPr>
              <p:nvPr/>
            </p:nvPicPr>
            <p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22898" y="6561988"/>
                <a:ext cx="753074" cy="25138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47" name="46 Conector recto"/>
              <p:cNvCxnSpPr/>
              <p:nvPr/>
            </p:nvCxnSpPr>
            <p:spPr>
              <a:xfrm flipV="1">
                <a:off x="8028384" y="6599922"/>
                <a:ext cx="0" cy="141446"/>
              </a:xfrm>
              <a:prstGeom prst="line">
                <a:avLst/>
              </a:prstGeom>
              <a:ln w="31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36296" y="6551757"/>
                <a:ext cx="864096" cy="271849"/>
              </a:xfrm>
              <a:prstGeom prst="rect">
                <a:avLst/>
              </a:prstGeom>
            </p:spPr>
            <p:txBody>
              <a:bodyPr lIns="45720" rIns="45720" anchor="b">
                <a:no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40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COLEGIO OFICIAL DE</a:t>
                </a:r>
              </a:p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60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ARQUITECTOS</a:t>
                </a:r>
              </a:p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46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DE EXTREMADURA</a:t>
                </a:r>
                <a:endParaRPr lang="es-ES" sz="460" dirty="0">
                  <a:solidFill>
                    <a:schemeClr val="bg1"/>
                  </a:solidFill>
                  <a:latin typeface="Montserrat Light" panose="00000400000000000000" pitchFamily="2" charset="0"/>
                </a:endParaRPr>
              </a:p>
            </p:txBody>
          </p:sp>
        </p:grpSp>
        <p:grpSp>
          <p:nvGrpSpPr>
            <p:cNvPr id="41" name="40 Grupo"/>
            <p:cNvGrpSpPr/>
            <p:nvPr/>
          </p:nvGrpSpPr>
          <p:grpSpPr>
            <a:xfrm>
              <a:off x="61785" y="6533694"/>
              <a:ext cx="4006159" cy="307975"/>
              <a:chOff x="5281856" y="6442601"/>
              <a:chExt cx="4006159" cy="307975"/>
            </a:xfrm>
          </p:grpSpPr>
          <p:sp>
            <p:nvSpPr>
              <p:cNvPr id="42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64356" y="6442601"/>
                <a:ext cx="3923659" cy="307975"/>
              </a:xfrm>
              <a:prstGeom prst="rect">
                <a:avLst/>
              </a:prstGeom>
            </p:spPr>
            <p:txBody>
              <a:bodyPr lIns="0" tIns="0" rIns="0" bIns="46800" anchor="b">
                <a:no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buNone/>
                  <a:defRPr/>
                </a:pP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asamblea general ordinaria 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| </a:t>
                </a: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COADE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 | </a:t>
                </a:r>
                <a:r>
                  <a:rPr lang="es-ES" sz="950" b="1" dirty="0" err="1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cáceres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 | </a:t>
                </a: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14.12.2020</a:t>
                </a:r>
                <a:endParaRPr lang="es-ES" sz="950" b="1" dirty="0">
                  <a:solidFill>
                    <a:schemeClr val="bg1"/>
                  </a:solidFill>
                  <a:latin typeface="Montserrat Light" panose="00000400000000000000" pitchFamily="2" charset="0"/>
                </a:endParaRPr>
              </a:p>
            </p:txBody>
          </p:sp>
          <p:sp>
            <p:nvSpPr>
              <p:cNvPr id="43" name="42 Elipse"/>
              <p:cNvSpPr/>
              <p:nvPr/>
            </p:nvSpPr>
            <p:spPr>
              <a:xfrm>
                <a:off x="5281856" y="6604582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</p:grpSp>
      <p:cxnSp>
        <p:nvCxnSpPr>
          <p:cNvPr id="82" name="81 Conector recto"/>
          <p:cNvCxnSpPr/>
          <p:nvPr/>
        </p:nvCxnSpPr>
        <p:spPr>
          <a:xfrm>
            <a:off x="539552" y="640631"/>
            <a:ext cx="8604448" cy="0"/>
          </a:xfrm>
          <a:prstGeom prst="line">
            <a:avLst/>
          </a:prstGeom>
          <a:ln w="12700">
            <a:solidFill>
              <a:srgbClr val="0E7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14 Grupo"/>
          <p:cNvGrpSpPr/>
          <p:nvPr/>
        </p:nvGrpSpPr>
        <p:grpSpPr>
          <a:xfrm>
            <a:off x="254286" y="988108"/>
            <a:ext cx="8496591" cy="212841"/>
            <a:chOff x="254286" y="988108"/>
            <a:chExt cx="8496591" cy="212841"/>
          </a:xfrm>
        </p:grpSpPr>
        <p:sp>
          <p:nvSpPr>
            <p:cNvPr id="54" name="53 Rectángulo"/>
            <p:cNvSpPr/>
            <p:nvPr/>
          </p:nvSpPr>
          <p:spPr>
            <a:xfrm>
              <a:off x="539551" y="1016684"/>
              <a:ext cx="8211326" cy="136569"/>
            </a:xfrm>
            <a:prstGeom prst="rect">
              <a:avLst/>
            </a:prstGeom>
            <a:solidFill>
              <a:srgbClr val="0E76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60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2" y="988108"/>
              <a:ext cx="5040559" cy="212841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150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en datos: </a:t>
              </a:r>
              <a:r>
                <a:rPr lang="es-ES" sz="1150" b="1" dirty="0" smtClean="0">
                  <a:solidFill>
                    <a:schemeClr val="bg1"/>
                  </a:solidFill>
                  <a:latin typeface="Montserrat SemiBold" panose="00000700000000000000" pitchFamily="2" charset="0"/>
                </a:rPr>
                <a:t>presencia en medios y canales de comunicación</a:t>
              </a:r>
              <a:endParaRPr lang="es-ES" sz="1150" b="1" dirty="0">
                <a:solidFill>
                  <a:schemeClr val="bg1"/>
                </a:solidFill>
                <a:latin typeface="Montserrat Light" panose="00000400000000000000" pitchFamily="2" charset="0"/>
              </a:endParaRPr>
            </a:p>
          </p:txBody>
        </p:sp>
        <p:sp>
          <p:nvSpPr>
            <p:cNvPr id="51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54286" y="988108"/>
              <a:ext cx="227542" cy="212841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0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5.4</a:t>
              </a:r>
              <a:endParaRPr lang="es-ES" sz="1000" b="1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</p:grpSp>
      <p:sp>
        <p:nvSpPr>
          <p:cNvPr id="133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489446" y="756097"/>
            <a:ext cx="4987910" cy="147290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80000"/>
              </a:lnSpc>
              <a:spcBef>
                <a:spcPts val="0"/>
              </a:spcBef>
              <a:defRPr/>
            </a:pPr>
            <a:r>
              <a:rPr lang="es-ES" sz="1400" dirty="0">
                <a:solidFill>
                  <a:srgbClr val="0E7683"/>
                </a:solidFill>
                <a:latin typeface="Montserrat Light" panose="00000400000000000000" pitchFamily="2" charset="0"/>
              </a:rPr>
              <a:t>| </a:t>
            </a:r>
            <a:r>
              <a:rPr lang="es-ES" sz="1400" b="1" dirty="0" smtClean="0">
                <a:solidFill>
                  <a:srgbClr val="0E7683"/>
                </a:solidFill>
                <a:latin typeface="Montserrat Medium" panose="00000600000000000000" pitchFamily="2" charset="0"/>
              </a:rPr>
              <a:t>comunicación</a:t>
            </a:r>
            <a:endParaRPr lang="es-ES" sz="1600" b="1" dirty="0">
              <a:solidFill>
                <a:schemeClr val="tx1">
                  <a:lumMod val="50000"/>
                  <a:lumOff val="50000"/>
                </a:schemeClr>
              </a:solidFill>
              <a:latin typeface="Montserrat Light" panose="00000400000000000000" pitchFamily="2" charset="0"/>
            </a:endParaRPr>
          </a:p>
        </p:txBody>
      </p:sp>
      <p:sp>
        <p:nvSpPr>
          <p:cNvPr id="134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312013" y="753160"/>
            <a:ext cx="169815" cy="210812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80000"/>
              </a:lnSpc>
              <a:spcBef>
                <a:spcPts val="0"/>
              </a:spcBef>
              <a:defRPr/>
            </a:pPr>
            <a:r>
              <a:rPr lang="es-ES" sz="1800" b="1" dirty="0" smtClean="0">
                <a:solidFill>
                  <a:srgbClr val="0E7683"/>
                </a:solidFill>
                <a:latin typeface="Montserrat Medium" panose="00000600000000000000" pitchFamily="2" charset="0"/>
              </a:rPr>
              <a:t>5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Montserrat Light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7319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11960697" y="4932250"/>
            <a:ext cx="1534750" cy="623406"/>
          </a:xfrm>
          <a:prstGeom prst="rect">
            <a:avLst/>
          </a:prstGeom>
        </p:spPr>
        <p:txBody>
          <a:bodyPr wrap="none" lIns="0" tIns="0" rIns="0" bIns="0" anchor="t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0"/>
              </a:spcBef>
              <a:buClr>
                <a:srgbClr val="0E7683"/>
              </a:buClr>
              <a:buFont typeface="Wingdings" panose="05000000000000000000" pitchFamily="2" charset="2"/>
              <a:buChar char="§"/>
              <a:defRPr/>
            </a:pPr>
            <a:r>
              <a:rPr lang="es-ES" sz="1000" b="1" dirty="0" err="1" smtClean="0">
                <a:solidFill>
                  <a:srgbClr val="0E7683"/>
                </a:solidFill>
                <a:latin typeface="Montserrat SemiBold" panose="00000700000000000000" pitchFamily="2" charset="0"/>
              </a:rPr>
              <a:t>rrss</a:t>
            </a:r>
            <a:r>
              <a:rPr lang="es-ES" sz="1000" b="1" dirty="0" smtClean="0">
                <a:solidFill>
                  <a:srgbClr val="0E7683"/>
                </a:solidFill>
                <a:latin typeface="Montserrat SemiBold" panose="00000700000000000000" pitchFamily="2" charset="0"/>
              </a:rPr>
              <a:t>      </a:t>
            </a:r>
            <a:r>
              <a:rPr lang="es-ES" sz="1000" dirty="0" smtClean="0">
                <a:latin typeface="Montserrat Light" panose="00000400000000000000" pitchFamily="2" charset="0"/>
              </a:rPr>
              <a:t> </a:t>
            </a:r>
            <a:r>
              <a:rPr lang="es-ES" sz="1000" b="1" u="sng" dirty="0">
                <a:latin typeface="Montserrat Light" panose="00000400000000000000" pitchFamily="2" charset="0"/>
              </a:rPr>
              <a:t>~</a:t>
            </a:r>
            <a:r>
              <a:rPr lang="es-ES" sz="1000" b="1" dirty="0">
                <a:latin typeface="Montserrat Light" panose="00000400000000000000" pitchFamily="2" charset="0"/>
              </a:rPr>
              <a:t> </a:t>
            </a:r>
            <a:r>
              <a:rPr lang="es-ES" sz="1000" b="1" dirty="0" smtClean="0">
                <a:latin typeface="Montserrat Light" panose="00000400000000000000" pitchFamily="2" charset="0"/>
              </a:rPr>
              <a:t>100 </a:t>
            </a:r>
            <a:r>
              <a:rPr lang="es-ES" sz="1000" dirty="0" smtClean="0">
                <a:latin typeface="Montserrat Light" panose="00000400000000000000" pitchFamily="2" charset="0"/>
              </a:rPr>
              <a:t>€/año</a:t>
            </a:r>
          </a:p>
          <a:p>
            <a:pPr>
              <a:lnSpc>
                <a:spcPct val="80000"/>
              </a:lnSpc>
              <a:spcBef>
                <a:spcPts val="0"/>
              </a:spcBef>
              <a:buClr>
                <a:srgbClr val="0E7683"/>
              </a:buClr>
              <a:buFont typeface="Wingdings" panose="05000000000000000000" pitchFamily="2" charset="2"/>
              <a:buChar char="§"/>
              <a:defRPr/>
            </a:pPr>
            <a:r>
              <a:rPr lang="es-ES" sz="1000" dirty="0">
                <a:solidFill>
                  <a:srgbClr val="FF0000"/>
                </a:solidFill>
                <a:latin typeface="Montserrat Light" panose="00000400000000000000" pitchFamily="2" charset="0"/>
              </a:rPr>
              <a:t>p</a:t>
            </a:r>
            <a:r>
              <a:rPr lang="es-ES" sz="1000" dirty="0" smtClean="0">
                <a:solidFill>
                  <a:srgbClr val="FF0000"/>
                </a:solidFill>
                <a:latin typeface="Montserrat Light" panose="00000400000000000000" pitchFamily="2" charset="0"/>
              </a:rPr>
              <a:t>rensa </a:t>
            </a:r>
            <a:r>
              <a:rPr lang="es-ES" sz="1000" b="1" dirty="0" smtClean="0">
                <a:solidFill>
                  <a:srgbClr val="FF0000"/>
                </a:solidFill>
                <a:latin typeface="Montserrat SemiBold" panose="00000700000000000000" pitchFamily="2" charset="0"/>
              </a:rPr>
              <a:t> </a:t>
            </a:r>
            <a:r>
              <a:rPr lang="es-ES" sz="1000" b="1" u="sng" dirty="0">
                <a:solidFill>
                  <a:srgbClr val="FF0000"/>
                </a:solidFill>
                <a:latin typeface="Montserrat Light" panose="00000400000000000000" pitchFamily="2" charset="0"/>
              </a:rPr>
              <a:t>~</a:t>
            </a:r>
            <a:r>
              <a:rPr lang="es-ES" sz="1000" b="1" dirty="0">
                <a:solidFill>
                  <a:srgbClr val="FF0000"/>
                </a:solidFill>
                <a:latin typeface="Montserrat Light" panose="00000400000000000000" pitchFamily="2" charset="0"/>
              </a:rPr>
              <a:t> </a:t>
            </a:r>
            <a:r>
              <a:rPr lang="es-ES" sz="1000" b="1" dirty="0" smtClean="0">
                <a:solidFill>
                  <a:srgbClr val="FF0000"/>
                </a:solidFill>
                <a:latin typeface="Montserrat Light" panose="00000400000000000000" pitchFamily="2" charset="0"/>
              </a:rPr>
              <a:t>1.000 </a:t>
            </a:r>
            <a:r>
              <a:rPr lang="es-ES" sz="1000" dirty="0">
                <a:solidFill>
                  <a:srgbClr val="FF0000"/>
                </a:solidFill>
                <a:latin typeface="Montserrat Light" panose="00000400000000000000" pitchFamily="2" charset="0"/>
              </a:rPr>
              <a:t>€/año</a:t>
            </a:r>
            <a:endParaRPr lang="es-ES" sz="1000" dirty="0" smtClean="0">
              <a:solidFill>
                <a:srgbClr val="FF0000"/>
              </a:solidFill>
              <a:latin typeface="Montserrat Light" panose="00000400000000000000" pitchFamily="2" charset="0"/>
            </a:endParaRPr>
          </a:p>
        </p:txBody>
      </p:sp>
      <p:sp>
        <p:nvSpPr>
          <p:cNvPr id="169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11913605" y="4754848"/>
            <a:ext cx="504056" cy="225220"/>
          </a:xfrm>
          <a:prstGeom prst="rect">
            <a:avLst/>
          </a:prstGeom>
        </p:spPr>
        <p:txBody>
          <a:bodyPr wrap="none" lIns="0" tIns="0" rIns="0" bIns="0" anchor="t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80000"/>
              </a:lnSpc>
              <a:spcBef>
                <a:spcPts val="0"/>
              </a:spcBef>
              <a:defRPr/>
            </a:pPr>
            <a:r>
              <a:rPr lang="es-ES" sz="1050" b="1" dirty="0" smtClean="0">
                <a:solidFill>
                  <a:srgbClr val="0E7683"/>
                </a:solidFill>
                <a:latin typeface="Montserrat SemiBold" panose="00000700000000000000" pitchFamily="2" charset="0"/>
              </a:rPr>
              <a:t>inversión I</a:t>
            </a:r>
            <a:endParaRPr lang="es-ES" sz="900" dirty="0">
              <a:latin typeface="Montserrat SemiBold" panose="00000700000000000000" pitchFamily="2" charset="0"/>
            </a:endParaRPr>
          </a:p>
        </p:txBody>
      </p:sp>
      <p:sp>
        <p:nvSpPr>
          <p:cNvPr id="170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13758937" y="4754848"/>
            <a:ext cx="504056" cy="225220"/>
          </a:xfrm>
          <a:prstGeom prst="rect">
            <a:avLst/>
          </a:prstGeom>
        </p:spPr>
        <p:txBody>
          <a:bodyPr wrap="none" lIns="0" tIns="0" rIns="0" bIns="0" anchor="t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80000"/>
              </a:lnSpc>
              <a:spcBef>
                <a:spcPts val="0"/>
              </a:spcBef>
              <a:defRPr/>
            </a:pPr>
            <a:r>
              <a:rPr lang="es-ES" sz="1050" b="1" dirty="0" smtClean="0">
                <a:solidFill>
                  <a:srgbClr val="0E7683"/>
                </a:solidFill>
                <a:latin typeface="Montserrat SemiBold" panose="00000700000000000000" pitchFamily="2" charset="0"/>
              </a:rPr>
              <a:t>ROI</a:t>
            </a:r>
            <a:endParaRPr lang="es-ES" sz="900" dirty="0">
              <a:latin typeface="Montserrat SemiBold" panose="00000700000000000000" pitchFamily="2" charset="0"/>
            </a:endParaRPr>
          </a:p>
        </p:txBody>
      </p:sp>
      <p:sp>
        <p:nvSpPr>
          <p:cNvPr id="85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13302176" y="5846728"/>
            <a:ext cx="936103" cy="330346"/>
          </a:xfrm>
          <a:prstGeom prst="rect">
            <a:avLst/>
          </a:prstGeom>
          <a:solidFill>
            <a:schemeClr val="accent2"/>
          </a:solidFill>
        </p:spPr>
        <p:txBody>
          <a:bodyPr wrap="none" lIns="0" tIns="0" rIns="0" bIns="0" anchor="t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spcBef>
                <a:spcPts val="0"/>
              </a:spcBef>
              <a:defRPr/>
            </a:pPr>
            <a:r>
              <a:rPr lang="es-ES" sz="1200" b="1" dirty="0" smtClean="0">
                <a:latin typeface="Montserrat SemiBold" panose="00000700000000000000" pitchFamily="2" charset="0"/>
              </a:rPr>
              <a:t>inversi</a:t>
            </a:r>
            <a:r>
              <a:rPr lang="es-ES" sz="1200" b="1" dirty="0" smtClean="0">
                <a:latin typeface="Montserrat SemiBold" panose="00000700000000000000" pitchFamily="2" charset="0"/>
              </a:rPr>
              <a:t>ón equivalente estimada</a:t>
            </a:r>
            <a:endParaRPr lang="es-ES" sz="1200" b="1" dirty="0" smtClean="0">
              <a:solidFill>
                <a:srgbClr val="0E7683"/>
              </a:solidFill>
              <a:latin typeface="Montserrat SemiBold" panose="00000700000000000000" pitchFamily="2" charset="0"/>
            </a:endParaRPr>
          </a:p>
          <a:p>
            <a:pPr marL="0" indent="0">
              <a:lnSpc>
                <a:spcPct val="80000"/>
              </a:lnSpc>
              <a:spcBef>
                <a:spcPts val="0"/>
              </a:spcBef>
              <a:defRPr/>
            </a:pPr>
            <a:r>
              <a:rPr lang="es-ES" sz="1200" b="1" dirty="0" smtClean="0">
                <a:latin typeface="Montserrat Light" panose="00000400000000000000" pitchFamily="2" charset="0"/>
              </a:rPr>
              <a:t>y</a:t>
            </a:r>
            <a:r>
              <a:rPr lang="es-ES" sz="1200" b="1" dirty="0" smtClean="0">
                <a:latin typeface="Montserrat SemiBold" panose="00000700000000000000" pitchFamily="2" charset="0"/>
              </a:rPr>
              <a:t> </a:t>
            </a:r>
            <a:r>
              <a:rPr lang="es-ES" sz="1200" b="1" dirty="0" smtClean="0">
                <a:solidFill>
                  <a:srgbClr val="0E7683"/>
                </a:solidFill>
                <a:latin typeface="Montserrat SemiBold" panose="00000700000000000000" pitchFamily="2" charset="0"/>
              </a:rPr>
              <a:t>ROI</a:t>
            </a:r>
            <a:r>
              <a:rPr lang="es-ES" sz="1200" b="1" dirty="0" smtClean="0">
                <a:latin typeface="Montserrat SemiBold" panose="00000700000000000000" pitchFamily="2" charset="0"/>
              </a:rPr>
              <a:t> </a:t>
            </a:r>
            <a:r>
              <a:rPr lang="es-ES" sz="1100" dirty="0" smtClean="0">
                <a:latin typeface="Montserrat Light" panose="00000400000000000000" pitchFamily="2" charset="0"/>
              </a:rPr>
              <a:t>(</a:t>
            </a:r>
            <a:r>
              <a:rPr lang="es-ES" sz="1100" dirty="0" err="1" smtClean="0">
                <a:latin typeface="Montserrat Light" panose="00000400000000000000" pitchFamily="2" charset="0"/>
              </a:rPr>
              <a:t>Return</a:t>
            </a:r>
            <a:r>
              <a:rPr lang="es-ES" sz="1100" dirty="0" smtClean="0">
                <a:latin typeface="Montserrat Light" panose="00000400000000000000" pitchFamily="2" charset="0"/>
              </a:rPr>
              <a:t> </a:t>
            </a:r>
            <a:r>
              <a:rPr lang="es-ES" sz="1100" dirty="0" err="1" smtClean="0">
                <a:latin typeface="Montserrat Light" panose="00000400000000000000" pitchFamily="2" charset="0"/>
              </a:rPr>
              <a:t>On</a:t>
            </a:r>
            <a:r>
              <a:rPr lang="es-ES" sz="1100" dirty="0" smtClean="0">
                <a:latin typeface="Montserrat Light" panose="00000400000000000000" pitchFamily="2" charset="0"/>
              </a:rPr>
              <a:t> </a:t>
            </a:r>
            <a:r>
              <a:rPr lang="es-ES" sz="1100" dirty="0" err="1" smtClean="0">
                <a:latin typeface="Montserrat Light" panose="00000400000000000000" pitchFamily="2" charset="0"/>
              </a:rPr>
              <a:t>Investment</a:t>
            </a:r>
            <a:r>
              <a:rPr lang="es-ES" sz="1100" dirty="0" smtClean="0">
                <a:latin typeface="Montserrat Light" panose="00000400000000000000" pitchFamily="2" charset="0"/>
              </a:rPr>
              <a:t>)</a:t>
            </a:r>
            <a:endParaRPr lang="es-ES" sz="1100" dirty="0">
              <a:latin typeface="Montserrat Light" panose="00000400000000000000" pitchFamily="2" charset="0"/>
            </a:endParaRPr>
          </a:p>
        </p:txBody>
      </p:sp>
      <p:sp>
        <p:nvSpPr>
          <p:cNvPr id="21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395536" y="332656"/>
            <a:ext cx="8748464" cy="307975"/>
          </a:xfrm>
          <a:prstGeom prst="rect">
            <a:avLst/>
          </a:prstGeom>
        </p:spPr>
        <p:txBody>
          <a:bodyPr lIns="45720" rIns="45720" anchor="b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defRPr/>
            </a:pPr>
            <a:r>
              <a:rPr lang="es-ES" sz="1600" b="1" dirty="0" smtClean="0">
                <a:solidFill>
                  <a:srgbClr val="0E7683"/>
                </a:solidFill>
                <a:latin typeface="Montserrat Light" panose="00000400000000000000" pitchFamily="2" charset="0"/>
              </a:rPr>
              <a:t>informe del decano</a:t>
            </a:r>
            <a:endParaRPr lang="es-ES" sz="1600" b="1" dirty="0">
              <a:solidFill>
                <a:srgbClr val="0E7683"/>
              </a:solidFill>
              <a:latin typeface="Montserrat Light" panose="00000400000000000000" pitchFamily="2" charset="0"/>
            </a:endParaRPr>
          </a:p>
        </p:txBody>
      </p:sp>
      <p:sp>
        <p:nvSpPr>
          <p:cNvPr id="59" name="58 Elipse"/>
          <p:cNvSpPr/>
          <p:nvPr/>
        </p:nvSpPr>
        <p:spPr>
          <a:xfrm>
            <a:off x="398006" y="463783"/>
            <a:ext cx="45719" cy="45719"/>
          </a:xfrm>
          <a:prstGeom prst="ellipse">
            <a:avLst/>
          </a:prstGeom>
          <a:solidFill>
            <a:srgbClr val="0E76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39" name="38 Grupo"/>
          <p:cNvGrpSpPr/>
          <p:nvPr/>
        </p:nvGrpSpPr>
        <p:grpSpPr>
          <a:xfrm>
            <a:off x="1" y="6533694"/>
            <a:ext cx="9143999" cy="331655"/>
            <a:chOff x="1" y="6533694"/>
            <a:chExt cx="9143999" cy="331655"/>
          </a:xfrm>
        </p:grpSpPr>
        <p:grpSp>
          <p:nvGrpSpPr>
            <p:cNvPr id="40" name="39 Grupo"/>
            <p:cNvGrpSpPr/>
            <p:nvPr/>
          </p:nvGrpSpPr>
          <p:grpSpPr>
            <a:xfrm>
              <a:off x="1" y="6539693"/>
              <a:ext cx="9143999" cy="325656"/>
              <a:chOff x="1" y="6539693"/>
              <a:chExt cx="9143999" cy="325656"/>
            </a:xfrm>
          </p:grpSpPr>
          <p:sp>
            <p:nvSpPr>
              <p:cNvPr id="44" name="43 Rectángulo"/>
              <p:cNvSpPr/>
              <p:nvPr/>
            </p:nvSpPr>
            <p:spPr>
              <a:xfrm>
                <a:off x="1" y="6539693"/>
                <a:ext cx="9143999" cy="275676"/>
              </a:xfrm>
              <a:prstGeom prst="rect">
                <a:avLst/>
              </a:prstGeom>
              <a:solidFill>
                <a:srgbClr val="0E768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45" name="44 Rectángulo"/>
              <p:cNvSpPr/>
              <p:nvPr/>
            </p:nvSpPr>
            <p:spPr>
              <a:xfrm>
                <a:off x="1" y="6815369"/>
                <a:ext cx="9143999" cy="4998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pic>
            <p:nvPicPr>
              <p:cNvPr id="46" name="Picture 4" descr="D:\Nueva carpeta (3)\MEMORIA GESTION 2019\COADE.png"/>
              <p:cNvPicPr>
                <a:picLocks noChangeAspect="1" noChangeArrowheads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22898" y="6561988"/>
                <a:ext cx="753074" cy="25138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47" name="46 Conector recto"/>
              <p:cNvCxnSpPr/>
              <p:nvPr/>
            </p:nvCxnSpPr>
            <p:spPr>
              <a:xfrm flipV="1">
                <a:off x="8028384" y="6599922"/>
                <a:ext cx="0" cy="141446"/>
              </a:xfrm>
              <a:prstGeom prst="line">
                <a:avLst/>
              </a:prstGeom>
              <a:ln w="31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36296" y="6551757"/>
                <a:ext cx="864096" cy="271849"/>
              </a:xfrm>
              <a:prstGeom prst="rect">
                <a:avLst/>
              </a:prstGeom>
            </p:spPr>
            <p:txBody>
              <a:bodyPr lIns="45720" rIns="45720" anchor="b">
                <a:no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40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COLEGIO OFICIAL DE</a:t>
                </a:r>
              </a:p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60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ARQUITECTOS</a:t>
                </a:r>
              </a:p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46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DE EXTREMADURA</a:t>
                </a:r>
                <a:endParaRPr lang="es-ES" sz="460" dirty="0">
                  <a:solidFill>
                    <a:schemeClr val="bg1"/>
                  </a:solidFill>
                  <a:latin typeface="Montserrat Light" panose="00000400000000000000" pitchFamily="2" charset="0"/>
                </a:endParaRPr>
              </a:p>
            </p:txBody>
          </p:sp>
        </p:grpSp>
        <p:grpSp>
          <p:nvGrpSpPr>
            <p:cNvPr id="41" name="40 Grupo"/>
            <p:cNvGrpSpPr/>
            <p:nvPr/>
          </p:nvGrpSpPr>
          <p:grpSpPr>
            <a:xfrm>
              <a:off x="61785" y="6533694"/>
              <a:ext cx="4006159" cy="307975"/>
              <a:chOff x="5281856" y="6442601"/>
              <a:chExt cx="4006159" cy="307975"/>
            </a:xfrm>
          </p:grpSpPr>
          <p:sp>
            <p:nvSpPr>
              <p:cNvPr id="42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64356" y="6442601"/>
                <a:ext cx="3923659" cy="307975"/>
              </a:xfrm>
              <a:prstGeom prst="rect">
                <a:avLst/>
              </a:prstGeom>
            </p:spPr>
            <p:txBody>
              <a:bodyPr lIns="0" tIns="0" rIns="0" bIns="46800" anchor="b">
                <a:no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buNone/>
                  <a:defRPr/>
                </a:pP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asamblea general ordinaria 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| </a:t>
                </a: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COADE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 | </a:t>
                </a:r>
                <a:r>
                  <a:rPr lang="es-ES" sz="950" b="1" dirty="0" err="1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cáceres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 | </a:t>
                </a: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14.12.2020</a:t>
                </a:r>
                <a:endParaRPr lang="es-ES" sz="950" b="1" dirty="0">
                  <a:solidFill>
                    <a:schemeClr val="bg1"/>
                  </a:solidFill>
                  <a:latin typeface="Montserrat Light" panose="00000400000000000000" pitchFamily="2" charset="0"/>
                </a:endParaRPr>
              </a:p>
            </p:txBody>
          </p:sp>
          <p:sp>
            <p:nvSpPr>
              <p:cNvPr id="43" name="42 Elipse"/>
              <p:cNvSpPr/>
              <p:nvPr/>
            </p:nvSpPr>
            <p:spPr>
              <a:xfrm>
                <a:off x="5281856" y="6604582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</p:grpSp>
      <p:cxnSp>
        <p:nvCxnSpPr>
          <p:cNvPr id="82" name="81 Conector recto"/>
          <p:cNvCxnSpPr/>
          <p:nvPr/>
        </p:nvCxnSpPr>
        <p:spPr>
          <a:xfrm>
            <a:off x="539552" y="640631"/>
            <a:ext cx="8604448" cy="0"/>
          </a:xfrm>
          <a:prstGeom prst="line">
            <a:avLst/>
          </a:prstGeom>
          <a:ln w="12700">
            <a:solidFill>
              <a:srgbClr val="0E7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14 Grupo"/>
          <p:cNvGrpSpPr/>
          <p:nvPr/>
        </p:nvGrpSpPr>
        <p:grpSpPr>
          <a:xfrm>
            <a:off x="254286" y="988108"/>
            <a:ext cx="8496591" cy="212841"/>
            <a:chOff x="254286" y="988108"/>
            <a:chExt cx="8496591" cy="212841"/>
          </a:xfrm>
        </p:grpSpPr>
        <p:sp>
          <p:nvSpPr>
            <p:cNvPr id="54" name="53 Rectángulo"/>
            <p:cNvSpPr/>
            <p:nvPr/>
          </p:nvSpPr>
          <p:spPr>
            <a:xfrm>
              <a:off x="539551" y="1016684"/>
              <a:ext cx="8211326" cy="136569"/>
            </a:xfrm>
            <a:prstGeom prst="rect">
              <a:avLst/>
            </a:prstGeom>
            <a:solidFill>
              <a:srgbClr val="0E76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60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2" y="988108"/>
              <a:ext cx="5040559" cy="212841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150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en datos: </a:t>
              </a:r>
              <a:r>
                <a:rPr lang="es-ES" sz="1150" b="1" dirty="0" smtClean="0">
                  <a:solidFill>
                    <a:schemeClr val="bg1"/>
                  </a:solidFill>
                  <a:latin typeface="Montserrat SemiBold" panose="00000700000000000000" pitchFamily="2" charset="0"/>
                </a:rPr>
                <a:t>presencia en medios y canales de comunicación</a:t>
              </a:r>
              <a:endParaRPr lang="es-ES" sz="1150" b="1" dirty="0">
                <a:solidFill>
                  <a:schemeClr val="bg1"/>
                </a:solidFill>
                <a:latin typeface="Montserrat Light" panose="00000400000000000000" pitchFamily="2" charset="0"/>
              </a:endParaRPr>
            </a:p>
          </p:txBody>
        </p:sp>
        <p:sp>
          <p:nvSpPr>
            <p:cNvPr id="51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54286" y="988108"/>
              <a:ext cx="227542" cy="212841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0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5.4</a:t>
              </a:r>
              <a:endParaRPr lang="es-ES" sz="1000" b="1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</p:grpSp>
      <p:sp>
        <p:nvSpPr>
          <p:cNvPr id="133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489446" y="756097"/>
            <a:ext cx="4987910" cy="147290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80000"/>
              </a:lnSpc>
              <a:spcBef>
                <a:spcPts val="0"/>
              </a:spcBef>
              <a:defRPr/>
            </a:pPr>
            <a:r>
              <a:rPr lang="es-ES" sz="1400" dirty="0">
                <a:solidFill>
                  <a:srgbClr val="0E7683"/>
                </a:solidFill>
                <a:latin typeface="Montserrat Light" panose="00000400000000000000" pitchFamily="2" charset="0"/>
              </a:rPr>
              <a:t>| </a:t>
            </a:r>
            <a:r>
              <a:rPr lang="es-ES" sz="1400" b="1" dirty="0" smtClean="0">
                <a:solidFill>
                  <a:srgbClr val="0E7683"/>
                </a:solidFill>
                <a:latin typeface="Montserrat Medium" panose="00000600000000000000" pitchFamily="2" charset="0"/>
              </a:rPr>
              <a:t>comunicación</a:t>
            </a:r>
            <a:endParaRPr lang="es-ES" sz="1600" b="1" dirty="0">
              <a:solidFill>
                <a:schemeClr val="tx1">
                  <a:lumMod val="50000"/>
                  <a:lumOff val="50000"/>
                </a:schemeClr>
              </a:solidFill>
              <a:latin typeface="Montserrat Light" panose="00000400000000000000" pitchFamily="2" charset="0"/>
            </a:endParaRPr>
          </a:p>
        </p:txBody>
      </p:sp>
      <p:sp>
        <p:nvSpPr>
          <p:cNvPr id="134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312013" y="753160"/>
            <a:ext cx="169815" cy="210812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80000"/>
              </a:lnSpc>
              <a:spcBef>
                <a:spcPts val="0"/>
              </a:spcBef>
              <a:defRPr/>
            </a:pPr>
            <a:r>
              <a:rPr lang="es-ES" sz="1800" b="1" dirty="0" smtClean="0">
                <a:solidFill>
                  <a:srgbClr val="0E7683"/>
                </a:solidFill>
                <a:latin typeface="Montserrat Medium" panose="00000600000000000000" pitchFamily="2" charset="0"/>
              </a:rPr>
              <a:t>5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Montserrat Light" panose="00000400000000000000" pitchFamily="2" charset="0"/>
            </a:endParaRPr>
          </a:p>
        </p:txBody>
      </p:sp>
      <p:grpSp>
        <p:nvGrpSpPr>
          <p:cNvPr id="5" name="4 Grupo"/>
          <p:cNvGrpSpPr/>
          <p:nvPr/>
        </p:nvGrpSpPr>
        <p:grpSpPr>
          <a:xfrm>
            <a:off x="443726" y="1291399"/>
            <a:ext cx="10748817" cy="5643360"/>
            <a:chOff x="443726" y="1291399"/>
            <a:chExt cx="10748817" cy="5643360"/>
          </a:xfrm>
        </p:grpSpPr>
        <p:sp>
          <p:nvSpPr>
            <p:cNvPr id="4" name="3 Rectángulo redondeado"/>
            <p:cNvSpPr/>
            <p:nvPr/>
          </p:nvSpPr>
          <p:spPr>
            <a:xfrm>
              <a:off x="3059831" y="3642139"/>
              <a:ext cx="765881" cy="427856"/>
            </a:xfrm>
            <a:prstGeom prst="roundRect">
              <a:avLst/>
            </a:prstGeom>
            <a:noFill/>
            <a:ln>
              <a:solidFill>
                <a:srgbClr val="0E7683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98" name="97 Elipse"/>
            <p:cNvSpPr/>
            <p:nvPr/>
          </p:nvSpPr>
          <p:spPr>
            <a:xfrm flipH="1">
              <a:off x="443726" y="1410852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cxnSp>
          <p:nvCxnSpPr>
            <p:cNvPr id="123" name="122 Conector recto"/>
            <p:cNvCxnSpPr/>
            <p:nvPr/>
          </p:nvCxnSpPr>
          <p:spPr>
            <a:xfrm>
              <a:off x="611561" y="1497890"/>
              <a:ext cx="8139316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9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1291399"/>
              <a:ext cx="936103" cy="330346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latin typeface="Montserrat SemiBold" panose="00000700000000000000" pitchFamily="2" charset="0"/>
                </a:rPr>
                <a:t>conversión de 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impactos </a:t>
              </a:r>
              <a:r>
                <a:rPr lang="es-ES" sz="1200" b="1" dirty="0" smtClean="0">
                  <a:latin typeface="Montserrat Light" panose="00000400000000000000" pitchFamily="2" charset="0"/>
                </a:rPr>
                <a:t>y</a:t>
              </a:r>
              <a:r>
                <a:rPr lang="es-ES" sz="1200" b="1" dirty="0" smtClean="0">
                  <a:latin typeface="Montserrat SemiBold" panose="00000700000000000000" pitchFamily="2" charset="0"/>
                </a:rPr>
                <a:t> 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ROI</a:t>
              </a:r>
              <a:r>
                <a:rPr lang="es-ES" sz="1200" b="1" dirty="0" smtClean="0">
                  <a:latin typeface="Montserrat SemiBold" panose="00000700000000000000" pitchFamily="2" charset="0"/>
                </a:rPr>
                <a:t> </a:t>
              </a:r>
              <a:r>
                <a:rPr lang="es-ES" sz="1100" dirty="0" smtClean="0">
                  <a:latin typeface="Montserrat Light" panose="00000400000000000000" pitchFamily="2" charset="0"/>
                </a:rPr>
                <a:t>(</a:t>
              </a:r>
              <a:r>
                <a:rPr lang="es-ES" sz="1100" dirty="0" err="1" smtClean="0">
                  <a:latin typeface="Montserrat Light" panose="00000400000000000000" pitchFamily="2" charset="0"/>
                </a:rPr>
                <a:t>Return</a:t>
              </a:r>
              <a:r>
                <a:rPr lang="es-ES" sz="1100" dirty="0" smtClean="0">
                  <a:latin typeface="Montserrat Light" panose="00000400000000000000" pitchFamily="2" charset="0"/>
                </a:rPr>
                <a:t> </a:t>
              </a:r>
              <a:r>
                <a:rPr lang="es-ES" sz="1100" dirty="0" err="1" smtClean="0">
                  <a:latin typeface="Montserrat Light" panose="00000400000000000000" pitchFamily="2" charset="0"/>
                </a:rPr>
                <a:t>On</a:t>
              </a:r>
              <a:r>
                <a:rPr lang="es-ES" sz="1100" dirty="0" smtClean="0">
                  <a:latin typeface="Montserrat Light" panose="00000400000000000000" pitchFamily="2" charset="0"/>
                </a:rPr>
                <a:t> </a:t>
              </a:r>
              <a:r>
                <a:rPr lang="es-ES" sz="1100" dirty="0" err="1" smtClean="0">
                  <a:latin typeface="Montserrat Light" panose="00000400000000000000" pitchFamily="2" charset="0"/>
                </a:rPr>
                <a:t>Investment</a:t>
              </a:r>
              <a:r>
                <a:rPr lang="es-ES" sz="1100" dirty="0" smtClean="0">
                  <a:latin typeface="Montserrat Light" panose="00000400000000000000" pitchFamily="2" charset="0"/>
                </a:rPr>
                <a:t>)</a:t>
              </a:r>
              <a:endParaRPr lang="es-ES" sz="1100" dirty="0">
                <a:latin typeface="Montserrat Light" panose="00000400000000000000" pitchFamily="2" charset="0"/>
              </a:endParaRPr>
            </a:p>
          </p:txBody>
        </p:sp>
        <p:sp>
          <p:nvSpPr>
            <p:cNvPr id="161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1557933"/>
              <a:ext cx="936103" cy="165173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800" dirty="0">
                  <a:latin typeface="Montserrat Light" panose="00000400000000000000" pitchFamily="2" charset="0"/>
                </a:rPr>
                <a:t>fuente</a:t>
              </a:r>
              <a:r>
                <a:rPr lang="es-ES" sz="1000" dirty="0">
                  <a:latin typeface="Montserrat Light" panose="00000400000000000000" pitchFamily="2" charset="0"/>
                </a:rPr>
                <a:t>: </a:t>
              </a:r>
              <a:r>
                <a:rPr lang="es-ES" sz="1000" dirty="0" smtClean="0">
                  <a:latin typeface="Montserrat Light" panose="00000400000000000000" pitchFamily="2" charset="0"/>
                </a:rPr>
                <a:t>www.</a:t>
              </a:r>
              <a:r>
                <a:rPr lang="es-ES" sz="1000" b="1" dirty="0" smtClean="0">
                  <a:latin typeface="Montserrat Light" panose="00000400000000000000" pitchFamily="2" charset="0"/>
                </a:rPr>
                <a:t>tweetbinder</a:t>
              </a:r>
              <a:r>
                <a:rPr lang="es-ES" sz="1000" dirty="0" smtClean="0">
                  <a:latin typeface="Montserrat Light" panose="00000400000000000000" pitchFamily="2" charset="0"/>
                </a:rPr>
                <a:t>.com </a:t>
              </a:r>
              <a:endParaRPr lang="es-ES" sz="1000" dirty="0">
                <a:latin typeface="Montserrat Light" panose="00000400000000000000" pitchFamily="2" charset="0"/>
              </a:endParaRPr>
            </a:p>
          </p:txBody>
        </p:sp>
        <p:sp>
          <p:nvSpPr>
            <p:cNvPr id="86" name="85 Elipse"/>
            <p:cNvSpPr/>
            <p:nvPr/>
          </p:nvSpPr>
          <p:spPr>
            <a:xfrm flipH="1">
              <a:off x="443726" y="4344598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cxnSp>
          <p:nvCxnSpPr>
            <p:cNvPr id="88" name="87 Conector recto"/>
            <p:cNvCxnSpPr/>
            <p:nvPr/>
          </p:nvCxnSpPr>
          <p:spPr>
            <a:xfrm>
              <a:off x="611561" y="4489341"/>
              <a:ext cx="8139316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4300219"/>
              <a:ext cx="936103" cy="165173"/>
            </a:xfrm>
            <a:prstGeom prst="rect">
              <a:avLst/>
            </a:prstGeom>
          </p:spPr>
          <p:txBody>
            <a:bodyPr wrap="none" lIns="0" tIns="0" rIns="0" bIns="0" anchor="t">
              <a:normAutofit lnSpcReduction="10000"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inversión equivalente </a:t>
              </a:r>
              <a:r>
                <a:rPr lang="es-ES" sz="1200" b="1" dirty="0" smtClean="0">
                  <a:latin typeface="Montserrat Light" panose="00000400000000000000" pitchFamily="2" charset="0"/>
                </a:rPr>
                <a:t>estimada </a:t>
              </a:r>
              <a:r>
                <a:rPr lang="es-ES" sz="1200" dirty="0" smtClean="0">
                  <a:latin typeface="Montserrat Light" panose="00000400000000000000" pitchFamily="2" charset="0"/>
                </a:rPr>
                <a:t>(</a:t>
              </a:r>
              <a:r>
                <a:rPr lang="es-ES" sz="1400" b="1" dirty="0" err="1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iEe</a:t>
              </a:r>
              <a:r>
                <a:rPr lang="es-ES" sz="1200" dirty="0" smtClean="0">
                  <a:latin typeface="Montserrat Light" panose="00000400000000000000" pitchFamily="2" charset="0"/>
                </a:rPr>
                <a:t>)</a:t>
              </a:r>
              <a:endParaRPr lang="es-ES" sz="1100" dirty="0">
                <a:latin typeface="Montserrat Light" panose="00000400000000000000" pitchFamily="2" charset="0"/>
              </a:endParaRPr>
            </a:p>
          </p:txBody>
        </p:sp>
        <p:cxnSp>
          <p:nvCxnSpPr>
            <p:cNvPr id="115" name="114 Conector recto"/>
            <p:cNvCxnSpPr/>
            <p:nvPr/>
          </p:nvCxnSpPr>
          <p:spPr>
            <a:xfrm>
              <a:off x="611561" y="2881772"/>
              <a:ext cx="8139316" cy="0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115 Conector recto"/>
            <p:cNvCxnSpPr/>
            <p:nvPr/>
          </p:nvCxnSpPr>
          <p:spPr>
            <a:xfrm>
              <a:off x="611561" y="3226724"/>
              <a:ext cx="8139316" cy="0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116 Conector recto"/>
            <p:cNvCxnSpPr/>
            <p:nvPr/>
          </p:nvCxnSpPr>
          <p:spPr>
            <a:xfrm>
              <a:off x="611561" y="3573016"/>
              <a:ext cx="8139316" cy="0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8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616908" y="2930278"/>
              <a:ext cx="4152859" cy="386328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125000"/>
                </a:lnSpc>
                <a:spcBef>
                  <a:spcPts val="0"/>
                </a:spcBef>
                <a:defRPr/>
              </a:pPr>
              <a:r>
                <a:rPr lang="es-ES" sz="105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beneficio </a:t>
              </a:r>
              <a:r>
                <a:rPr lang="es-ES" sz="900" dirty="0" smtClean="0">
                  <a:latin typeface="Montserrat Light" panose="00000400000000000000" pitchFamily="2" charset="0"/>
                </a:rPr>
                <a:t>( 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B </a:t>
              </a:r>
              <a:r>
                <a:rPr lang="es-ES" sz="800" dirty="0" smtClean="0">
                  <a:latin typeface="Montserrat Light" panose="00000400000000000000" pitchFamily="2" charset="0"/>
                </a:rPr>
                <a:t>) </a:t>
              </a:r>
              <a:r>
                <a:rPr lang="es-ES" sz="700" dirty="0" smtClean="0">
                  <a:latin typeface="Montserrat Light" panose="00000400000000000000" pitchFamily="2" charset="0"/>
                </a:rPr>
                <a:t>  </a:t>
              </a:r>
              <a:r>
                <a:rPr lang="es-ES" sz="1000" dirty="0" smtClean="0">
                  <a:latin typeface="Montserrat SemiBold" panose="00000700000000000000" pitchFamily="2" charset="0"/>
                </a:rPr>
                <a:t>total = </a:t>
              </a:r>
              <a:r>
                <a:rPr lang="es-ES" sz="1200" dirty="0" smtClean="0">
                  <a:solidFill>
                    <a:srgbClr val="0E7683"/>
                  </a:solidFill>
                  <a:latin typeface="Montserrat SemiBold" panose="00000700000000000000" pitchFamily="2" charset="0"/>
                  <a:cs typeface="Calibri"/>
                </a:rPr>
                <a:t>15.348,08</a:t>
              </a:r>
              <a:r>
                <a:rPr lang="es-ES" sz="1000" dirty="0" smtClean="0">
                  <a:latin typeface="Montserrat SemiBold" panose="00000700000000000000" pitchFamily="2" charset="0"/>
                </a:rPr>
                <a:t> </a:t>
              </a:r>
              <a:r>
                <a:rPr lang="es-ES" sz="1050" dirty="0">
                  <a:solidFill>
                    <a:srgbClr val="000000"/>
                  </a:solidFill>
                  <a:latin typeface="Montserrat Light" panose="00000400000000000000" pitchFamily="2" charset="0"/>
                  <a:cs typeface="Calibri"/>
                </a:rPr>
                <a:t>€/año</a:t>
              </a:r>
              <a:endParaRPr lang="es-ES" sz="1100" dirty="0">
                <a:solidFill>
                  <a:srgbClr val="000000"/>
                </a:solidFill>
                <a:latin typeface="Montserrat Light" panose="00000400000000000000" pitchFamily="2" charset="0"/>
                <a:cs typeface="Calibri"/>
              </a:endParaRPr>
            </a:p>
          </p:txBody>
        </p:sp>
        <p:sp>
          <p:nvSpPr>
            <p:cNvPr id="119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616909" y="3302129"/>
              <a:ext cx="2920772" cy="386328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125000"/>
                </a:lnSpc>
                <a:spcBef>
                  <a:spcPts val="0"/>
                </a:spcBef>
                <a:defRPr/>
              </a:pPr>
              <a:r>
                <a:rPr lang="es-ES" sz="105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inversión </a:t>
              </a:r>
              <a:r>
                <a:rPr lang="es-ES" sz="900" dirty="0" smtClean="0">
                  <a:latin typeface="Montserrat Light" panose="00000400000000000000" pitchFamily="2" charset="0"/>
                </a:rPr>
                <a:t>( 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i </a:t>
              </a:r>
              <a:r>
                <a:rPr lang="es-ES" sz="900" dirty="0" smtClean="0">
                  <a:latin typeface="Montserrat Light" panose="00000400000000000000" pitchFamily="2" charset="0"/>
                </a:rPr>
                <a:t>)</a:t>
              </a:r>
              <a:r>
                <a:rPr lang="es-ES" sz="800" dirty="0" smtClean="0">
                  <a:latin typeface="Montserrat Light" panose="00000400000000000000" pitchFamily="2" charset="0"/>
                </a:rPr>
                <a:t>      </a:t>
              </a:r>
              <a:r>
                <a:rPr lang="es-ES" sz="1050" dirty="0" smtClean="0">
                  <a:latin typeface="Montserrat SemiBold" panose="00000700000000000000" pitchFamily="2" charset="0"/>
                </a:rPr>
                <a:t>total = </a:t>
              </a:r>
              <a:r>
                <a:rPr lang="es-ES" sz="1200" dirty="0" smtClean="0">
                  <a:solidFill>
                    <a:srgbClr val="0E7683"/>
                  </a:solidFill>
                  <a:latin typeface="Montserrat SemiBold" panose="00000700000000000000" pitchFamily="2" charset="0"/>
                  <a:cs typeface="Calibri"/>
                </a:rPr>
                <a:t>1.586</a:t>
              </a:r>
              <a:r>
                <a:rPr lang="es-ES" sz="1050" dirty="0" smtClean="0">
                  <a:latin typeface="Montserrat SemiBold" panose="00000700000000000000" pitchFamily="2" charset="0"/>
                </a:rPr>
                <a:t> </a:t>
              </a:r>
              <a:r>
                <a:rPr lang="es-ES" sz="1100" dirty="0" smtClean="0">
                  <a:solidFill>
                    <a:srgbClr val="000000"/>
                  </a:solidFill>
                  <a:latin typeface="Montserrat Light" panose="00000400000000000000" pitchFamily="2" charset="0"/>
                  <a:cs typeface="Calibri"/>
                </a:rPr>
                <a:t>€/año</a:t>
              </a:r>
              <a:endParaRPr lang="es-ES" sz="1100" dirty="0">
                <a:solidFill>
                  <a:srgbClr val="000000"/>
                </a:solidFill>
                <a:latin typeface="Montserrat Light" panose="00000400000000000000" pitchFamily="2" charset="0"/>
                <a:cs typeface="Calibri"/>
              </a:endParaRPr>
            </a:p>
          </p:txBody>
        </p:sp>
        <p:sp>
          <p:nvSpPr>
            <p:cNvPr id="122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1823872"/>
              <a:ext cx="1434812" cy="386328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125000"/>
                </a:lnSpc>
                <a:spcBef>
                  <a:spcPts val="0"/>
                </a:spcBef>
                <a:defRPr/>
              </a:pPr>
              <a:r>
                <a:rPr lang="es-ES" sz="1600" dirty="0" smtClean="0">
                  <a:solidFill>
                    <a:srgbClr val="0E7683"/>
                  </a:solidFill>
                  <a:latin typeface="Montserrat SemiBold" panose="00000700000000000000" pitchFamily="2" charset="0"/>
                  <a:cs typeface="Calibri"/>
                </a:rPr>
                <a:t>ROI = (B-i) / i</a:t>
              </a:r>
              <a:endParaRPr lang="es-ES" sz="1200" dirty="0">
                <a:solidFill>
                  <a:srgbClr val="000000"/>
                </a:solidFill>
                <a:latin typeface="Montserrat Light" panose="00000400000000000000" pitchFamily="2" charset="0"/>
                <a:cs typeface="Calibri"/>
              </a:endParaRPr>
            </a:p>
          </p:txBody>
        </p:sp>
        <p:sp>
          <p:nvSpPr>
            <p:cNvPr id="124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7160096" y="4986578"/>
              <a:ext cx="4032447" cy="247190"/>
            </a:xfrm>
            <a:prstGeom prst="rect">
              <a:avLst/>
            </a:prstGeom>
          </p:spPr>
          <p:txBody>
            <a:bodyPr wrap="none" lIns="0" tIns="0" rIns="0" bIns="0" anchor="t">
              <a:normAutofit fontScale="92500" lnSpcReduction="20000"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125000"/>
                </a:lnSpc>
                <a:spcBef>
                  <a:spcPts val="0"/>
                </a:spcBef>
                <a:defRPr/>
              </a:pPr>
              <a:r>
                <a:rPr lang="es-ES" sz="1600" dirty="0" err="1" smtClean="0">
                  <a:solidFill>
                    <a:srgbClr val="0E7683"/>
                  </a:solidFill>
                  <a:latin typeface="Montserrat SemiBold" panose="00000700000000000000" pitchFamily="2" charset="0"/>
                  <a:cs typeface="Calibri"/>
                </a:rPr>
                <a:t>iEe</a:t>
              </a:r>
              <a:r>
                <a:rPr lang="es-ES" sz="1600" dirty="0" smtClean="0">
                  <a:solidFill>
                    <a:srgbClr val="0E7683"/>
                  </a:solidFill>
                  <a:latin typeface="Montserrat SemiBold" panose="00000700000000000000" pitchFamily="2" charset="0"/>
                  <a:cs typeface="Calibri"/>
                </a:rPr>
                <a:t> </a:t>
              </a:r>
              <a:r>
                <a:rPr lang="es-ES" sz="1600" dirty="0" smtClean="0">
                  <a:latin typeface="Montserrat SemiBold" panose="00000700000000000000" pitchFamily="2" charset="0"/>
                  <a:cs typeface="Calibri"/>
                </a:rPr>
                <a:t>=</a:t>
              </a:r>
              <a:endParaRPr lang="es-ES" sz="1800" dirty="0">
                <a:solidFill>
                  <a:srgbClr val="FF0000"/>
                </a:solidFill>
                <a:latin typeface="Montserrat Light" panose="00000400000000000000" pitchFamily="2" charset="0"/>
                <a:cs typeface="Calibri"/>
              </a:endParaRPr>
            </a:p>
          </p:txBody>
        </p:sp>
        <p:sp>
          <p:nvSpPr>
            <p:cNvPr id="174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4533915"/>
              <a:ext cx="936103" cy="165173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800" dirty="0">
                  <a:latin typeface="Montserrat Light" panose="00000400000000000000" pitchFamily="2" charset="0"/>
                </a:rPr>
                <a:t>fuente</a:t>
              </a:r>
              <a:r>
                <a:rPr lang="es-ES" sz="1000" dirty="0">
                  <a:latin typeface="Montserrat Light" panose="00000400000000000000" pitchFamily="2" charset="0"/>
                </a:rPr>
                <a:t>: </a:t>
              </a:r>
              <a:r>
                <a:rPr lang="es-ES" sz="1000" dirty="0" smtClean="0">
                  <a:latin typeface="Montserrat Light" panose="00000400000000000000" pitchFamily="2" charset="0"/>
                </a:rPr>
                <a:t>www.</a:t>
              </a:r>
              <a:r>
                <a:rPr lang="es-ES" sz="1000" b="1" dirty="0" smtClean="0">
                  <a:latin typeface="Montserrat Light" panose="00000400000000000000" pitchFamily="2" charset="0"/>
                </a:rPr>
                <a:t>tweetbinder</a:t>
              </a:r>
              <a:r>
                <a:rPr lang="es-ES" sz="1000" dirty="0" smtClean="0">
                  <a:latin typeface="Montserrat Light" panose="00000400000000000000" pitchFamily="2" charset="0"/>
                </a:rPr>
                <a:t>.com </a:t>
              </a:r>
              <a:endParaRPr lang="es-ES" sz="1000" dirty="0">
                <a:latin typeface="Montserrat Light" panose="00000400000000000000" pitchFamily="2" charset="0"/>
              </a:endParaRPr>
            </a:p>
          </p:txBody>
        </p:sp>
        <p:sp>
          <p:nvSpPr>
            <p:cNvPr id="175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7678299" y="5001818"/>
              <a:ext cx="1047115" cy="1076196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fontAlgn="auto">
                <a:lnSpc>
                  <a:spcPct val="100000"/>
                </a:lnSpc>
                <a:spcBef>
                  <a:spcPts val="0"/>
                </a:spcBef>
                <a:buClr>
                  <a:srgbClr val="0E7683"/>
                </a:buClr>
                <a:buNone/>
                <a:defRPr/>
              </a:pPr>
              <a:r>
                <a:rPr lang="es-ES" sz="1400" dirty="0" smtClean="0">
                  <a:latin typeface="Montserrat Light" panose="00000400000000000000" pitchFamily="2" charset="0"/>
                  <a:cs typeface="Calibri"/>
                </a:rPr>
                <a:t>  3.662,680</a:t>
              </a:r>
            </a:p>
            <a:p>
              <a:pPr marL="0" indent="0" algn="r" fontAlgn="auto">
                <a:lnSpc>
                  <a:spcPct val="100000"/>
                </a:lnSpc>
                <a:spcBef>
                  <a:spcPts val="0"/>
                </a:spcBef>
                <a:buClr>
                  <a:srgbClr val="0E7683"/>
                </a:buClr>
                <a:buNone/>
                <a:defRPr/>
              </a:pPr>
              <a:r>
                <a:rPr lang="es-ES" sz="1800" dirty="0" smtClean="0">
                  <a:solidFill>
                    <a:srgbClr val="0E7683"/>
                  </a:solidFill>
                  <a:latin typeface="Montserrat SemiBold" panose="00000700000000000000" pitchFamily="2" charset="0"/>
                  <a:cs typeface="Calibri"/>
                </a:rPr>
                <a:t>+</a:t>
              </a:r>
              <a:r>
                <a:rPr lang="es-ES" sz="1400" dirty="0" smtClean="0">
                  <a:latin typeface="Montserrat Light" panose="00000400000000000000" pitchFamily="2" charset="0"/>
                  <a:cs typeface="Calibri"/>
                </a:rPr>
                <a:t>       48.110</a:t>
              </a:r>
            </a:p>
            <a:p>
              <a:pPr marL="0" indent="0" algn="r" fontAlgn="auto">
                <a:lnSpc>
                  <a:spcPct val="25000"/>
                </a:lnSpc>
                <a:spcBef>
                  <a:spcPts val="0"/>
                </a:spcBef>
                <a:buClr>
                  <a:srgbClr val="0E7683"/>
                </a:buClr>
                <a:buNone/>
                <a:defRPr/>
              </a:pPr>
              <a:r>
                <a:rPr lang="es-ES" sz="1400" dirty="0" smtClean="0">
                  <a:latin typeface="Montserrat Light" panose="00000400000000000000" pitchFamily="2" charset="0"/>
                  <a:cs typeface="Calibri"/>
                </a:rPr>
                <a:t>_________________</a:t>
              </a:r>
            </a:p>
            <a:p>
              <a:pPr marL="0" indent="0" algn="r" fontAlgn="auto">
                <a:lnSpc>
                  <a:spcPct val="100000"/>
                </a:lnSpc>
                <a:spcBef>
                  <a:spcPts val="0"/>
                </a:spcBef>
                <a:buClr>
                  <a:srgbClr val="0E7683"/>
                </a:buClr>
                <a:buNone/>
                <a:defRPr/>
              </a:pPr>
              <a:r>
                <a:rPr lang="es-ES" sz="1400" dirty="0" smtClean="0">
                  <a:solidFill>
                    <a:srgbClr val="0E7683"/>
                  </a:solidFill>
                  <a:latin typeface="Montserrat SemiBold" panose="00000700000000000000" pitchFamily="2" charset="0"/>
                  <a:cs typeface="Calibri"/>
                </a:rPr>
                <a:t>3.117.790 </a:t>
              </a:r>
              <a:r>
                <a:rPr lang="es-ES" sz="1100" dirty="0" smtClean="0">
                  <a:latin typeface="Montserrat Light" panose="00000400000000000000" pitchFamily="2" charset="0"/>
                  <a:cs typeface="Calibri"/>
                </a:rPr>
                <a:t>€/año</a:t>
              </a:r>
              <a:endParaRPr lang="es-ES" sz="1600" dirty="0">
                <a:latin typeface="Montserrat Light" panose="00000400000000000000" pitchFamily="2" charset="0"/>
                <a:cs typeface="Calibri"/>
              </a:endParaRPr>
            </a:p>
          </p:txBody>
        </p:sp>
        <p:sp>
          <p:nvSpPr>
            <p:cNvPr id="176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3690744"/>
              <a:ext cx="2710096" cy="386328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125000"/>
                </a:lnSpc>
                <a:spcBef>
                  <a:spcPts val="0"/>
                </a:spcBef>
                <a:defRPr/>
              </a:pPr>
              <a:r>
                <a:rPr lang="es-ES" sz="1600" dirty="0" smtClean="0">
                  <a:solidFill>
                    <a:srgbClr val="0E7683"/>
                  </a:solidFill>
                  <a:latin typeface="Montserrat SemiBold" panose="00000700000000000000" pitchFamily="2" charset="0"/>
                  <a:cs typeface="Calibri"/>
                </a:rPr>
                <a:t>ROI </a:t>
              </a:r>
              <a:r>
                <a:rPr lang="es-ES" sz="1200" dirty="0" smtClean="0">
                  <a:latin typeface="Montserrat Light" panose="00000400000000000000" pitchFamily="2" charset="0"/>
                  <a:cs typeface="Calibri"/>
                </a:rPr>
                <a:t>= (15,348,08-1.586) /1.586 =</a:t>
              </a:r>
              <a:endParaRPr lang="es-ES" sz="1200" dirty="0">
                <a:latin typeface="Montserrat Light" panose="00000400000000000000" pitchFamily="2" charset="0"/>
                <a:cs typeface="Calibri"/>
              </a:endParaRPr>
            </a:p>
          </p:txBody>
        </p:sp>
        <p:sp>
          <p:nvSpPr>
            <p:cNvPr id="177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3040552" y="3662750"/>
              <a:ext cx="635468" cy="386328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125000"/>
                </a:lnSpc>
                <a:spcBef>
                  <a:spcPts val="0"/>
                </a:spcBef>
                <a:defRPr/>
              </a:pPr>
              <a:r>
                <a:rPr lang="es-ES" sz="1900" dirty="0" smtClean="0">
                  <a:solidFill>
                    <a:srgbClr val="0E7683"/>
                  </a:solidFill>
                  <a:latin typeface="Montserrat SemiBold" panose="00000700000000000000" pitchFamily="2" charset="0"/>
                  <a:cs typeface="Calibri"/>
                </a:rPr>
                <a:t>8,677</a:t>
              </a:r>
              <a:endParaRPr lang="es-ES" sz="1900" dirty="0">
                <a:solidFill>
                  <a:srgbClr val="0E7683"/>
                </a:solidFill>
                <a:latin typeface="Montserrat Light" panose="00000400000000000000" pitchFamily="2" charset="0"/>
                <a:cs typeface="Calibri"/>
              </a:endParaRPr>
            </a:p>
          </p:txBody>
        </p:sp>
        <p:sp>
          <p:nvSpPr>
            <p:cNvPr id="180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7236297" y="5858563"/>
              <a:ext cx="1489118" cy="1076196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fontAlgn="auto">
                <a:lnSpc>
                  <a:spcPct val="100000"/>
                </a:lnSpc>
                <a:spcBef>
                  <a:spcPts val="0"/>
                </a:spcBef>
                <a:buClr>
                  <a:srgbClr val="0E7683"/>
                </a:buClr>
                <a:buNone/>
                <a:defRPr/>
              </a:pPr>
              <a:r>
                <a:rPr lang="es-ES" sz="1050" dirty="0" smtClean="0">
                  <a:latin typeface="Montserrat Light" panose="00000400000000000000" pitchFamily="2" charset="0"/>
                  <a:cs typeface="Calibri"/>
                </a:rPr>
                <a:t>  frente a </a:t>
              </a:r>
              <a:r>
                <a:rPr lang="es-ES" sz="1000" b="1" dirty="0" smtClean="0">
                  <a:latin typeface="Montserrat Light" panose="00000400000000000000" pitchFamily="2" charset="0"/>
                  <a:cs typeface="Calibri"/>
                </a:rPr>
                <a:t>1.586</a:t>
              </a:r>
              <a:r>
                <a:rPr lang="es-ES" sz="1000" dirty="0" smtClean="0">
                  <a:latin typeface="Montserrat Light" panose="00000400000000000000" pitchFamily="2" charset="0"/>
                  <a:cs typeface="Calibri"/>
                </a:rPr>
                <a:t> €/año </a:t>
              </a:r>
            </a:p>
            <a:p>
              <a:pPr marL="0" indent="0" algn="r" fontAlgn="auto">
                <a:lnSpc>
                  <a:spcPct val="100000"/>
                </a:lnSpc>
                <a:spcBef>
                  <a:spcPts val="0"/>
                </a:spcBef>
                <a:buClr>
                  <a:srgbClr val="0E7683"/>
                </a:buClr>
                <a:buNone/>
                <a:defRPr/>
              </a:pPr>
              <a:r>
                <a:rPr lang="es-ES" sz="1000" dirty="0" smtClean="0">
                  <a:latin typeface="Montserrat Light" panose="00000400000000000000" pitchFamily="2" charset="0"/>
                  <a:cs typeface="Calibri"/>
                </a:rPr>
                <a:t>de inversión real </a:t>
              </a:r>
            </a:p>
            <a:p>
              <a:pPr marL="0" indent="0" algn="r" fontAlgn="auto">
                <a:lnSpc>
                  <a:spcPct val="100000"/>
                </a:lnSpc>
                <a:spcBef>
                  <a:spcPts val="0"/>
                </a:spcBef>
                <a:buClr>
                  <a:srgbClr val="0E7683"/>
                </a:buClr>
                <a:buNone/>
                <a:defRPr/>
              </a:pPr>
              <a:r>
                <a:rPr lang="es-ES" sz="800" dirty="0" smtClean="0">
                  <a:latin typeface="Montserrat Light" panose="00000400000000000000" pitchFamily="2" charset="0"/>
                  <a:cs typeface="Calibri"/>
                </a:rPr>
                <a:t>(*no incluye inversión en equipos </a:t>
              </a:r>
            </a:p>
            <a:p>
              <a:pPr marL="0" indent="0" algn="r" fontAlgn="auto">
                <a:lnSpc>
                  <a:spcPct val="100000"/>
                </a:lnSpc>
                <a:spcBef>
                  <a:spcPts val="0"/>
                </a:spcBef>
                <a:buClr>
                  <a:srgbClr val="0E7683"/>
                </a:buClr>
                <a:buNone/>
                <a:defRPr/>
              </a:pPr>
              <a:r>
                <a:rPr lang="es-ES" sz="800" dirty="0" smtClean="0">
                  <a:latin typeface="Montserrat Light" panose="00000400000000000000" pitchFamily="2" charset="0"/>
                  <a:cs typeface="Calibri"/>
                </a:rPr>
                <a:t>y personal de comunicación)</a:t>
              </a:r>
            </a:p>
          </p:txBody>
        </p:sp>
        <p:grpSp>
          <p:nvGrpSpPr>
            <p:cNvPr id="2" name="1 Grupo"/>
            <p:cNvGrpSpPr/>
            <p:nvPr/>
          </p:nvGrpSpPr>
          <p:grpSpPr>
            <a:xfrm>
              <a:off x="3341514" y="1578244"/>
              <a:ext cx="6134013" cy="2002012"/>
              <a:chOff x="4744915" y="1837406"/>
              <a:chExt cx="6134013" cy="2002012"/>
            </a:xfrm>
          </p:grpSpPr>
          <p:sp>
            <p:nvSpPr>
              <p:cNvPr id="91" name="Rectángulo 17">
                <a:extLst>
                  <a:ext uri="{FF2B5EF4-FFF2-40B4-BE49-F238E27FC236}">
                    <a16:creationId xmlns:a16="http://schemas.microsoft.com/office/drawing/2014/main" xmlns="" id="{EBF64569-0541-47FD-B710-99217719AC1F}"/>
                  </a:ext>
                </a:extLst>
              </p:cNvPr>
              <p:cNvSpPr/>
              <p:nvPr/>
            </p:nvSpPr>
            <p:spPr>
              <a:xfrm>
                <a:off x="4802638" y="2283682"/>
                <a:ext cx="2030509" cy="860620"/>
              </a:xfrm>
              <a:prstGeom prst="rect">
                <a:avLst/>
              </a:prstGeom>
              <a:solidFill>
                <a:srgbClr val="0E7683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97" name="CuadroTexto 10">
                <a:extLst>
                  <a:ext uri="{FF2B5EF4-FFF2-40B4-BE49-F238E27FC236}">
                    <a16:creationId xmlns:a16="http://schemas.microsoft.com/office/drawing/2014/main" xmlns="" id="{B4D61A73-68C6-4344-AACC-B2D19E4685A5}"/>
                  </a:ext>
                </a:extLst>
              </p:cNvPr>
              <p:cNvSpPr txBox="1"/>
              <p:nvPr/>
            </p:nvSpPr>
            <p:spPr>
              <a:xfrm>
                <a:off x="4744915" y="1837406"/>
                <a:ext cx="2157360" cy="446276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s-ES" sz="1300" dirty="0" smtClean="0">
                    <a:solidFill>
                      <a:srgbClr val="000000"/>
                    </a:solidFill>
                    <a:latin typeface="Montserrat Light" panose="00000400000000000000" pitchFamily="2" charset="0"/>
                  </a:rPr>
                  <a:t>actividad </a:t>
                </a:r>
                <a:r>
                  <a:rPr lang="es-ES" sz="1400" b="1" dirty="0" smtClean="0">
                    <a:solidFill>
                      <a:srgbClr val="0E7683"/>
                    </a:solidFill>
                    <a:latin typeface="Montserrat SemiBold" panose="00000700000000000000" pitchFamily="2" charset="0"/>
                  </a:rPr>
                  <a:t>twitter</a:t>
                </a:r>
              </a:p>
              <a:p>
                <a:r>
                  <a:rPr lang="es-ES" sz="900" dirty="0" smtClean="0">
                    <a:latin typeface="Montserrat Light" panose="00000400000000000000" pitchFamily="2" charset="0"/>
                  </a:rPr>
                  <a:t>rango de fechas </a:t>
                </a:r>
                <a:r>
                  <a:rPr lang="es-ES" sz="900" b="1" dirty="0" smtClean="0">
                    <a:latin typeface="Montserrat SemiBold" panose="00000700000000000000" pitchFamily="2" charset="0"/>
                  </a:rPr>
                  <a:t>02/12/20-11/12/20</a:t>
                </a:r>
                <a:endParaRPr lang="es-ES" sz="900" b="1" dirty="0">
                  <a:latin typeface="Montserrat SemiBold" panose="00000700000000000000" pitchFamily="2" charset="0"/>
                </a:endParaRPr>
              </a:p>
            </p:txBody>
          </p:sp>
          <p:sp>
            <p:nvSpPr>
              <p:cNvPr id="99" name="CuadroTexto 25">
                <a:extLst>
                  <a:ext uri="{FF2B5EF4-FFF2-40B4-BE49-F238E27FC236}">
                    <a16:creationId xmlns:a16="http://schemas.microsoft.com/office/drawing/2014/main" xmlns="" id="{0CD8028D-66C9-4015-B4C2-05773EF64742}"/>
                  </a:ext>
                </a:extLst>
              </p:cNvPr>
              <p:cNvSpPr txBox="1"/>
              <p:nvPr/>
            </p:nvSpPr>
            <p:spPr>
              <a:xfrm>
                <a:off x="4744915" y="2239072"/>
                <a:ext cx="2022132" cy="1254189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es-ES" sz="1600" dirty="0" smtClean="0">
                    <a:solidFill>
                      <a:srgbClr val="0E7683"/>
                    </a:solidFill>
                    <a:latin typeface="Montserrat SemiBold" panose="00000700000000000000" pitchFamily="2" charset="0"/>
                    <a:cs typeface="Calibri"/>
                  </a:rPr>
                  <a:t>46</a:t>
                </a:r>
                <a:r>
                  <a:rPr lang="es-ES" sz="1600" dirty="0" smtClean="0">
                    <a:solidFill>
                      <a:srgbClr val="000000"/>
                    </a:solidFill>
                    <a:latin typeface="Montserrat Light" panose="00000400000000000000" pitchFamily="2" charset="0"/>
                    <a:cs typeface="Calibri"/>
                  </a:rPr>
                  <a:t> </a:t>
                </a:r>
                <a:r>
                  <a:rPr lang="es-ES" sz="1100" dirty="0" smtClean="0">
                    <a:solidFill>
                      <a:srgbClr val="000000"/>
                    </a:solidFill>
                    <a:latin typeface="Montserrat Light" panose="00000400000000000000" pitchFamily="2" charset="0"/>
                    <a:cs typeface="Calibri"/>
                  </a:rPr>
                  <a:t>tuits totales</a:t>
                </a:r>
                <a:endParaRPr lang="es-ES" sz="1200" dirty="0">
                  <a:solidFill>
                    <a:srgbClr val="000000"/>
                  </a:solidFill>
                  <a:latin typeface="Montserrat Light" panose="00000400000000000000" pitchFamily="2" charset="0"/>
                  <a:cs typeface="Calibri"/>
                </a:endParaRPr>
              </a:p>
              <a:p>
                <a:pPr>
                  <a:lnSpc>
                    <a:spcPct val="125000"/>
                  </a:lnSpc>
                </a:pPr>
                <a:r>
                  <a:rPr lang="es-ES" sz="1400" dirty="0" smtClean="0">
                    <a:solidFill>
                      <a:srgbClr val="0E7683"/>
                    </a:solidFill>
                    <a:latin typeface="Montserrat SemiBold" panose="00000700000000000000" pitchFamily="2" charset="0"/>
                    <a:cs typeface="Calibri"/>
                  </a:rPr>
                  <a:t>280,33</a:t>
                </a:r>
                <a:r>
                  <a:rPr lang="es-ES" sz="1200" dirty="0" smtClean="0">
                    <a:solidFill>
                      <a:srgbClr val="0E7683"/>
                    </a:solidFill>
                    <a:latin typeface="Montserrat SemiBold" panose="00000700000000000000" pitchFamily="2" charset="0"/>
                    <a:cs typeface="Calibri"/>
                  </a:rPr>
                  <a:t> €</a:t>
                </a:r>
                <a:r>
                  <a:rPr lang="es-ES" sz="1200" dirty="0" smtClean="0">
                    <a:solidFill>
                      <a:srgbClr val="000000"/>
                    </a:solidFill>
                    <a:latin typeface="Montserrat Light" panose="00000400000000000000" pitchFamily="2" charset="0"/>
                    <a:cs typeface="Calibri"/>
                  </a:rPr>
                  <a:t> </a:t>
                </a:r>
                <a:r>
                  <a:rPr lang="es-ES" sz="1000" dirty="0" smtClean="0">
                    <a:solidFill>
                      <a:srgbClr val="000000"/>
                    </a:solidFill>
                    <a:latin typeface="Montserrat Light" panose="00000400000000000000" pitchFamily="2" charset="0"/>
                    <a:cs typeface="Calibri"/>
                  </a:rPr>
                  <a:t>valor económico</a:t>
                </a:r>
                <a:endParaRPr lang="es-ES" sz="1050" dirty="0">
                  <a:solidFill>
                    <a:srgbClr val="000000"/>
                  </a:solidFill>
                  <a:latin typeface="Montserrat Light" panose="00000400000000000000" pitchFamily="2" charset="0"/>
                  <a:cs typeface="Calibri"/>
                </a:endParaRPr>
              </a:p>
              <a:p>
                <a:pPr>
                  <a:lnSpc>
                    <a:spcPct val="25000"/>
                  </a:lnSpc>
                </a:pPr>
                <a:r>
                  <a:rPr lang="es-ES" sz="1200" dirty="0" smtClean="0">
                    <a:latin typeface="Montserrat Light" panose="00000400000000000000" pitchFamily="2" charset="0"/>
                    <a:cs typeface="Calibri"/>
                  </a:rPr>
                  <a:t>________________________</a:t>
                </a:r>
              </a:p>
              <a:p>
                <a:pPr>
                  <a:lnSpc>
                    <a:spcPct val="125000"/>
                  </a:lnSpc>
                </a:pPr>
                <a:r>
                  <a:rPr lang="es-ES" sz="1200" dirty="0" smtClean="0">
                    <a:latin typeface="Montserrat Light" panose="00000400000000000000" pitchFamily="2" charset="0"/>
                    <a:cs typeface="Calibri"/>
                  </a:rPr>
                  <a:t>28,033 </a:t>
                </a:r>
                <a:r>
                  <a:rPr lang="es-ES" sz="1100" dirty="0" smtClean="0">
                    <a:latin typeface="Montserrat Light" panose="00000400000000000000" pitchFamily="2" charset="0"/>
                    <a:cs typeface="Calibri"/>
                  </a:rPr>
                  <a:t>€/día </a:t>
                </a:r>
                <a:r>
                  <a:rPr lang="es-ES" sz="1200" dirty="0" smtClean="0">
                    <a:latin typeface="Montserrat Light" panose="00000400000000000000" pitchFamily="2" charset="0"/>
                    <a:cs typeface="Calibri"/>
                  </a:rPr>
                  <a:t>x 365 </a:t>
                </a:r>
                <a:r>
                  <a:rPr lang="es-ES" sz="1200" dirty="0">
                    <a:latin typeface="Montserrat Light" panose="00000400000000000000" pitchFamily="2" charset="0"/>
                    <a:cs typeface="Calibri"/>
                  </a:rPr>
                  <a:t>= </a:t>
                </a:r>
                <a:endParaRPr lang="es-ES" sz="1200" dirty="0" smtClean="0">
                  <a:latin typeface="Montserrat Light" panose="00000400000000000000" pitchFamily="2" charset="0"/>
                  <a:cs typeface="Calibri"/>
                </a:endParaRPr>
              </a:p>
              <a:p>
                <a:pPr>
                  <a:lnSpc>
                    <a:spcPct val="125000"/>
                  </a:lnSpc>
                </a:pPr>
                <a:r>
                  <a:rPr lang="es-ES" sz="1600" dirty="0" smtClean="0">
                    <a:solidFill>
                      <a:srgbClr val="0E7683"/>
                    </a:solidFill>
                    <a:latin typeface="Montserrat SemiBold" panose="00000700000000000000" pitchFamily="2" charset="0"/>
                    <a:cs typeface="Calibri"/>
                  </a:rPr>
                  <a:t>10.232,05 </a:t>
                </a:r>
                <a:r>
                  <a:rPr lang="es-ES" sz="1200" dirty="0" smtClean="0">
                    <a:solidFill>
                      <a:srgbClr val="000000"/>
                    </a:solidFill>
                    <a:latin typeface="Montserrat Light" panose="00000400000000000000" pitchFamily="2" charset="0"/>
                    <a:cs typeface="Calibri"/>
                  </a:rPr>
                  <a:t>€/año</a:t>
                </a:r>
                <a:endParaRPr lang="es-ES" sz="1050" dirty="0">
                  <a:latin typeface="Montserrat Light" panose="00000400000000000000" pitchFamily="2" charset="0"/>
                  <a:cs typeface="Calibri"/>
                </a:endParaRPr>
              </a:p>
            </p:txBody>
          </p:sp>
          <p:sp>
            <p:nvSpPr>
              <p:cNvPr id="103" name="CuadroTexto 10">
                <a:extLst>
                  <a:ext uri="{FF2B5EF4-FFF2-40B4-BE49-F238E27FC236}">
                    <a16:creationId xmlns:a16="http://schemas.microsoft.com/office/drawing/2014/main" xmlns="" id="{B4D61A73-68C6-4344-AACC-B2D19E4685A5}"/>
                  </a:ext>
                </a:extLst>
              </p:cNvPr>
              <p:cNvSpPr txBox="1"/>
              <p:nvPr/>
            </p:nvSpPr>
            <p:spPr>
              <a:xfrm>
                <a:off x="6887571" y="1837406"/>
                <a:ext cx="2157360" cy="446276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s-ES" sz="1300" dirty="0" smtClean="0">
                    <a:solidFill>
                      <a:srgbClr val="000000"/>
                    </a:solidFill>
                    <a:latin typeface="Montserrat Light" panose="00000400000000000000" pitchFamily="2" charset="0"/>
                  </a:rPr>
                  <a:t>actividad resto </a:t>
                </a:r>
                <a:r>
                  <a:rPr lang="es-ES" sz="1400" b="1" dirty="0" err="1" smtClean="0">
                    <a:solidFill>
                      <a:srgbClr val="0E7683"/>
                    </a:solidFill>
                    <a:latin typeface="Montserrat SemiBold" panose="00000700000000000000" pitchFamily="2" charset="0"/>
                  </a:rPr>
                  <a:t>rrss</a:t>
                </a:r>
                <a:endParaRPr lang="es-ES" sz="14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endParaRPr>
              </a:p>
              <a:p>
                <a:r>
                  <a:rPr lang="es-ES" sz="900" dirty="0" err="1" smtClean="0">
                    <a:latin typeface="Montserrat Light" panose="00000400000000000000" pitchFamily="2" charset="0"/>
                  </a:rPr>
                  <a:t>facebook</a:t>
                </a:r>
                <a:r>
                  <a:rPr lang="es-ES" sz="900" dirty="0" smtClean="0">
                    <a:latin typeface="Montserrat Light" panose="00000400000000000000" pitchFamily="2" charset="0"/>
                  </a:rPr>
                  <a:t>, </a:t>
                </a:r>
                <a:r>
                  <a:rPr lang="es-ES" sz="900" dirty="0" err="1" smtClean="0">
                    <a:latin typeface="Montserrat Light" panose="00000400000000000000" pitchFamily="2" charset="0"/>
                  </a:rPr>
                  <a:t>instagram</a:t>
                </a:r>
                <a:r>
                  <a:rPr lang="es-ES" sz="900" dirty="0" smtClean="0">
                    <a:latin typeface="Montserrat Light" panose="00000400000000000000" pitchFamily="2" charset="0"/>
                  </a:rPr>
                  <a:t>, </a:t>
                </a:r>
                <a:r>
                  <a:rPr lang="es-ES" sz="900" dirty="0" err="1" smtClean="0">
                    <a:latin typeface="Montserrat Light" panose="00000400000000000000" pitchFamily="2" charset="0"/>
                  </a:rPr>
                  <a:t>linkedin</a:t>
                </a:r>
                <a:endParaRPr lang="es-ES" sz="900" b="1" dirty="0">
                  <a:latin typeface="Montserrat SemiBold" panose="00000700000000000000" pitchFamily="2" charset="0"/>
                </a:endParaRPr>
              </a:p>
            </p:txBody>
          </p:sp>
          <p:sp>
            <p:nvSpPr>
              <p:cNvPr id="104" name="Rectángulo 17">
                <a:extLst>
                  <a:ext uri="{FF2B5EF4-FFF2-40B4-BE49-F238E27FC236}">
                    <a16:creationId xmlns:a16="http://schemas.microsoft.com/office/drawing/2014/main" xmlns="" id="{EBF64569-0541-47FD-B710-99217719AC1F}"/>
                  </a:ext>
                </a:extLst>
              </p:cNvPr>
              <p:cNvSpPr/>
              <p:nvPr/>
            </p:nvSpPr>
            <p:spPr>
              <a:xfrm>
                <a:off x="6887571" y="2283682"/>
                <a:ext cx="1826952" cy="860620"/>
              </a:xfrm>
              <a:prstGeom prst="rect">
                <a:avLst/>
              </a:prstGeom>
              <a:solidFill>
                <a:srgbClr val="0E7683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11" name="CuadroTexto 25">
                <a:extLst>
                  <a:ext uri="{FF2B5EF4-FFF2-40B4-BE49-F238E27FC236}">
                    <a16:creationId xmlns:a16="http://schemas.microsoft.com/office/drawing/2014/main" xmlns="" id="{0CD8028D-66C9-4015-B4C2-05773EF64742}"/>
                  </a:ext>
                </a:extLst>
              </p:cNvPr>
              <p:cNvSpPr txBox="1"/>
              <p:nvPr/>
            </p:nvSpPr>
            <p:spPr>
              <a:xfrm>
                <a:off x="6936151" y="2239072"/>
                <a:ext cx="1778372" cy="850233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es-ES" sz="1100" dirty="0" smtClean="0">
                    <a:solidFill>
                      <a:srgbClr val="000000"/>
                    </a:solidFill>
                    <a:latin typeface="Montserrat Light" panose="00000400000000000000" pitchFamily="2" charset="0"/>
                    <a:cs typeface="Calibri"/>
                  </a:rPr>
                  <a:t>consideramos</a:t>
                </a:r>
                <a:endParaRPr lang="es-ES" sz="1200" dirty="0">
                  <a:solidFill>
                    <a:srgbClr val="000000"/>
                  </a:solidFill>
                  <a:latin typeface="Montserrat Light" panose="00000400000000000000" pitchFamily="2" charset="0"/>
                  <a:cs typeface="Calibri"/>
                </a:endParaRPr>
              </a:p>
              <a:p>
                <a:pPr>
                  <a:lnSpc>
                    <a:spcPct val="125000"/>
                  </a:lnSpc>
                </a:pPr>
                <a:r>
                  <a:rPr lang="es-ES" sz="1400" dirty="0" smtClean="0">
                    <a:solidFill>
                      <a:srgbClr val="0E7683"/>
                    </a:solidFill>
                    <a:latin typeface="Montserrat SemiBold" panose="00000700000000000000" pitchFamily="2" charset="0"/>
                    <a:cs typeface="Calibri"/>
                  </a:rPr>
                  <a:t>50%</a:t>
                </a:r>
                <a:r>
                  <a:rPr lang="es-ES" sz="1200" dirty="0" smtClean="0">
                    <a:solidFill>
                      <a:srgbClr val="000000"/>
                    </a:solidFill>
                    <a:latin typeface="Montserrat Light" panose="00000400000000000000" pitchFamily="2" charset="0"/>
                    <a:cs typeface="Calibri"/>
                  </a:rPr>
                  <a:t> </a:t>
                </a:r>
                <a:r>
                  <a:rPr lang="es-ES" sz="1050" dirty="0" smtClean="0">
                    <a:solidFill>
                      <a:srgbClr val="000000"/>
                    </a:solidFill>
                    <a:latin typeface="Montserrat Light" panose="00000400000000000000" pitchFamily="2" charset="0"/>
                    <a:cs typeface="Calibri"/>
                  </a:rPr>
                  <a:t>valor twitter</a:t>
                </a:r>
                <a:endParaRPr lang="es-ES" sz="1050" dirty="0">
                  <a:solidFill>
                    <a:srgbClr val="000000"/>
                  </a:solidFill>
                  <a:latin typeface="Montserrat Light" panose="00000400000000000000" pitchFamily="2" charset="0"/>
                  <a:cs typeface="Calibri"/>
                </a:endParaRPr>
              </a:p>
              <a:p>
                <a:pPr>
                  <a:lnSpc>
                    <a:spcPct val="25000"/>
                  </a:lnSpc>
                </a:pPr>
                <a:r>
                  <a:rPr lang="es-ES" sz="1200" dirty="0" smtClean="0">
                    <a:latin typeface="Montserrat Light" panose="00000400000000000000" pitchFamily="2" charset="0"/>
                    <a:cs typeface="Calibri"/>
                  </a:rPr>
                  <a:t>____________________</a:t>
                </a:r>
              </a:p>
              <a:p>
                <a:pPr>
                  <a:lnSpc>
                    <a:spcPct val="125000"/>
                  </a:lnSpc>
                </a:pPr>
                <a:r>
                  <a:rPr lang="es-ES" sz="1200" dirty="0" smtClean="0">
                    <a:latin typeface="Montserrat Light" panose="00000400000000000000" pitchFamily="2" charset="0"/>
                    <a:cs typeface="Calibri"/>
                  </a:rPr>
                  <a:t>50% 10.232,05 </a:t>
                </a:r>
                <a:r>
                  <a:rPr lang="es-ES" sz="1200" dirty="0">
                    <a:latin typeface="Montserrat Light" panose="00000400000000000000" pitchFamily="2" charset="0"/>
                    <a:cs typeface="Calibri"/>
                  </a:rPr>
                  <a:t>= </a:t>
                </a:r>
                <a:endParaRPr lang="es-ES" sz="1200" dirty="0" smtClean="0">
                  <a:latin typeface="Montserrat Light" panose="00000400000000000000" pitchFamily="2" charset="0"/>
                  <a:cs typeface="Calibri"/>
                </a:endParaRPr>
              </a:p>
            </p:txBody>
          </p:sp>
          <p:sp>
            <p:nvSpPr>
              <p:cNvPr id="112" name="CuadroTexto 25">
                <a:extLst>
                  <a:ext uri="{FF2B5EF4-FFF2-40B4-BE49-F238E27FC236}">
                    <a16:creationId xmlns:a16="http://schemas.microsoft.com/office/drawing/2014/main" xmlns="" id="{0CD8028D-66C9-4015-B4C2-05773EF64742}"/>
                  </a:ext>
                </a:extLst>
              </p:cNvPr>
              <p:cNvSpPr txBox="1"/>
              <p:nvPr/>
            </p:nvSpPr>
            <p:spPr>
              <a:xfrm>
                <a:off x="6940239" y="3090962"/>
                <a:ext cx="2114278" cy="373820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es-ES" sz="1600" dirty="0" smtClean="0">
                    <a:solidFill>
                      <a:srgbClr val="0E7683"/>
                    </a:solidFill>
                    <a:latin typeface="Montserrat SemiBold" panose="00000700000000000000" pitchFamily="2" charset="0"/>
                    <a:cs typeface="Calibri"/>
                  </a:rPr>
                  <a:t>5.116,03 </a:t>
                </a:r>
                <a:r>
                  <a:rPr lang="es-ES" sz="1200" dirty="0" smtClean="0">
                    <a:solidFill>
                      <a:srgbClr val="000000"/>
                    </a:solidFill>
                    <a:latin typeface="Montserrat Light" panose="00000400000000000000" pitchFamily="2" charset="0"/>
                    <a:cs typeface="Calibri"/>
                  </a:rPr>
                  <a:t>€/año</a:t>
                </a:r>
                <a:endParaRPr lang="es-ES" sz="1050" dirty="0">
                  <a:latin typeface="Montserrat Light" panose="00000400000000000000" pitchFamily="2" charset="0"/>
                  <a:cs typeface="Calibri"/>
                </a:endParaRPr>
              </a:p>
            </p:txBody>
          </p:sp>
          <p:sp>
            <p:nvSpPr>
              <p:cNvPr id="163" name="CuadroTexto 25">
                <a:extLst>
                  <a:ext uri="{FF2B5EF4-FFF2-40B4-BE49-F238E27FC236}">
                    <a16:creationId xmlns:a16="http://schemas.microsoft.com/office/drawing/2014/main" xmlns="" id="{0CD8028D-66C9-4015-B4C2-05773EF64742}"/>
                  </a:ext>
                </a:extLst>
              </p:cNvPr>
              <p:cNvSpPr txBox="1"/>
              <p:nvPr/>
            </p:nvSpPr>
            <p:spPr>
              <a:xfrm>
                <a:off x="6940239" y="3439308"/>
                <a:ext cx="2114278" cy="400110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es-ES" sz="1600" dirty="0" smtClean="0">
                    <a:solidFill>
                      <a:srgbClr val="0E7683"/>
                    </a:solidFill>
                    <a:latin typeface="Montserrat SemiBold" panose="00000700000000000000" pitchFamily="2" charset="0"/>
                    <a:cs typeface="Calibri"/>
                  </a:rPr>
                  <a:t>86 </a:t>
                </a:r>
                <a:r>
                  <a:rPr lang="es-ES" sz="1200" dirty="0" smtClean="0">
                    <a:solidFill>
                      <a:srgbClr val="000000"/>
                    </a:solidFill>
                    <a:latin typeface="Montserrat Light" panose="00000400000000000000" pitchFamily="2" charset="0"/>
                    <a:cs typeface="Calibri"/>
                  </a:rPr>
                  <a:t>€/año </a:t>
                </a:r>
                <a:r>
                  <a:rPr lang="es-ES" sz="900" dirty="0" smtClean="0">
                    <a:solidFill>
                      <a:srgbClr val="000000"/>
                    </a:solidFill>
                    <a:latin typeface="Montserrat Light" panose="00000400000000000000" pitchFamily="2" charset="0"/>
                    <a:cs typeface="Calibri"/>
                  </a:rPr>
                  <a:t>(campañas)</a:t>
                </a:r>
                <a:endParaRPr lang="es-ES" sz="1050" dirty="0">
                  <a:latin typeface="Montserrat Light" panose="00000400000000000000" pitchFamily="2" charset="0"/>
                  <a:cs typeface="Calibri"/>
                </a:endParaRPr>
              </a:p>
            </p:txBody>
          </p:sp>
          <p:sp>
            <p:nvSpPr>
              <p:cNvPr id="164" name="CuadroTexto 10">
                <a:extLst>
                  <a:ext uri="{FF2B5EF4-FFF2-40B4-BE49-F238E27FC236}">
                    <a16:creationId xmlns:a16="http://schemas.microsoft.com/office/drawing/2014/main" xmlns="" id="{B4D61A73-68C6-4344-AACC-B2D19E4685A5}"/>
                  </a:ext>
                </a:extLst>
              </p:cNvPr>
              <p:cNvSpPr txBox="1"/>
              <p:nvPr/>
            </p:nvSpPr>
            <p:spPr>
              <a:xfrm>
                <a:off x="8714523" y="1837406"/>
                <a:ext cx="2157360" cy="446276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s-ES" sz="1400" b="1" dirty="0" smtClean="0">
                    <a:solidFill>
                      <a:srgbClr val="0E7683"/>
                    </a:solidFill>
                    <a:latin typeface="Montserrat SemiBold" panose="00000700000000000000" pitchFamily="2" charset="0"/>
                  </a:rPr>
                  <a:t>prensa</a:t>
                </a:r>
              </a:p>
              <a:p>
                <a:r>
                  <a:rPr lang="es-ES" sz="900" dirty="0" smtClean="0">
                    <a:latin typeface="Montserrat Light" panose="00000400000000000000" pitchFamily="2" charset="0"/>
                  </a:rPr>
                  <a:t>entrevistas y menciones</a:t>
                </a:r>
                <a:endParaRPr lang="es-ES" sz="900" b="1" dirty="0">
                  <a:latin typeface="Montserrat SemiBold" panose="00000700000000000000" pitchFamily="2" charset="0"/>
                </a:endParaRPr>
              </a:p>
            </p:txBody>
          </p:sp>
          <p:sp>
            <p:nvSpPr>
              <p:cNvPr id="166" name="Rectángulo 17">
                <a:extLst>
                  <a:ext uri="{FF2B5EF4-FFF2-40B4-BE49-F238E27FC236}">
                    <a16:creationId xmlns:a16="http://schemas.microsoft.com/office/drawing/2014/main" xmlns="" id="{EBF64569-0541-47FD-B710-99217719AC1F}"/>
                  </a:ext>
                </a:extLst>
              </p:cNvPr>
              <p:cNvSpPr/>
              <p:nvPr/>
            </p:nvSpPr>
            <p:spPr>
              <a:xfrm>
                <a:off x="8764734" y="2283682"/>
                <a:ext cx="1389544" cy="860620"/>
              </a:xfrm>
              <a:prstGeom prst="rect">
                <a:avLst/>
              </a:prstGeom>
              <a:solidFill>
                <a:srgbClr val="0E7683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67" name="CuadroTexto 25">
                <a:extLst>
                  <a:ext uri="{FF2B5EF4-FFF2-40B4-BE49-F238E27FC236}">
                    <a16:creationId xmlns:a16="http://schemas.microsoft.com/office/drawing/2014/main" xmlns="" id="{0CD8028D-66C9-4015-B4C2-05773EF64742}"/>
                  </a:ext>
                </a:extLst>
              </p:cNvPr>
              <p:cNvSpPr txBox="1"/>
              <p:nvPr/>
            </p:nvSpPr>
            <p:spPr>
              <a:xfrm>
                <a:off x="8760562" y="2239072"/>
                <a:ext cx="1778372" cy="850233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es-ES" sz="1100" dirty="0" smtClean="0">
                    <a:solidFill>
                      <a:srgbClr val="000000"/>
                    </a:solidFill>
                    <a:latin typeface="Montserrat Light" panose="00000400000000000000" pitchFamily="2" charset="0"/>
                    <a:cs typeface="Calibri"/>
                  </a:rPr>
                  <a:t>consideramos</a:t>
                </a:r>
                <a:endParaRPr lang="es-ES" sz="1200" dirty="0">
                  <a:solidFill>
                    <a:srgbClr val="000000"/>
                  </a:solidFill>
                  <a:latin typeface="Montserrat Light" panose="00000400000000000000" pitchFamily="2" charset="0"/>
                  <a:cs typeface="Calibri"/>
                </a:endParaRPr>
              </a:p>
              <a:p>
                <a:pPr>
                  <a:lnSpc>
                    <a:spcPct val="125000"/>
                  </a:lnSpc>
                </a:pPr>
                <a:r>
                  <a:rPr lang="es-ES" sz="1400" dirty="0" smtClean="0">
                    <a:solidFill>
                      <a:srgbClr val="0E7683"/>
                    </a:solidFill>
                    <a:latin typeface="Montserrat SemiBold" panose="00000700000000000000" pitchFamily="2" charset="0"/>
                    <a:cs typeface="Calibri"/>
                  </a:rPr>
                  <a:t>25%</a:t>
                </a:r>
                <a:r>
                  <a:rPr lang="es-ES" sz="1200" dirty="0" smtClean="0">
                    <a:solidFill>
                      <a:srgbClr val="000000"/>
                    </a:solidFill>
                    <a:latin typeface="Montserrat Light" panose="00000400000000000000" pitchFamily="2" charset="0"/>
                    <a:cs typeface="Calibri"/>
                  </a:rPr>
                  <a:t> </a:t>
                </a:r>
                <a:r>
                  <a:rPr lang="es-ES" sz="1050" dirty="0" smtClean="0">
                    <a:solidFill>
                      <a:srgbClr val="000000"/>
                    </a:solidFill>
                    <a:latin typeface="Montserrat Light" panose="00000400000000000000" pitchFamily="2" charset="0"/>
                    <a:cs typeface="Calibri"/>
                  </a:rPr>
                  <a:t>valor twitter</a:t>
                </a:r>
                <a:endParaRPr lang="es-ES" sz="1050" dirty="0">
                  <a:solidFill>
                    <a:srgbClr val="000000"/>
                  </a:solidFill>
                  <a:latin typeface="Montserrat Light" panose="00000400000000000000" pitchFamily="2" charset="0"/>
                  <a:cs typeface="Calibri"/>
                </a:endParaRPr>
              </a:p>
              <a:p>
                <a:pPr>
                  <a:lnSpc>
                    <a:spcPct val="25000"/>
                  </a:lnSpc>
                </a:pPr>
                <a:r>
                  <a:rPr lang="es-ES" sz="1200" dirty="0" smtClean="0">
                    <a:latin typeface="Montserrat Light" panose="00000400000000000000" pitchFamily="2" charset="0"/>
                    <a:cs typeface="Calibri"/>
                  </a:rPr>
                  <a:t>_______________</a:t>
                </a:r>
              </a:p>
              <a:p>
                <a:pPr>
                  <a:lnSpc>
                    <a:spcPct val="125000"/>
                  </a:lnSpc>
                </a:pPr>
                <a:r>
                  <a:rPr lang="es-ES" sz="1200" dirty="0" smtClean="0">
                    <a:latin typeface="Montserrat Light" panose="00000400000000000000" pitchFamily="2" charset="0"/>
                    <a:cs typeface="Calibri"/>
                  </a:rPr>
                  <a:t>25% 10.232,05 </a:t>
                </a:r>
                <a:r>
                  <a:rPr lang="es-ES" sz="1200" dirty="0" smtClean="0">
                    <a:latin typeface="Montserrat Light" panose="00000400000000000000" pitchFamily="2" charset="0"/>
                    <a:cs typeface="Calibri"/>
                  </a:rPr>
                  <a:t>= </a:t>
                </a:r>
              </a:p>
            </p:txBody>
          </p:sp>
          <p:sp>
            <p:nvSpPr>
              <p:cNvPr id="171" name="CuadroTexto 25">
                <a:extLst>
                  <a:ext uri="{FF2B5EF4-FFF2-40B4-BE49-F238E27FC236}">
                    <a16:creationId xmlns:a16="http://schemas.microsoft.com/office/drawing/2014/main" xmlns="" id="{0CD8028D-66C9-4015-B4C2-05773EF64742}"/>
                  </a:ext>
                </a:extLst>
              </p:cNvPr>
              <p:cNvSpPr txBox="1"/>
              <p:nvPr/>
            </p:nvSpPr>
            <p:spPr>
              <a:xfrm>
                <a:off x="8764650" y="3090962"/>
                <a:ext cx="2114278" cy="373820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es-ES" sz="1600" dirty="0" smtClean="0">
                    <a:solidFill>
                      <a:srgbClr val="0E7683"/>
                    </a:solidFill>
                    <a:latin typeface="Montserrat SemiBold" panose="00000700000000000000" pitchFamily="2" charset="0"/>
                    <a:cs typeface="Calibri"/>
                  </a:rPr>
                  <a:t>2.558,01 </a:t>
                </a:r>
                <a:r>
                  <a:rPr lang="es-ES" sz="1200" dirty="0" smtClean="0">
                    <a:solidFill>
                      <a:srgbClr val="000000"/>
                    </a:solidFill>
                    <a:latin typeface="Montserrat Light" panose="00000400000000000000" pitchFamily="2" charset="0"/>
                    <a:cs typeface="Calibri"/>
                  </a:rPr>
                  <a:t>€/año</a:t>
                </a:r>
                <a:endParaRPr lang="es-ES" sz="1050" dirty="0">
                  <a:latin typeface="Montserrat Light" panose="00000400000000000000" pitchFamily="2" charset="0"/>
                  <a:cs typeface="Calibri"/>
                </a:endParaRPr>
              </a:p>
            </p:txBody>
          </p:sp>
          <p:sp>
            <p:nvSpPr>
              <p:cNvPr id="173" name="CuadroTexto 25">
                <a:extLst>
                  <a:ext uri="{FF2B5EF4-FFF2-40B4-BE49-F238E27FC236}">
                    <a16:creationId xmlns:a16="http://schemas.microsoft.com/office/drawing/2014/main" xmlns="" id="{0CD8028D-66C9-4015-B4C2-05773EF64742}"/>
                  </a:ext>
                </a:extLst>
              </p:cNvPr>
              <p:cNvSpPr txBox="1"/>
              <p:nvPr/>
            </p:nvSpPr>
            <p:spPr>
              <a:xfrm>
                <a:off x="8764650" y="3439308"/>
                <a:ext cx="2114278" cy="400110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es-ES" sz="1600" dirty="0" smtClean="0">
                    <a:solidFill>
                      <a:srgbClr val="0E7683"/>
                    </a:solidFill>
                    <a:latin typeface="Montserrat SemiBold" panose="00000700000000000000" pitchFamily="2" charset="0"/>
                    <a:cs typeface="Calibri"/>
                  </a:rPr>
                  <a:t>1.500 </a:t>
                </a:r>
                <a:r>
                  <a:rPr lang="es-ES" sz="1200" dirty="0" smtClean="0">
                    <a:solidFill>
                      <a:srgbClr val="000000"/>
                    </a:solidFill>
                    <a:latin typeface="Montserrat Light" panose="00000400000000000000" pitchFamily="2" charset="0"/>
                    <a:cs typeface="Calibri"/>
                  </a:rPr>
                  <a:t>€/año</a:t>
                </a:r>
                <a:endParaRPr lang="es-ES" sz="1050" dirty="0">
                  <a:latin typeface="Montserrat Light" panose="00000400000000000000" pitchFamily="2" charset="0"/>
                  <a:cs typeface="Calibri"/>
                </a:endParaRPr>
              </a:p>
            </p:txBody>
          </p:sp>
          <p:sp>
            <p:nvSpPr>
              <p:cNvPr id="178" name="CuadroTexto 25">
                <a:extLst>
                  <a:ext uri="{FF2B5EF4-FFF2-40B4-BE49-F238E27FC236}">
                    <a16:creationId xmlns:a16="http://schemas.microsoft.com/office/drawing/2014/main" xmlns="" id="{0CD8028D-66C9-4015-B4C2-05773EF64742}"/>
                  </a:ext>
                </a:extLst>
              </p:cNvPr>
              <p:cNvSpPr txBox="1"/>
              <p:nvPr/>
            </p:nvSpPr>
            <p:spPr>
              <a:xfrm>
                <a:off x="4744915" y="3439308"/>
                <a:ext cx="2207715" cy="400110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es-ES" sz="1600" dirty="0" smtClean="0">
                    <a:solidFill>
                      <a:srgbClr val="0E7683"/>
                    </a:solidFill>
                    <a:latin typeface="Montserrat SemiBold" panose="00000700000000000000" pitchFamily="2" charset="0"/>
                    <a:cs typeface="Calibri"/>
                  </a:rPr>
                  <a:t>0 </a:t>
                </a:r>
                <a:r>
                  <a:rPr lang="es-ES" sz="1200" dirty="0" smtClean="0">
                    <a:solidFill>
                      <a:srgbClr val="000000"/>
                    </a:solidFill>
                    <a:latin typeface="Montserrat Light" panose="00000400000000000000" pitchFamily="2" charset="0"/>
                    <a:cs typeface="Calibri"/>
                  </a:rPr>
                  <a:t>€/año</a:t>
                </a:r>
                <a:endParaRPr lang="es-ES" sz="1050" dirty="0">
                  <a:latin typeface="Montserrat Light" panose="00000400000000000000" pitchFamily="2" charset="0"/>
                  <a:cs typeface="Calibri"/>
                </a:endParaRPr>
              </a:p>
            </p:txBody>
          </p:sp>
        </p:grpSp>
        <p:sp>
          <p:nvSpPr>
            <p:cNvPr id="126" name="CuadroTexto 10">
              <a:extLst>
                <a:ext uri="{FF2B5EF4-FFF2-40B4-BE49-F238E27FC236}">
                  <a16:creationId xmlns:a16="http://schemas.microsoft.com/office/drawing/2014/main" xmlns="" id="{B4D61A73-68C6-4344-AACC-B2D19E4685A5}"/>
                </a:ext>
              </a:extLst>
            </p:cNvPr>
            <p:cNvSpPr txBox="1"/>
            <p:nvPr/>
          </p:nvSpPr>
          <p:spPr>
            <a:xfrm>
              <a:off x="4002815" y="3625082"/>
              <a:ext cx="4025569" cy="461665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s-ES" sz="1200" dirty="0" smtClean="0">
                  <a:solidFill>
                    <a:srgbClr val="000000"/>
                  </a:solidFill>
                  <a:latin typeface="Montserrat Light" panose="00000400000000000000" pitchFamily="2" charset="0"/>
                </a:rPr>
                <a:t>este valor implica que la 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rentabilidad </a:t>
              </a:r>
              <a:r>
                <a:rPr lang="es-ES" sz="1200" dirty="0" smtClean="0">
                  <a:solidFill>
                    <a:srgbClr val="000000"/>
                  </a:solidFill>
                  <a:latin typeface="Montserrat Light" panose="00000400000000000000" pitchFamily="2" charset="0"/>
                </a:rPr>
                <a:t>de la 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inversión </a:t>
              </a:r>
              <a:r>
                <a:rPr lang="es-ES" sz="1200" dirty="0" smtClean="0">
                  <a:solidFill>
                    <a:srgbClr val="000000"/>
                  </a:solidFill>
                  <a:latin typeface="Montserrat Light" panose="00000400000000000000" pitchFamily="2" charset="0"/>
                </a:rPr>
                <a:t>es del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 867.7</a:t>
              </a:r>
              <a:r>
                <a:rPr lang="es-ES" sz="1200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%</a:t>
              </a:r>
              <a:endParaRPr lang="es-ES" sz="800" dirty="0">
                <a:latin typeface="Montserrat SemiBold" panose="00000700000000000000" pitchFamily="2" charset="0"/>
              </a:endParaRPr>
            </a:p>
          </p:txBody>
        </p:sp>
        <p:sp>
          <p:nvSpPr>
            <p:cNvPr id="127" name="126 Rectángulo redondeado"/>
            <p:cNvSpPr/>
            <p:nvPr/>
          </p:nvSpPr>
          <p:spPr>
            <a:xfrm>
              <a:off x="3981167" y="3649216"/>
              <a:ext cx="3975209" cy="427856"/>
            </a:xfrm>
            <a:prstGeom prst="roundRect">
              <a:avLst/>
            </a:prstGeom>
            <a:noFill/>
            <a:ln>
              <a:solidFill>
                <a:srgbClr val="0E7683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36" name="CuadroTexto 10">
              <a:extLst>
                <a:ext uri="{FF2B5EF4-FFF2-40B4-BE49-F238E27FC236}">
                  <a16:creationId xmlns:a16="http://schemas.microsoft.com/office/drawing/2014/main" xmlns="" id="{B4D61A73-68C6-4344-AACC-B2D19E4685A5}"/>
                </a:ext>
              </a:extLst>
            </p:cNvPr>
            <p:cNvSpPr txBox="1"/>
            <p:nvPr/>
          </p:nvSpPr>
          <p:spPr>
            <a:xfrm>
              <a:off x="7956376" y="3642139"/>
              <a:ext cx="288032" cy="461665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s-ES" sz="2400" dirty="0" smtClean="0">
                  <a:solidFill>
                    <a:srgbClr val="000000"/>
                  </a:solidFill>
                  <a:latin typeface="Montserrat Bold" panose="00000800000000000000" pitchFamily="2" charset="0"/>
                </a:rPr>
                <a:t>!</a:t>
              </a:r>
              <a:endParaRPr lang="es-ES" sz="1200" b="1" dirty="0">
                <a:latin typeface="Montserrat Bold" panose="00000800000000000000" pitchFamily="2" charset="0"/>
              </a:endParaRPr>
            </a:p>
          </p:txBody>
        </p:sp>
        <p:grpSp>
          <p:nvGrpSpPr>
            <p:cNvPr id="140" name="139 Grupo"/>
            <p:cNvGrpSpPr/>
            <p:nvPr/>
          </p:nvGrpSpPr>
          <p:grpSpPr>
            <a:xfrm>
              <a:off x="574676" y="4654602"/>
              <a:ext cx="6246629" cy="1655855"/>
              <a:chOff x="5406215" y="1837406"/>
              <a:chExt cx="6246629" cy="1655855"/>
            </a:xfrm>
          </p:grpSpPr>
          <p:sp>
            <p:nvSpPr>
              <p:cNvPr id="148" name="Rectángulo 17">
                <a:extLst>
                  <a:ext uri="{FF2B5EF4-FFF2-40B4-BE49-F238E27FC236}">
                    <a16:creationId xmlns:a16="http://schemas.microsoft.com/office/drawing/2014/main" xmlns="" id="{EBF64569-0541-47FD-B710-99217719AC1F}"/>
                  </a:ext>
                </a:extLst>
              </p:cNvPr>
              <p:cNvSpPr/>
              <p:nvPr/>
            </p:nvSpPr>
            <p:spPr>
              <a:xfrm>
                <a:off x="5463939" y="2283682"/>
                <a:ext cx="2162858" cy="860620"/>
              </a:xfrm>
              <a:prstGeom prst="rect">
                <a:avLst/>
              </a:prstGeom>
              <a:solidFill>
                <a:srgbClr val="0E7683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52" name="CuadroTexto 10">
                <a:extLst>
                  <a:ext uri="{FF2B5EF4-FFF2-40B4-BE49-F238E27FC236}">
                    <a16:creationId xmlns:a16="http://schemas.microsoft.com/office/drawing/2014/main" xmlns="" id="{B4D61A73-68C6-4344-AACC-B2D19E4685A5}"/>
                  </a:ext>
                </a:extLst>
              </p:cNvPr>
              <p:cNvSpPr txBox="1"/>
              <p:nvPr/>
            </p:nvSpPr>
            <p:spPr>
              <a:xfrm>
                <a:off x="5406215" y="1837406"/>
                <a:ext cx="2341140" cy="446276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s-ES" sz="1300" dirty="0" smtClean="0">
                    <a:solidFill>
                      <a:srgbClr val="000000"/>
                    </a:solidFill>
                    <a:latin typeface="Montserrat Light" panose="00000400000000000000" pitchFamily="2" charset="0"/>
                  </a:rPr>
                  <a:t>impactos por </a:t>
                </a:r>
                <a:r>
                  <a:rPr lang="es-ES" sz="1400" b="1" dirty="0" err="1" smtClean="0">
                    <a:solidFill>
                      <a:srgbClr val="0E7683"/>
                    </a:solidFill>
                    <a:latin typeface="Montserrat SemiBold" panose="00000700000000000000" pitchFamily="2" charset="0"/>
                  </a:rPr>
                  <a:t>rrss</a:t>
                </a:r>
                <a:endParaRPr lang="es-ES" sz="14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endParaRPr>
              </a:p>
              <a:p>
                <a:r>
                  <a:rPr lang="es-ES" sz="900" dirty="0" smtClean="0">
                    <a:latin typeface="Montserrat Light" panose="00000400000000000000" pitchFamily="2" charset="0"/>
                  </a:rPr>
                  <a:t>suma de alcances  </a:t>
                </a:r>
                <a:r>
                  <a:rPr lang="es-ES" sz="900" b="1" dirty="0" err="1" smtClean="0">
                    <a:latin typeface="Montserrat Light" panose="00000400000000000000" pitchFamily="2" charset="0"/>
                  </a:rPr>
                  <a:t>facebook</a:t>
                </a:r>
                <a:r>
                  <a:rPr lang="es-ES" sz="900" dirty="0" smtClean="0">
                    <a:latin typeface="Montserrat Light" panose="00000400000000000000" pitchFamily="2" charset="0"/>
                  </a:rPr>
                  <a:t> + </a:t>
                </a:r>
                <a:r>
                  <a:rPr lang="es-ES" sz="900" b="1" dirty="0" smtClean="0">
                    <a:latin typeface="Montserrat SemiBold" panose="00000700000000000000" pitchFamily="2" charset="0"/>
                  </a:rPr>
                  <a:t>twitter</a:t>
                </a:r>
                <a:endParaRPr lang="es-ES" sz="900" b="1" dirty="0">
                  <a:latin typeface="Montserrat SemiBold" panose="00000700000000000000" pitchFamily="2" charset="0"/>
                </a:endParaRPr>
              </a:p>
            </p:txBody>
          </p:sp>
          <p:sp>
            <p:nvSpPr>
              <p:cNvPr id="153" name="CuadroTexto 25">
                <a:extLst>
                  <a:ext uri="{FF2B5EF4-FFF2-40B4-BE49-F238E27FC236}">
                    <a16:creationId xmlns:a16="http://schemas.microsoft.com/office/drawing/2014/main" xmlns="" id="{0CD8028D-66C9-4015-B4C2-05773EF64742}"/>
                  </a:ext>
                </a:extLst>
              </p:cNvPr>
              <p:cNvSpPr txBox="1"/>
              <p:nvPr/>
            </p:nvSpPr>
            <p:spPr>
              <a:xfrm>
                <a:off x="5448448" y="2239072"/>
                <a:ext cx="2207274" cy="1254189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es-ES" sz="1600" dirty="0" smtClean="0">
                    <a:solidFill>
                      <a:srgbClr val="0E7683"/>
                    </a:solidFill>
                    <a:latin typeface="Montserrat SemiBold" panose="00000700000000000000" pitchFamily="2" charset="0"/>
                    <a:cs typeface="Calibri"/>
                  </a:rPr>
                  <a:t>576,8M</a:t>
                </a:r>
                <a:r>
                  <a:rPr lang="es-ES" sz="1600" dirty="0" smtClean="0">
                    <a:solidFill>
                      <a:srgbClr val="000000"/>
                    </a:solidFill>
                    <a:latin typeface="Montserrat Light" panose="00000400000000000000" pitchFamily="2" charset="0"/>
                    <a:cs typeface="Calibri"/>
                  </a:rPr>
                  <a:t> </a:t>
                </a:r>
                <a:r>
                  <a:rPr lang="es-ES" sz="1100" dirty="0" smtClean="0">
                    <a:solidFill>
                      <a:srgbClr val="000000"/>
                    </a:solidFill>
                    <a:latin typeface="Montserrat Light" panose="00000400000000000000" pitchFamily="2" charset="0"/>
                    <a:cs typeface="Calibri"/>
                  </a:rPr>
                  <a:t>audiencia real</a:t>
                </a:r>
                <a:endParaRPr lang="es-ES" sz="1200" dirty="0">
                  <a:solidFill>
                    <a:srgbClr val="000000"/>
                  </a:solidFill>
                  <a:latin typeface="Montserrat Light" panose="00000400000000000000" pitchFamily="2" charset="0"/>
                  <a:cs typeface="Calibri"/>
                </a:endParaRPr>
              </a:p>
              <a:p>
                <a:pPr>
                  <a:lnSpc>
                    <a:spcPct val="125000"/>
                  </a:lnSpc>
                </a:pPr>
                <a:r>
                  <a:rPr lang="es-ES" sz="1400" dirty="0" smtClean="0">
                    <a:solidFill>
                      <a:srgbClr val="0E7683"/>
                    </a:solidFill>
                    <a:latin typeface="Montserrat SemiBold" panose="00000700000000000000" pitchFamily="2" charset="0"/>
                    <a:cs typeface="Calibri"/>
                  </a:rPr>
                  <a:t>6,35</a:t>
                </a:r>
                <a:r>
                  <a:rPr lang="es-ES" sz="1200" dirty="0" smtClean="0">
                    <a:solidFill>
                      <a:srgbClr val="0E7683"/>
                    </a:solidFill>
                    <a:latin typeface="Montserrat SemiBold" panose="00000700000000000000" pitchFamily="2" charset="0"/>
                    <a:cs typeface="Calibri"/>
                  </a:rPr>
                  <a:t> </a:t>
                </a:r>
                <a:r>
                  <a:rPr lang="es-ES" sz="1200" dirty="0" smtClean="0">
                    <a:latin typeface="Montserrat Light" panose="00000400000000000000" pitchFamily="2" charset="0"/>
                    <a:cs typeface="Calibri"/>
                  </a:rPr>
                  <a:t>€ / impacto</a:t>
                </a:r>
                <a:endParaRPr lang="es-ES" sz="1050" dirty="0">
                  <a:latin typeface="Montserrat Light" panose="00000400000000000000" pitchFamily="2" charset="0"/>
                  <a:cs typeface="Calibri"/>
                </a:endParaRPr>
              </a:p>
              <a:p>
                <a:pPr>
                  <a:lnSpc>
                    <a:spcPct val="25000"/>
                  </a:lnSpc>
                </a:pPr>
                <a:r>
                  <a:rPr lang="es-ES" sz="1200" dirty="0" smtClean="0">
                    <a:latin typeface="Montserrat Light" panose="00000400000000000000" pitchFamily="2" charset="0"/>
                    <a:cs typeface="Calibri"/>
                  </a:rPr>
                  <a:t>________________________</a:t>
                </a:r>
              </a:p>
              <a:p>
                <a:pPr>
                  <a:lnSpc>
                    <a:spcPct val="125000"/>
                  </a:lnSpc>
                </a:pPr>
                <a:r>
                  <a:rPr lang="es-ES" sz="1200" dirty="0" smtClean="0">
                    <a:latin typeface="Montserrat Light" panose="00000400000000000000" pitchFamily="2" charset="0"/>
                    <a:cs typeface="Calibri"/>
                  </a:rPr>
                  <a:t>578.000</a:t>
                </a:r>
                <a:r>
                  <a:rPr lang="es-ES" sz="1100" dirty="0" smtClean="0">
                    <a:latin typeface="Montserrat Light" panose="00000400000000000000" pitchFamily="2" charset="0"/>
                    <a:cs typeface="Calibri"/>
                  </a:rPr>
                  <a:t> </a:t>
                </a:r>
                <a:r>
                  <a:rPr lang="es-ES" sz="1200" dirty="0" smtClean="0">
                    <a:latin typeface="Montserrat Light" panose="00000400000000000000" pitchFamily="2" charset="0"/>
                    <a:cs typeface="Calibri"/>
                  </a:rPr>
                  <a:t>x 365 € </a:t>
                </a:r>
                <a:r>
                  <a:rPr lang="es-ES" sz="1200" dirty="0" smtClean="0">
                    <a:latin typeface="Montserrat Light" panose="00000400000000000000" pitchFamily="2" charset="0"/>
                    <a:cs typeface="Calibri"/>
                  </a:rPr>
                  <a:t>= </a:t>
                </a:r>
              </a:p>
              <a:p>
                <a:pPr>
                  <a:lnSpc>
                    <a:spcPct val="125000"/>
                  </a:lnSpc>
                </a:pPr>
                <a:r>
                  <a:rPr lang="es-ES" sz="1600" dirty="0" smtClean="0">
                    <a:solidFill>
                      <a:srgbClr val="0E7683"/>
                    </a:solidFill>
                    <a:latin typeface="Montserrat SemiBold" panose="00000700000000000000" pitchFamily="2" charset="0"/>
                    <a:cs typeface="Calibri"/>
                  </a:rPr>
                  <a:t>3.662.680 </a:t>
                </a:r>
                <a:r>
                  <a:rPr lang="es-ES" sz="1200" dirty="0" smtClean="0">
                    <a:solidFill>
                      <a:srgbClr val="000000"/>
                    </a:solidFill>
                    <a:latin typeface="Montserrat Light" panose="00000400000000000000" pitchFamily="2" charset="0"/>
                    <a:cs typeface="Calibri"/>
                  </a:rPr>
                  <a:t>€/año</a:t>
                </a:r>
                <a:endParaRPr lang="es-ES" sz="1050" dirty="0">
                  <a:latin typeface="Montserrat Light" panose="00000400000000000000" pitchFamily="2" charset="0"/>
                  <a:cs typeface="Calibri"/>
                </a:endParaRPr>
              </a:p>
            </p:txBody>
          </p:sp>
          <p:sp>
            <p:nvSpPr>
              <p:cNvPr id="154" name="CuadroTexto 10">
                <a:extLst>
                  <a:ext uri="{FF2B5EF4-FFF2-40B4-BE49-F238E27FC236}">
                    <a16:creationId xmlns:a16="http://schemas.microsoft.com/office/drawing/2014/main" xmlns="" id="{B4D61A73-68C6-4344-AACC-B2D19E4685A5}"/>
                  </a:ext>
                </a:extLst>
              </p:cNvPr>
              <p:cNvSpPr txBox="1"/>
              <p:nvPr/>
            </p:nvSpPr>
            <p:spPr>
              <a:xfrm>
                <a:off x="7933441" y="1837406"/>
                <a:ext cx="2235810" cy="446276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s-ES" sz="1300" dirty="0" smtClean="0">
                    <a:solidFill>
                      <a:srgbClr val="000000"/>
                    </a:solidFill>
                    <a:latin typeface="Montserrat Light" panose="00000400000000000000" pitchFamily="2" charset="0"/>
                  </a:rPr>
                  <a:t>impactos por </a:t>
                </a:r>
                <a:r>
                  <a:rPr lang="es-ES" sz="1400" b="1" dirty="0" smtClean="0">
                    <a:solidFill>
                      <a:srgbClr val="0E7683"/>
                    </a:solidFill>
                    <a:latin typeface="Montserrat SemiBold" panose="00000700000000000000" pitchFamily="2" charset="0"/>
                  </a:rPr>
                  <a:t>prensa</a:t>
                </a:r>
              </a:p>
              <a:p>
                <a:r>
                  <a:rPr lang="es-ES" sz="900" dirty="0" smtClean="0">
                    <a:latin typeface="Montserrat Light" panose="00000400000000000000" pitchFamily="2" charset="0"/>
                  </a:rPr>
                  <a:t>entrevistas y apariciones en medios</a:t>
                </a:r>
                <a:endParaRPr lang="es-ES" sz="900" b="1" dirty="0">
                  <a:latin typeface="Montserrat SemiBold" panose="00000700000000000000" pitchFamily="2" charset="0"/>
                </a:endParaRPr>
              </a:p>
            </p:txBody>
          </p:sp>
          <p:sp>
            <p:nvSpPr>
              <p:cNvPr id="155" name="Rectángulo 17">
                <a:extLst>
                  <a:ext uri="{FF2B5EF4-FFF2-40B4-BE49-F238E27FC236}">
                    <a16:creationId xmlns:a16="http://schemas.microsoft.com/office/drawing/2014/main" xmlns="" id="{EBF64569-0541-47FD-B710-99217719AC1F}"/>
                  </a:ext>
                </a:extLst>
              </p:cNvPr>
              <p:cNvSpPr/>
              <p:nvPr/>
            </p:nvSpPr>
            <p:spPr>
              <a:xfrm>
                <a:off x="7969819" y="2283682"/>
                <a:ext cx="3593960" cy="860620"/>
              </a:xfrm>
              <a:prstGeom prst="rect">
                <a:avLst/>
              </a:prstGeom>
              <a:solidFill>
                <a:srgbClr val="0E7683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156" name="CuadroTexto 25">
                <a:extLst>
                  <a:ext uri="{FF2B5EF4-FFF2-40B4-BE49-F238E27FC236}">
                    <a16:creationId xmlns:a16="http://schemas.microsoft.com/office/drawing/2014/main" xmlns="" id="{0CD8028D-66C9-4015-B4C2-05773EF64742}"/>
                  </a:ext>
                </a:extLst>
              </p:cNvPr>
              <p:cNvSpPr txBox="1"/>
              <p:nvPr/>
            </p:nvSpPr>
            <p:spPr>
              <a:xfrm>
                <a:off x="7963448" y="2239072"/>
                <a:ext cx="3689396" cy="954107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s-ES" sz="1400" dirty="0" smtClean="0">
                    <a:solidFill>
                      <a:srgbClr val="0E7683"/>
                    </a:solidFill>
                    <a:latin typeface="Montserrat SemiBold" panose="00000700000000000000" pitchFamily="2" charset="0"/>
                    <a:cs typeface="Calibri"/>
                  </a:rPr>
                  <a:t>08</a:t>
                </a:r>
                <a:r>
                  <a:rPr lang="es-ES" sz="1100" dirty="0" smtClean="0">
                    <a:solidFill>
                      <a:srgbClr val="000000"/>
                    </a:solidFill>
                    <a:latin typeface="Montserrat Light" panose="00000400000000000000" pitchFamily="2" charset="0"/>
                    <a:cs typeface="Calibri"/>
                  </a:rPr>
                  <a:t> noticias ……………......................... </a:t>
                </a:r>
                <a:r>
                  <a:rPr lang="es-ES" sz="1100" u="sng" dirty="0" smtClean="0">
                    <a:solidFill>
                      <a:srgbClr val="000000"/>
                    </a:solidFill>
                    <a:latin typeface="Futura Lt BT"/>
                    <a:cs typeface="Calibri"/>
                  </a:rPr>
                  <a:t>~</a:t>
                </a:r>
                <a:r>
                  <a:rPr lang="es-ES" sz="1100" dirty="0" smtClean="0">
                    <a:solidFill>
                      <a:srgbClr val="000000"/>
                    </a:solidFill>
                    <a:latin typeface="Futura Lt BT"/>
                    <a:cs typeface="Calibri"/>
                  </a:rPr>
                  <a:t> </a:t>
                </a:r>
                <a:r>
                  <a:rPr lang="es-ES" sz="1200" dirty="0" smtClean="0">
                    <a:solidFill>
                      <a:srgbClr val="000000"/>
                    </a:solidFill>
                    <a:latin typeface="Montserrat Light" panose="00000400000000000000" pitchFamily="2" charset="0"/>
                    <a:cs typeface="Calibri"/>
                  </a:rPr>
                  <a:t>1.200</a:t>
                </a:r>
                <a:r>
                  <a:rPr lang="es-ES" sz="1100" dirty="0" smtClean="0">
                    <a:solidFill>
                      <a:srgbClr val="000000"/>
                    </a:solidFill>
                    <a:latin typeface="Montserrat Light" panose="00000400000000000000" pitchFamily="2" charset="0"/>
                    <a:cs typeface="Calibri"/>
                  </a:rPr>
                  <a:t> </a:t>
                </a:r>
                <a:r>
                  <a:rPr lang="es-ES" sz="1000" dirty="0" smtClean="0">
                    <a:solidFill>
                      <a:srgbClr val="000000"/>
                    </a:solidFill>
                    <a:latin typeface="Montserrat Light" panose="00000400000000000000" pitchFamily="2" charset="0"/>
                    <a:cs typeface="Calibri"/>
                  </a:rPr>
                  <a:t>€/noticia</a:t>
                </a:r>
                <a:endParaRPr lang="es-ES" sz="1100" dirty="0" smtClean="0">
                  <a:solidFill>
                    <a:srgbClr val="000000"/>
                  </a:solidFill>
                  <a:latin typeface="Montserrat Light" panose="00000400000000000000" pitchFamily="2" charset="0"/>
                  <a:cs typeface="Calibri"/>
                </a:endParaRPr>
              </a:p>
              <a:p>
                <a:r>
                  <a:rPr lang="es-ES" sz="1400" dirty="0">
                    <a:solidFill>
                      <a:srgbClr val="0E7683"/>
                    </a:solidFill>
                    <a:latin typeface="Montserrat SemiBold" panose="00000700000000000000" pitchFamily="2" charset="0"/>
                    <a:cs typeface="Calibri"/>
                  </a:rPr>
                  <a:t>78</a:t>
                </a:r>
                <a:r>
                  <a:rPr lang="es-ES" sz="1200" dirty="0">
                    <a:solidFill>
                      <a:srgbClr val="000000"/>
                    </a:solidFill>
                    <a:latin typeface="Montserrat Light" panose="00000400000000000000" pitchFamily="2" charset="0"/>
                    <a:cs typeface="Calibri"/>
                  </a:rPr>
                  <a:t> menciones </a:t>
                </a:r>
                <a:r>
                  <a:rPr lang="es-ES" sz="1200" dirty="0" smtClean="0">
                    <a:solidFill>
                      <a:srgbClr val="000000"/>
                    </a:solidFill>
                    <a:latin typeface="Montserrat Light" panose="00000400000000000000" pitchFamily="2" charset="0"/>
                    <a:cs typeface="Calibri"/>
                  </a:rPr>
                  <a:t>……………………… </a:t>
                </a:r>
                <a:r>
                  <a:rPr lang="es-ES" sz="1200" u="sng" dirty="0" smtClean="0">
                    <a:solidFill>
                      <a:srgbClr val="000000"/>
                    </a:solidFill>
                    <a:latin typeface="Futura Lt BT"/>
                    <a:cs typeface="Calibri"/>
                  </a:rPr>
                  <a:t>~ </a:t>
                </a:r>
                <a:r>
                  <a:rPr lang="es-ES" sz="1200" dirty="0" smtClean="0">
                    <a:solidFill>
                      <a:srgbClr val="000000"/>
                    </a:solidFill>
                    <a:latin typeface="Montserrat Light" panose="00000400000000000000" pitchFamily="2" charset="0"/>
                    <a:cs typeface="Calibri"/>
                  </a:rPr>
                  <a:t>45 </a:t>
                </a:r>
                <a:r>
                  <a:rPr lang="es-ES" sz="1050" dirty="0">
                    <a:solidFill>
                      <a:srgbClr val="000000"/>
                    </a:solidFill>
                    <a:latin typeface="Montserrat Light" panose="00000400000000000000" pitchFamily="2" charset="0"/>
                    <a:cs typeface="Calibri"/>
                  </a:rPr>
                  <a:t>€</a:t>
                </a:r>
                <a:r>
                  <a:rPr lang="es-ES" sz="1050" dirty="0" smtClean="0">
                    <a:solidFill>
                      <a:srgbClr val="000000"/>
                    </a:solidFill>
                    <a:latin typeface="Montserrat Light" panose="00000400000000000000" pitchFamily="2" charset="0"/>
                    <a:cs typeface="Calibri"/>
                  </a:rPr>
                  <a:t>/mención</a:t>
                </a:r>
                <a:endParaRPr lang="es-ES" sz="1200" dirty="0" smtClean="0">
                  <a:solidFill>
                    <a:srgbClr val="000000"/>
                  </a:solidFill>
                  <a:latin typeface="Montserrat Light" panose="00000400000000000000" pitchFamily="2" charset="0"/>
                  <a:cs typeface="Calibri"/>
                </a:endParaRPr>
              </a:p>
              <a:p>
                <a:r>
                  <a:rPr lang="es-ES" sz="1400" dirty="0" smtClean="0">
                    <a:solidFill>
                      <a:srgbClr val="0E7683"/>
                    </a:solidFill>
                    <a:latin typeface="Montserrat SemiBold" panose="00000700000000000000" pitchFamily="2" charset="0"/>
                    <a:cs typeface="Calibri"/>
                  </a:rPr>
                  <a:t>09</a:t>
                </a:r>
                <a:r>
                  <a:rPr lang="es-ES" sz="1200" dirty="0" smtClean="0">
                    <a:solidFill>
                      <a:srgbClr val="000000"/>
                    </a:solidFill>
                    <a:latin typeface="Montserrat Light" panose="00000400000000000000" pitchFamily="2" charset="0"/>
                    <a:cs typeface="Calibri"/>
                  </a:rPr>
                  <a:t> entrevistas radio …………. </a:t>
                </a:r>
                <a:r>
                  <a:rPr lang="es-ES" sz="1200" u="sng" dirty="0">
                    <a:solidFill>
                      <a:srgbClr val="000000"/>
                    </a:solidFill>
                    <a:latin typeface="Futura Lt BT"/>
                    <a:cs typeface="Calibri"/>
                  </a:rPr>
                  <a:t>~</a:t>
                </a:r>
                <a:r>
                  <a:rPr lang="es-ES" sz="1200" dirty="0">
                    <a:solidFill>
                      <a:srgbClr val="000000"/>
                    </a:solidFill>
                    <a:latin typeface="Futura Lt BT"/>
                    <a:cs typeface="Calibri"/>
                  </a:rPr>
                  <a:t> </a:t>
                </a:r>
                <a:r>
                  <a:rPr lang="es-ES" sz="1200" dirty="0" smtClean="0">
                    <a:solidFill>
                      <a:srgbClr val="000000"/>
                    </a:solidFill>
                    <a:latin typeface="Montserrat Light" panose="00000400000000000000" pitchFamily="2" charset="0"/>
                    <a:cs typeface="Calibri"/>
                  </a:rPr>
                  <a:t>3.000  </a:t>
                </a:r>
                <a:r>
                  <a:rPr lang="es-ES" sz="1050" dirty="0" smtClean="0">
                    <a:solidFill>
                      <a:srgbClr val="000000"/>
                    </a:solidFill>
                    <a:latin typeface="Montserrat Light" panose="00000400000000000000" pitchFamily="2" charset="0"/>
                    <a:cs typeface="Calibri"/>
                  </a:rPr>
                  <a:t>€/entrevista</a:t>
                </a:r>
                <a:endParaRPr lang="es-ES" sz="1200" dirty="0" smtClean="0">
                  <a:solidFill>
                    <a:srgbClr val="000000"/>
                  </a:solidFill>
                  <a:latin typeface="Montserrat Light" panose="00000400000000000000" pitchFamily="2" charset="0"/>
                  <a:cs typeface="Calibri"/>
                </a:endParaRPr>
              </a:p>
              <a:p>
                <a:r>
                  <a:rPr lang="es-ES" sz="1400" dirty="0" smtClean="0">
                    <a:solidFill>
                      <a:srgbClr val="0E7683"/>
                    </a:solidFill>
                    <a:latin typeface="Montserrat SemiBold" panose="00000700000000000000" pitchFamily="2" charset="0"/>
                    <a:cs typeface="Calibri"/>
                  </a:rPr>
                  <a:t>04</a:t>
                </a:r>
                <a:r>
                  <a:rPr lang="es-ES" sz="1200" dirty="0" smtClean="0">
                    <a:solidFill>
                      <a:srgbClr val="000000"/>
                    </a:solidFill>
                    <a:latin typeface="Montserrat Light" panose="00000400000000000000" pitchFamily="2" charset="0"/>
                    <a:cs typeface="Calibri"/>
                  </a:rPr>
                  <a:t> entrevistas escrita ………. </a:t>
                </a:r>
                <a:r>
                  <a:rPr lang="es-ES" sz="1200" u="sng" dirty="0">
                    <a:solidFill>
                      <a:srgbClr val="000000"/>
                    </a:solidFill>
                    <a:latin typeface="Futura Lt BT"/>
                    <a:cs typeface="Calibri"/>
                  </a:rPr>
                  <a:t>~</a:t>
                </a:r>
                <a:r>
                  <a:rPr lang="es-ES" sz="1200" dirty="0">
                    <a:solidFill>
                      <a:srgbClr val="000000"/>
                    </a:solidFill>
                    <a:latin typeface="Futura Lt BT"/>
                    <a:cs typeface="Calibri"/>
                  </a:rPr>
                  <a:t> </a:t>
                </a:r>
                <a:r>
                  <a:rPr lang="es-ES" sz="1200" dirty="0" smtClean="0">
                    <a:solidFill>
                      <a:srgbClr val="000000"/>
                    </a:solidFill>
                    <a:latin typeface="Montserrat Light" panose="00000400000000000000" pitchFamily="2" charset="0"/>
                    <a:cs typeface="Calibri"/>
                  </a:rPr>
                  <a:t>2.000 </a:t>
                </a:r>
                <a:r>
                  <a:rPr lang="es-ES" sz="1050" dirty="0" smtClean="0">
                    <a:solidFill>
                      <a:srgbClr val="000000"/>
                    </a:solidFill>
                    <a:latin typeface="Montserrat Light" panose="00000400000000000000" pitchFamily="2" charset="0"/>
                    <a:cs typeface="Calibri"/>
                  </a:rPr>
                  <a:t>€/entrevista</a:t>
                </a:r>
                <a:endParaRPr lang="es-ES" sz="1200" dirty="0" smtClean="0">
                  <a:latin typeface="Montserrat Light" panose="00000400000000000000" pitchFamily="2" charset="0"/>
                  <a:cs typeface="Calibri"/>
                </a:endParaRPr>
              </a:p>
            </p:txBody>
          </p:sp>
          <p:sp>
            <p:nvSpPr>
              <p:cNvPr id="157" name="CuadroTexto 25">
                <a:extLst>
                  <a:ext uri="{FF2B5EF4-FFF2-40B4-BE49-F238E27FC236}">
                    <a16:creationId xmlns:a16="http://schemas.microsoft.com/office/drawing/2014/main" xmlns="" id="{0CD8028D-66C9-4015-B4C2-05773EF64742}"/>
                  </a:ext>
                </a:extLst>
              </p:cNvPr>
              <p:cNvSpPr txBox="1"/>
              <p:nvPr/>
            </p:nvSpPr>
            <p:spPr>
              <a:xfrm>
                <a:off x="8022488" y="3090962"/>
                <a:ext cx="2114278" cy="400110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es-ES" sz="1600" dirty="0" smtClean="0">
                    <a:solidFill>
                      <a:srgbClr val="0E7683"/>
                    </a:solidFill>
                    <a:latin typeface="Montserrat SemiBold" panose="00000700000000000000" pitchFamily="2" charset="0"/>
                    <a:cs typeface="Calibri"/>
                  </a:rPr>
                  <a:t>48.110 </a:t>
                </a:r>
                <a:r>
                  <a:rPr lang="es-ES" sz="1200" dirty="0" smtClean="0">
                    <a:solidFill>
                      <a:srgbClr val="000000"/>
                    </a:solidFill>
                    <a:latin typeface="Montserrat Light" panose="00000400000000000000" pitchFamily="2" charset="0"/>
                    <a:cs typeface="Calibri"/>
                  </a:rPr>
                  <a:t>€/año</a:t>
                </a:r>
                <a:endParaRPr lang="es-ES" sz="1050" dirty="0">
                  <a:latin typeface="Montserrat Light" panose="00000400000000000000" pitchFamily="2" charset="0"/>
                  <a:cs typeface="Calibr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13288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395536" y="332656"/>
            <a:ext cx="8748464" cy="307975"/>
          </a:xfrm>
          <a:prstGeom prst="rect">
            <a:avLst/>
          </a:prstGeom>
        </p:spPr>
        <p:txBody>
          <a:bodyPr lIns="45720" rIns="45720" anchor="b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defRPr/>
            </a:pPr>
            <a:r>
              <a:rPr lang="es-ES" sz="1600" b="1" dirty="0" smtClean="0">
                <a:solidFill>
                  <a:srgbClr val="0E7683"/>
                </a:solidFill>
                <a:latin typeface="Montserrat Light" panose="00000400000000000000" pitchFamily="2" charset="0"/>
              </a:rPr>
              <a:t>informe del decano</a:t>
            </a:r>
            <a:endParaRPr lang="es-ES" sz="1600" b="1" dirty="0">
              <a:solidFill>
                <a:srgbClr val="0E7683"/>
              </a:solidFill>
              <a:latin typeface="Montserrat Light" panose="00000400000000000000" pitchFamily="2" charset="0"/>
            </a:endParaRPr>
          </a:p>
        </p:txBody>
      </p:sp>
      <p:sp>
        <p:nvSpPr>
          <p:cNvPr id="59" name="58 Elipse"/>
          <p:cNvSpPr/>
          <p:nvPr/>
        </p:nvSpPr>
        <p:spPr>
          <a:xfrm>
            <a:off x="398006" y="463783"/>
            <a:ext cx="45719" cy="45719"/>
          </a:xfrm>
          <a:prstGeom prst="ellipse">
            <a:avLst/>
          </a:prstGeom>
          <a:solidFill>
            <a:srgbClr val="0E76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39" name="38 Grupo"/>
          <p:cNvGrpSpPr/>
          <p:nvPr/>
        </p:nvGrpSpPr>
        <p:grpSpPr>
          <a:xfrm>
            <a:off x="1" y="6533694"/>
            <a:ext cx="9143999" cy="331655"/>
            <a:chOff x="1" y="6533694"/>
            <a:chExt cx="9143999" cy="331655"/>
          </a:xfrm>
        </p:grpSpPr>
        <p:grpSp>
          <p:nvGrpSpPr>
            <p:cNvPr id="40" name="39 Grupo"/>
            <p:cNvGrpSpPr/>
            <p:nvPr/>
          </p:nvGrpSpPr>
          <p:grpSpPr>
            <a:xfrm>
              <a:off x="1" y="6539693"/>
              <a:ext cx="9143999" cy="325656"/>
              <a:chOff x="1" y="6539693"/>
              <a:chExt cx="9143999" cy="325656"/>
            </a:xfrm>
          </p:grpSpPr>
          <p:sp>
            <p:nvSpPr>
              <p:cNvPr id="44" name="43 Rectángulo"/>
              <p:cNvSpPr/>
              <p:nvPr/>
            </p:nvSpPr>
            <p:spPr>
              <a:xfrm>
                <a:off x="1" y="6539693"/>
                <a:ext cx="9143999" cy="275676"/>
              </a:xfrm>
              <a:prstGeom prst="rect">
                <a:avLst/>
              </a:prstGeom>
              <a:solidFill>
                <a:srgbClr val="0E768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45" name="44 Rectángulo"/>
              <p:cNvSpPr/>
              <p:nvPr/>
            </p:nvSpPr>
            <p:spPr>
              <a:xfrm>
                <a:off x="1" y="6815369"/>
                <a:ext cx="9143999" cy="4998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pic>
            <p:nvPicPr>
              <p:cNvPr id="46" name="Picture 4" descr="D:\Nueva carpeta (3)\MEMORIA GESTION 2019\COADE.png"/>
              <p:cNvPicPr>
                <a:picLocks noChangeAspect="1" noChangeArrowheads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22898" y="6561988"/>
                <a:ext cx="753074" cy="25138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47" name="46 Conector recto"/>
              <p:cNvCxnSpPr/>
              <p:nvPr/>
            </p:nvCxnSpPr>
            <p:spPr>
              <a:xfrm flipV="1">
                <a:off x="8028384" y="6599922"/>
                <a:ext cx="0" cy="141446"/>
              </a:xfrm>
              <a:prstGeom prst="line">
                <a:avLst/>
              </a:prstGeom>
              <a:ln w="31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36296" y="6551757"/>
                <a:ext cx="864096" cy="271849"/>
              </a:xfrm>
              <a:prstGeom prst="rect">
                <a:avLst/>
              </a:prstGeom>
            </p:spPr>
            <p:txBody>
              <a:bodyPr lIns="45720" rIns="45720" anchor="b">
                <a:no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40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COLEGIO OFICIAL DE</a:t>
                </a:r>
              </a:p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60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ARQUITECTOS</a:t>
                </a:r>
              </a:p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46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DE EXTREMADURA</a:t>
                </a:r>
                <a:endParaRPr lang="es-ES" sz="460" dirty="0">
                  <a:solidFill>
                    <a:schemeClr val="bg1"/>
                  </a:solidFill>
                  <a:latin typeface="Montserrat Light" panose="00000400000000000000" pitchFamily="2" charset="0"/>
                </a:endParaRPr>
              </a:p>
            </p:txBody>
          </p:sp>
        </p:grpSp>
        <p:grpSp>
          <p:nvGrpSpPr>
            <p:cNvPr id="41" name="40 Grupo"/>
            <p:cNvGrpSpPr/>
            <p:nvPr/>
          </p:nvGrpSpPr>
          <p:grpSpPr>
            <a:xfrm>
              <a:off x="61785" y="6533694"/>
              <a:ext cx="4006159" cy="307975"/>
              <a:chOff x="5281856" y="6442601"/>
              <a:chExt cx="4006159" cy="307975"/>
            </a:xfrm>
          </p:grpSpPr>
          <p:sp>
            <p:nvSpPr>
              <p:cNvPr id="42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64356" y="6442601"/>
                <a:ext cx="3923659" cy="307975"/>
              </a:xfrm>
              <a:prstGeom prst="rect">
                <a:avLst/>
              </a:prstGeom>
            </p:spPr>
            <p:txBody>
              <a:bodyPr lIns="0" tIns="0" rIns="0" bIns="46800" anchor="b">
                <a:no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buNone/>
                  <a:defRPr/>
                </a:pP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asamblea general ordinaria 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| </a:t>
                </a: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COADE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 | </a:t>
                </a:r>
                <a:r>
                  <a:rPr lang="es-ES" sz="950" b="1" dirty="0" err="1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cáceres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 | </a:t>
                </a: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14.12.2020</a:t>
                </a:r>
                <a:endParaRPr lang="es-ES" sz="950" b="1" dirty="0">
                  <a:solidFill>
                    <a:schemeClr val="bg1"/>
                  </a:solidFill>
                  <a:latin typeface="Montserrat Light" panose="00000400000000000000" pitchFamily="2" charset="0"/>
                </a:endParaRPr>
              </a:p>
            </p:txBody>
          </p:sp>
          <p:sp>
            <p:nvSpPr>
              <p:cNvPr id="43" name="42 Elipse"/>
              <p:cNvSpPr/>
              <p:nvPr/>
            </p:nvSpPr>
            <p:spPr>
              <a:xfrm>
                <a:off x="5281856" y="6604582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</p:grpSp>
      <p:cxnSp>
        <p:nvCxnSpPr>
          <p:cNvPr id="82" name="81 Conector recto"/>
          <p:cNvCxnSpPr/>
          <p:nvPr/>
        </p:nvCxnSpPr>
        <p:spPr>
          <a:xfrm>
            <a:off x="539552" y="640631"/>
            <a:ext cx="8604448" cy="0"/>
          </a:xfrm>
          <a:prstGeom prst="line">
            <a:avLst/>
          </a:prstGeom>
          <a:ln w="12700">
            <a:solidFill>
              <a:srgbClr val="0E7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14 Grupo"/>
          <p:cNvGrpSpPr/>
          <p:nvPr/>
        </p:nvGrpSpPr>
        <p:grpSpPr>
          <a:xfrm>
            <a:off x="254286" y="988107"/>
            <a:ext cx="8496591" cy="252000"/>
            <a:chOff x="254286" y="988108"/>
            <a:chExt cx="8496591" cy="212841"/>
          </a:xfrm>
        </p:grpSpPr>
        <p:sp>
          <p:nvSpPr>
            <p:cNvPr id="54" name="53 Rectángulo"/>
            <p:cNvSpPr/>
            <p:nvPr/>
          </p:nvSpPr>
          <p:spPr>
            <a:xfrm>
              <a:off x="539551" y="1016684"/>
              <a:ext cx="8211326" cy="136569"/>
            </a:xfrm>
            <a:prstGeom prst="rect">
              <a:avLst/>
            </a:prstGeom>
            <a:solidFill>
              <a:srgbClr val="0E76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60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2" y="988108"/>
              <a:ext cx="5040559" cy="212841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150" b="1" dirty="0" smtClean="0">
                  <a:solidFill>
                    <a:schemeClr val="bg1"/>
                  </a:solidFill>
                  <a:latin typeface="Montserrat SemiBold" panose="00000700000000000000" pitchFamily="2" charset="0"/>
                </a:rPr>
                <a:t>convenios</a:t>
              </a:r>
              <a:endParaRPr lang="es-ES" sz="1150" b="1" dirty="0">
                <a:solidFill>
                  <a:schemeClr val="bg1"/>
                </a:solidFill>
                <a:latin typeface="Montserrat SemiBold" panose="00000700000000000000" pitchFamily="2" charset="0"/>
              </a:endParaRPr>
            </a:p>
          </p:txBody>
        </p:sp>
        <p:sp>
          <p:nvSpPr>
            <p:cNvPr id="51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54286" y="988108"/>
              <a:ext cx="227542" cy="212841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0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6.1</a:t>
              </a:r>
              <a:endParaRPr lang="es-ES" sz="1000" b="1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</p:grpSp>
      <p:grpSp>
        <p:nvGrpSpPr>
          <p:cNvPr id="16" name="15 Grupo"/>
          <p:cNvGrpSpPr/>
          <p:nvPr/>
        </p:nvGrpSpPr>
        <p:grpSpPr>
          <a:xfrm>
            <a:off x="254286" y="3228159"/>
            <a:ext cx="8496591" cy="252000"/>
            <a:chOff x="254286" y="3797508"/>
            <a:chExt cx="8496591" cy="212841"/>
          </a:xfrm>
        </p:grpSpPr>
        <p:sp>
          <p:nvSpPr>
            <p:cNvPr id="75" name="74 Rectángulo"/>
            <p:cNvSpPr/>
            <p:nvPr/>
          </p:nvSpPr>
          <p:spPr>
            <a:xfrm>
              <a:off x="539551" y="3826084"/>
              <a:ext cx="8211326" cy="136569"/>
            </a:xfrm>
            <a:prstGeom prst="rect">
              <a:avLst/>
            </a:prstGeom>
            <a:solidFill>
              <a:srgbClr val="0E76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77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2" y="3797508"/>
              <a:ext cx="5040559" cy="212841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150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participación y actividad incesante en </a:t>
              </a:r>
              <a:r>
                <a:rPr lang="es-ES" sz="1150" b="1" dirty="0" smtClean="0">
                  <a:solidFill>
                    <a:schemeClr val="bg1"/>
                  </a:solidFill>
                  <a:latin typeface="Montserrat SemiBold" panose="00000700000000000000" pitchFamily="2" charset="0"/>
                </a:rPr>
                <a:t>comisiones (online) de patrimonio y urbanismo </a:t>
              </a:r>
              <a:r>
                <a:rPr lang="es-ES" sz="1150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de </a:t>
              </a:r>
              <a:r>
                <a:rPr lang="es-ES" sz="1150" dirty="0" err="1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extremadura</a:t>
              </a:r>
              <a:endParaRPr lang="es-ES" sz="1150" dirty="0">
                <a:solidFill>
                  <a:schemeClr val="bg1"/>
                </a:solidFill>
                <a:latin typeface="Montserrat Light" panose="00000400000000000000" pitchFamily="2" charset="0"/>
              </a:endParaRPr>
            </a:p>
          </p:txBody>
        </p:sp>
        <p:sp>
          <p:nvSpPr>
            <p:cNvPr id="79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54286" y="3797508"/>
              <a:ext cx="227542" cy="212841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0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6.2</a:t>
              </a:r>
              <a:endParaRPr lang="es-ES" sz="1000" b="1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</p:grpSp>
      <p:sp>
        <p:nvSpPr>
          <p:cNvPr id="133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489446" y="756097"/>
            <a:ext cx="4987910" cy="147290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80000"/>
              </a:lnSpc>
              <a:spcBef>
                <a:spcPts val="0"/>
              </a:spcBef>
              <a:defRPr/>
            </a:pPr>
            <a:r>
              <a:rPr lang="es-ES" sz="1400" dirty="0">
                <a:solidFill>
                  <a:srgbClr val="0E7683"/>
                </a:solidFill>
                <a:latin typeface="Montserrat Light" panose="00000400000000000000" pitchFamily="2" charset="0"/>
              </a:rPr>
              <a:t>| </a:t>
            </a:r>
            <a:r>
              <a:rPr lang="es-ES" sz="1400" b="1" dirty="0" smtClean="0">
                <a:solidFill>
                  <a:srgbClr val="0E7683"/>
                </a:solidFill>
                <a:latin typeface="Montserrat Medium" panose="00000600000000000000" pitchFamily="2" charset="0"/>
              </a:rPr>
              <a:t>relación con la administración </a:t>
            </a:r>
            <a:r>
              <a:rPr lang="es-ES" sz="1400" dirty="0" smtClean="0">
                <a:solidFill>
                  <a:srgbClr val="0E7683"/>
                </a:solidFill>
                <a:latin typeface="Montserrat Medium" panose="00000600000000000000" pitchFamily="2" charset="0"/>
              </a:rPr>
              <a:t>y otras entidades</a:t>
            </a:r>
            <a:endParaRPr lang="es-ES" sz="1600" b="1" dirty="0">
              <a:solidFill>
                <a:schemeClr val="tx1">
                  <a:lumMod val="50000"/>
                  <a:lumOff val="50000"/>
                </a:schemeClr>
              </a:solidFill>
              <a:latin typeface="Montserrat Light" panose="00000400000000000000" pitchFamily="2" charset="0"/>
            </a:endParaRPr>
          </a:p>
        </p:txBody>
      </p:sp>
      <p:sp>
        <p:nvSpPr>
          <p:cNvPr id="134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312013" y="753160"/>
            <a:ext cx="169815" cy="210812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80000"/>
              </a:lnSpc>
              <a:spcBef>
                <a:spcPts val="0"/>
              </a:spcBef>
              <a:defRPr/>
            </a:pPr>
            <a:r>
              <a:rPr lang="es-ES" sz="1800" b="1" dirty="0" smtClean="0">
                <a:solidFill>
                  <a:srgbClr val="0E7683"/>
                </a:solidFill>
                <a:latin typeface="Montserrat Medium" panose="00000600000000000000" pitchFamily="2" charset="0"/>
              </a:rPr>
              <a:t>6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Montserrat Light" panose="00000400000000000000" pitchFamily="2" charset="0"/>
            </a:endParaRPr>
          </a:p>
        </p:txBody>
      </p:sp>
      <p:grpSp>
        <p:nvGrpSpPr>
          <p:cNvPr id="2" name="1 Grupo"/>
          <p:cNvGrpSpPr/>
          <p:nvPr/>
        </p:nvGrpSpPr>
        <p:grpSpPr>
          <a:xfrm>
            <a:off x="443726" y="1208490"/>
            <a:ext cx="10058393" cy="2163769"/>
            <a:chOff x="443726" y="1208490"/>
            <a:chExt cx="10058393" cy="2163769"/>
          </a:xfrm>
        </p:grpSpPr>
        <p:cxnSp>
          <p:nvCxnSpPr>
            <p:cNvPr id="93" name="92 Conector recto"/>
            <p:cNvCxnSpPr/>
            <p:nvPr/>
          </p:nvCxnSpPr>
          <p:spPr>
            <a:xfrm>
              <a:off x="611560" y="1539374"/>
              <a:ext cx="8139316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1306860"/>
              <a:ext cx="1944215" cy="450443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dirty="0" smtClean="0">
                  <a:latin typeface="Montserrat Light" panose="00000400000000000000" pitchFamily="2" charset="0"/>
                </a:rPr>
                <a:t>subvención  nominativa de la </a:t>
              </a:r>
              <a:r>
                <a:rPr lang="es-ES" sz="1200" b="1" dirty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c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onsejería de movilidad, transporte y vivienda</a:t>
              </a:r>
              <a:endParaRPr lang="es-ES" sz="1100" dirty="0">
                <a:solidFill>
                  <a:srgbClr val="0E7683"/>
                </a:solidFill>
                <a:latin typeface="Montserrat SemiBold" panose="00000700000000000000" pitchFamily="2" charset="0"/>
              </a:endParaRPr>
            </a:p>
          </p:txBody>
        </p:sp>
        <p:sp>
          <p:nvSpPr>
            <p:cNvPr id="98" name="97 Elipse"/>
            <p:cNvSpPr/>
            <p:nvPr/>
          </p:nvSpPr>
          <p:spPr>
            <a:xfrm flipH="1">
              <a:off x="443726" y="1335435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100" name="99 Elipse"/>
            <p:cNvSpPr/>
            <p:nvPr/>
          </p:nvSpPr>
          <p:spPr>
            <a:xfrm flipH="1">
              <a:off x="443726" y="1674430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102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2" y="1623557"/>
              <a:ext cx="8180426" cy="330346"/>
            </a:xfrm>
            <a:prstGeom prst="rect">
              <a:avLst/>
            </a:prstGeom>
          </p:spPr>
          <p:txBody>
            <a:bodyPr wrap="none" lIns="0" tIns="0" rIns="0" bIns="0" anchor="t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latin typeface="Montserrat Light" panose="00000400000000000000" pitchFamily="2" charset="0"/>
                </a:rPr>
                <a:t>renovación </a:t>
              </a:r>
              <a:r>
                <a:rPr lang="es-ES" sz="1200" dirty="0" smtClean="0">
                  <a:latin typeface="Montserrat Light" panose="00000400000000000000" pitchFamily="2" charset="0"/>
                </a:rPr>
                <a:t>del convenio 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ateneo </a:t>
              </a:r>
              <a:r>
                <a:rPr lang="es-ES" sz="1200" b="1" dirty="0" err="1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cáceres</a:t>
              </a:r>
              <a:endParaRPr lang="es-ES" sz="1200" b="1" dirty="0" smtClean="0">
                <a:solidFill>
                  <a:srgbClr val="0E7683"/>
                </a:solidFill>
                <a:latin typeface="Montserrat SemiBold" panose="00000700000000000000" pitchFamily="2" charset="0"/>
              </a:endParaRPr>
            </a:p>
          </p:txBody>
        </p:sp>
        <p:sp>
          <p:nvSpPr>
            <p:cNvPr id="105" name="104 Elipse"/>
            <p:cNvSpPr/>
            <p:nvPr/>
          </p:nvSpPr>
          <p:spPr>
            <a:xfrm flipH="1">
              <a:off x="443726" y="1987660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cxnSp>
          <p:nvCxnSpPr>
            <p:cNvPr id="108" name="107 Conector recto"/>
            <p:cNvCxnSpPr/>
            <p:nvPr/>
          </p:nvCxnSpPr>
          <p:spPr>
            <a:xfrm>
              <a:off x="611560" y="1827406"/>
              <a:ext cx="8139317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108 Conector recto"/>
            <p:cNvCxnSpPr/>
            <p:nvPr/>
          </p:nvCxnSpPr>
          <p:spPr>
            <a:xfrm>
              <a:off x="611560" y="2132856"/>
              <a:ext cx="8139316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2" y="1908739"/>
              <a:ext cx="8180426" cy="203561"/>
            </a:xfrm>
            <a:prstGeom prst="rect">
              <a:avLst/>
            </a:prstGeom>
          </p:spPr>
          <p:txBody>
            <a:bodyPr wrap="none" lIns="0" tIns="0" rIns="0" bIns="0" anchor="t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latin typeface="Montserrat Light" panose="00000400000000000000" pitchFamily="2" charset="0"/>
                </a:rPr>
                <a:t>convenios </a:t>
              </a:r>
              <a:r>
                <a:rPr lang="es-ES" sz="1200" dirty="0" smtClean="0">
                  <a:latin typeface="Montserrat Light" panose="00000400000000000000" pitchFamily="2" charset="0"/>
                </a:rPr>
                <a:t>con 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ayuntamientos</a:t>
              </a:r>
              <a:endParaRPr lang="es-ES" sz="1200" b="1" dirty="0" smtClean="0">
                <a:solidFill>
                  <a:srgbClr val="0E7683"/>
                </a:solidFill>
                <a:latin typeface="Montserrat SemiBold" panose="00000700000000000000" pitchFamily="2" charset="0"/>
              </a:endParaRPr>
            </a:p>
          </p:txBody>
        </p:sp>
        <p:sp>
          <p:nvSpPr>
            <p:cNvPr id="135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4368929" y="1873335"/>
              <a:ext cx="504056" cy="316293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24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104</a:t>
              </a:r>
              <a:endParaRPr lang="es-ES" sz="2000" dirty="0">
                <a:latin typeface="Montserrat SemiBold" panose="00000700000000000000" pitchFamily="2" charset="0"/>
              </a:endParaRPr>
            </a:p>
          </p:txBody>
        </p:sp>
        <p:sp>
          <p:nvSpPr>
            <p:cNvPr id="136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4944992" y="1906278"/>
              <a:ext cx="5557127" cy="157870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convenios </a:t>
              </a:r>
              <a:r>
                <a:rPr lang="es-ES" sz="1000" dirty="0" smtClean="0">
                  <a:latin typeface="Montserrat Light" panose="00000400000000000000" pitchFamily="2" charset="0"/>
                </a:rPr>
                <a:t>( </a:t>
              </a:r>
              <a:r>
                <a:rPr lang="es-ES" sz="1000" b="1" dirty="0" smtClean="0">
                  <a:latin typeface="Montserrat Light" panose="00000400000000000000" pitchFamily="2" charset="0"/>
                </a:rPr>
                <a:t>20</a:t>
              </a:r>
              <a:r>
                <a:rPr lang="es-ES" sz="1000" dirty="0" smtClean="0">
                  <a:latin typeface="Montserrat Light" panose="00000400000000000000" pitchFamily="2" charset="0"/>
                </a:rPr>
                <a:t> </a:t>
              </a:r>
              <a:r>
                <a:rPr lang="es-ES" sz="1000" dirty="0" smtClean="0">
                  <a:latin typeface="Montserrat Light" panose="00000400000000000000" pitchFamily="2" charset="0"/>
                </a:rPr>
                <a:t>incorporados en </a:t>
              </a:r>
              <a:r>
                <a:rPr lang="es-ES" sz="1000" dirty="0" smtClean="0">
                  <a:latin typeface="Montserrat Light" panose="00000400000000000000" pitchFamily="2" charset="0"/>
                </a:rPr>
                <a:t>2020)</a:t>
              </a:r>
              <a:endParaRPr lang="es-ES" sz="1000" dirty="0" smtClean="0">
                <a:latin typeface="Montserrat Light" panose="00000400000000000000" pitchFamily="2" charset="0"/>
              </a:endParaRPr>
            </a:p>
          </p:txBody>
        </p:sp>
        <p:sp>
          <p:nvSpPr>
            <p:cNvPr id="68" name="67 Elipse"/>
            <p:cNvSpPr/>
            <p:nvPr/>
          </p:nvSpPr>
          <p:spPr>
            <a:xfrm flipH="1">
              <a:off x="443726" y="2351082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cxnSp>
          <p:nvCxnSpPr>
            <p:cNvPr id="70" name="69 Conector recto"/>
            <p:cNvCxnSpPr/>
            <p:nvPr/>
          </p:nvCxnSpPr>
          <p:spPr>
            <a:xfrm>
              <a:off x="611560" y="2633308"/>
              <a:ext cx="8139316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2" y="2224009"/>
              <a:ext cx="8180426" cy="330346"/>
            </a:xfrm>
            <a:prstGeom prst="rect">
              <a:avLst/>
            </a:prstGeom>
          </p:spPr>
          <p:txBody>
            <a:bodyPr wrap="none" lIns="0" tIns="0" rIns="0" bIns="0" anchor="t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latin typeface="Montserrat Light" panose="00000400000000000000" pitchFamily="2" charset="0"/>
                </a:rPr>
                <a:t>convenios </a:t>
              </a:r>
              <a:r>
                <a:rPr lang="es-ES" sz="1200" dirty="0" smtClean="0">
                  <a:latin typeface="Montserrat Light" panose="00000400000000000000" pitchFamily="2" charset="0"/>
                </a:rPr>
                <a:t>para</a:t>
              </a:r>
            </a:p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becas </a:t>
              </a:r>
              <a:r>
                <a:rPr lang="es-ES" sz="1200" b="1" dirty="0" err="1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coade</a:t>
              </a:r>
              <a:endParaRPr lang="es-ES" sz="1200" b="1" dirty="0" smtClean="0">
                <a:solidFill>
                  <a:srgbClr val="0E7683"/>
                </a:solidFill>
                <a:latin typeface="Montserrat SemiBold" panose="00000700000000000000" pitchFamily="2" charset="0"/>
              </a:endParaRPr>
            </a:p>
          </p:txBody>
        </p:sp>
        <p:sp>
          <p:nvSpPr>
            <p:cNvPr id="72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617686" y="2236757"/>
              <a:ext cx="504056" cy="316293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24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10</a:t>
              </a:r>
              <a:endParaRPr lang="es-ES" sz="2000" dirty="0">
                <a:latin typeface="Montserrat SemiBold" panose="00000700000000000000" pitchFamily="2" charset="0"/>
              </a:endParaRPr>
            </a:p>
          </p:txBody>
        </p:sp>
        <p:sp>
          <p:nvSpPr>
            <p:cNvPr id="73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4069772" y="2193212"/>
              <a:ext cx="1944215" cy="450443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900" b="1" dirty="0" smtClean="0">
                  <a:latin typeface="Montserrat Light" panose="00000400000000000000" pitchFamily="2" charset="0"/>
                </a:rPr>
                <a:t>2</a:t>
              </a:r>
              <a:r>
                <a:rPr lang="es-ES" sz="900" dirty="0" smtClean="0">
                  <a:latin typeface="Montserrat Light" panose="00000400000000000000" pitchFamily="2" charset="0"/>
                </a:rPr>
                <a:t> DG Arquitectura y Calidad de Edificación</a:t>
              </a:r>
            </a:p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900" b="1" dirty="0">
                  <a:latin typeface="Montserrat Light" panose="00000400000000000000" pitchFamily="2" charset="0"/>
                </a:rPr>
                <a:t>2</a:t>
              </a:r>
              <a:r>
                <a:rPr lang="es-ES" sz="900" dirty="0" smtClean="0">
                  <a:latin typeface="Montserrat Light" panose="00000400000000000000" pitchFamily="2" charset="0"/>
                </a:rPr>
                <a:t> DG Accesibilidad y Centros</a:t>
              </a:r>
            </a:p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900" b="1" dirty="0">
                  <a:latin typeface="Montserrat Light" panose="00000400000000000000" pitchFamily="2" charset="0"/>
                </a:rPr>
                <a:t>2</a:t>
              </a:r>
              <a:r>
                <a:rPr lang="es-ES" sz="900" dirty="0">
                  <a:latin typeface="Montserrat Light" panose="00000400000000000000" pitchFamily="2" charset="0"/>
                </a:rPr>
                <a:t> </a:t>
              </a:r>
              <a:r>
                <a:rPr lang="es-ES" sz="900" dirty="0" smtClean="0">
                  <a:latin typeface="Montserrat Light" panose="00000400000000000000" pitchFamily="2" charset="0"/>
                </a:rPr>
                <a:t>Consejería Cultura, Turismo y Deportes</a:t>
              </a:r>
              <a:endParaRPr lang="es-ES" sz="900" dirty="0">
                <a:latin typeface="Montserrat Light" panose="00000400000000000000" pitchFamily="2" charset="0"/>
              </a:endParaRPr>
            </a:p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endParaRPr lang="es-ES" sz="900" dirty="0" smtClean="0">
                <a:latin typeface="Montserrat Light" panose="00000400000000000000" pitchFamily="2" charset="0"/>
              </a:endParaRPr>
            </a:p>
          </p:txBody>
        </p:sp>
        <p:sp>
          <p:nvSpPr>
            <p:cNvPr id="74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3193749" y="2210413"/>
              <a:ext cx="1944215" cy="450443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err="1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becari@s</a:t>
              </a:r>
              <a:endParaRPr lang="es-ES" sz="1200" b="1" dirty="0" smtClean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dirty="0" smtClean="0">
                  <a:latin typeface="Montserrat Light" panose="00000400000000000000" pitchFamily="2" charset="0"/>
                </a:rPr>
                <a:t>en total</a:t>
              </a:r>
            </a:p>
          </p:txBody>
        </p:sp>
        <p:sp>
          <p:nvSpPr>
            <p:cNvPr id="76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6655432" y="2193212"/>
              <a:ext cx="1944215" cy="450443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900" b="1" dirty="0" smtClean="0">
                  <a:latin typeface="Montserrat Light" panose="00000400000000000000" pitchFamily="2" charset="0"/>
                </a:rPr>
                <a:t>2</a:t>
              </a:r>
              <a:r>
                <a:rPr lang="es-ES" sz="900" dirty="0" smtClean="0">
                  <a:latin typeface="Montserrat Light" panose="00000400000000000000" pitchFamily="2" charset="0"/>
                </a:rPr>
                <a:t> Diputación Provincial de Cáceres</a:t>
              </a:r>
            </a:p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900" b="1" dirty="0" smtClean="0">
                  <a:latin typeface="Montserrat Light" panose="00000400000000000000" pitchFamily="2" charset="0"/>
                </a:rPr>
                <a:t>1</a:t>
              </a:r>
              <a:r>
                <a:rPr lang="es-ES" sz="900" dirty="0" smtClean="0">
                  <a:latin typeface="Montserrat Light" panose="00000400000000000000" pitchFamily="2" charset="0"/>
                </a:rPr>
                <a:t> Ayuntamiento de Mérida</a:t>
              </a:r>
            </a:p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900" b="1" dirty="0" smtClean="0">
                  <a:latin typeface="Montserrat Light" panose="00000400000000000000" pitchFamily="2" charset="0"/>
                </a:rPr>
                <a:t>1</a:t>
              </a:r>
              <a:r>
                <a:rPr lang="es-ES" sz="900" dirty="0" smtClean="0">
                  <a:latin typeface="Montserrat Light" panose="00000400000000000000" pitchFamily="2" charset="0"/>
                </a:rPr>
                <a:t> Consorcio Ciudad </a:t>
              </a:r>
              <a:r>
                <a:rPr lang="es-ES" sz="900" dirty="0" err="1" smtClean="0">
                  <a:latin typeface="Montserrat Light" panose="00000400000000000000" pitchFamily="2" charset="0"/>
                </a:rPr>
                <a:t>Monum</a:t>
              </a:r>
              <a:r>
                <a:rPr lang="es-ES" sz="900" dirty="0" smtClean="0">
                  <a:latin typeface="Montserrat Light" panose="00000400000000000000" pitchFamily="2" charset="0"/>
                </a:rPr>
                <a:t>. Mérida</a:t>
              </a:r>
              <a:endParaRPr lang="es-ES" sz="900" dirty="0">
                <a:latin typeface="Montserrat Light" panose="00000400000000000000" pitchFamily="2" charset="0"/>
              </a:endParaRPr>
            </a:p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endParaRPr lang="es-ES" sz="900" dirty="0" smtClean="0">
                <a:latin typeface="Montserrat Light" panose="00000400000000000000" pitchFamily="2" charset="0"/>
              </a:endParaRPr>
            </a:p>
          </p:txBody>
        </p:sp>
        <p:sp>
          <p:nvSpPr>
            <p:cNvPr id="78" name="77 Elipse"/>
            <p:cNvSpPr/>
            <p:nvPr/>
          </p:nvSpPr>
          <p:spPr>
            <a:xfrm flipH="1">
              <a:off x="443726" y="2772019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cxnSp>
          <p:nvCxnSpPr>
            <p:cNvPr id="80" name="79 Conector recto"/>
            <p:cNvCxnSpPr/>
            <p:nvPr/>
          </p:nvCxnSpPr>
          <p:spPr>
            <a:xfrm>
              <a:off x="611560" y="2938895"/>
              <a:ext cx="8139316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2" y="2716837"/>
              <a:ext cx="8180426" cy="330346"/>
            </a:xfrm>
            <a:prstGeom prst="rect">
              <a:avLst/>
            </a:prstGeom>
          </p:spPr>
          <p:txBody>
            <a:bodyPr wrap="none" lIns="0" tIns="0" rIns="0" bIns="0" anchor="t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latin typeface="Montserrat Light" panose="00000400000000000000" pitchFamily="2" charset="0"/>
                </a:rPr>
                <a:t>convenio </a:t>
              </a:r>
              <a:r>
                <a:rPr lang="es-ES" sz="1200" b="1" dirty="0" err="1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asemas</a:t>
              </a:r>
              <a:endParaRPr lang="es-ES" sz="1200" b="1" dirty="0" smtClean="0">
                <a:solidFill>
                  <a:srgbClr val="0E7683"/>
                </a:solidFill>
                <a:latin typeface="Montserrat SemiBold" panose="00000700000000000000" pitchFamily="2" charset="0"/>
              </a:endParaRPr>
            </a:p>
          </p:txBody>
        </p:sp>
        <p:sp>
          <p:nvSpPr>
            <p:cNvPr id="83" name="82 Elipse"/>
            <p:cNvSpPr/>
            <p:nvPr/>
          </p:nvSpPr>
          <p:spPr>
            <a:xfrm flipH="1">
              <a:off x="443726" y="3097095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85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2" y="3041913"/>
              <a:ext cx="8180426" cy="330346"/>
            </a:xfrm>
            <a:prstGeom prst="rect">
              <a:avLst/>
            </a:prstGeom>
          </p:spPr>
          <p:txBody>
            <a:bodyPr wrap="none" lIns="0" tIns="0" rIns="0" bIns="0" anchor="t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latin typeface="Montserrat Light" panose="00000400000000000000" pitchFamily="2" charset="0"/>
                </a:rPr>
                <a:t>convenio 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universidad de </a:t>
              </a:r>
              <a:r>
                <a:rPr lang="es-ES" sz="1200" b="1" dirty="0" err="1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extremadura</a:t>
              </a:r>
              <a:endParaRPr lang="es-ES" sz="1200" b="1" dirty="0" smtClean="0">
                <a:solidFill>
                  <a:srgbClr val="0E7683"/>
                </a:solidFill>
                <a:latin typeface="Montserrat SemiBold" panose="00000700000000000000" pitchFamily="2" charset="0"/>
              </a:endParaRPr>
            </a:p>
          </p:txBody>
        </p:sp>
        <p:sp>
          <p:nvSpPr>
            <p:cNvPr id="86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4069772" y="3028281"/>
              <a:ext cx="1944215" cy="160951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900" dirty="0" err="1" smtClean="0">
                  <a:latin typeface="Montserrat Light" panose="00000400000000000000" pitchFamily="2" charset="0"/>
                </a:rPr>
                <a:t>becari@s</a:t>
              </a:r>
              <a:r>
                <a:rPr lang="es-ES" sz="900" dirty="0" smtClean="0">
                  <a:latin typeface="Montserrat Light" panose="00000400000000000000" pitchFamily="2" charset="0"/>
                </a:rPr>
                <a:t> para Biblioteca COADE</a:t>
              </a:r>
            </a:p>
          </p:txBody>
        </p:sp>
        <p:sp>
          <p:nvSpPr>
            <p:cNvPr id="140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6696236" y="1208490"/>
              <a:ext cx="2054641" cy="450443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050" b="1" dirty="0">
                  <a:solidFill>
                    <a:srgbClr val="0E7683"/>
                  </a:solidFill>
                  <a:latin typeface="Montserrat Light" panose="00000400000000000000" pitchFamily="2" charset="0"/>
                </a:rPr>
                <a:t>p</a:t>
              </a:r>
              <a:r>
                <a:rPr lang="es-ES" sz="105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ara la difusión</a:t>
              </a:r>
              <a:endParaRPr lang="es-ES" sz="1050" dirty="0" smtClean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  <a:p>
              <a:pPr marL="0" indent="0" algn="r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000" b="1" dirty="0" smtClean="0">
                  <a:latin typeface="Montserrat Light" panose="00000400000000000000" pitchFamily="2" charset="0"/>
                </a:rPr>
                <a:t>de la arquitectura</a:t>
              </a:r>
              <a:endParaRPr lang="es-ES" sz="1000" dirty="0" smtClean="0">
                <a:latin typeface="Montserrat Light" panose="00000400000000000000" pitchFamily="2" charset="0"/>
              </a:endParaRPr>
            </a:p>
          </p:txBody>
        </p:sp>
      </p:grpSp>
      <p:grpSp>
        <p:nvGrpSpPr>
          <p:cNvPr id="111" name="110 Grupo"/>
          <p:cNvGrpSpPr/>
          <p:nvPr/>
        </p:nvGrpSpPr>
        <p:grpSpPr>
          <a:xfrm>
            <a:off x="443726" y="3573328"/>
            <a:ext cx="8276252" cy="2694918"/>
            <a:chOff x="443726" y="1204291"/>
            <a:chExt cx="8276252" cy="2694918"/>
          </a:xfrm>
        </p:grpSpPr>
        <p:cxnSp>
          <p:nvCxnSpPr>
            <p:cNvPr id="112" name="111 Conector recto"/>
            <p:cNvCxnSpPr/>
            <p:nvPr/>
          </p:nvCxnSpPr>
          <p:spPr>
            <a:xfrm>
              <a:off x="611560" y="1539374"/>
              <a:ext cx="3757369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1187624" y="1306860"/>
              <a:ext cx="1296144" cy="450443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CUOTEX </a:t>
              </a:r>
              <a:r>
                <a:rPr lang="es-ES" sz="1200" b="1" dirty="0" smtClean="0">
                  <a:latin typeface="Montserrat SemiBold" panose="00000700000000000000" pitchFamily="2" charset="0"/>
                </a:rPr>
                <a:t>2020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 </a:t>
              </a:r>
              <a:endParaRPr lang="es-ES" sz="900" dirty="0">
                <a:latin typeface="Montserrat Light" panose="00000400000000000000" pitchFamily="2" charset="0"/>
              </a:endParaRPr>
            </a:p>
          </p:txBody>
        </p:sp>
        <p:sp>
          <p:nvSpPr>
            <p:cNvPr id="114" name="113 Elipse"/>
            <p:cNvSpPr/>
            <p:nvPr/>
          </p:nvSpPr>
          <p:spPr>
            <a:xfrm flipH="1">
              <a:off x="443726" y="1335435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144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88442" y="1204291"/>
              <a:ext cx="504056" cy="316293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24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12</a:t>
              </a:r>
              <a:r>
                <a:rPr lang="es-ES" sz="18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+2</a:t>
              </a:r>
              <a:endParaRPr lang="es-ES" sz="1600" dirty="0">
                <a:latin typeface="Montserrat SemiBold" panose="00000700000000000000" pitchFamily="2" charset="0"/>
              </a:endParaRPr>
            </a:p>
          </p:txBody>
        </p:sp>
        <p:cxnSp>
          <p:nvCxnSpPr>
            <p:cNvPr id="145" name="144 Conector recto"/>
            <p:cNvCxnSpPr/>
            <p:nvPr/>
          </p:nvCxnSpPr>
          <p:spPr>
            <a:xfrm>
              <a:off x="611560" y="1941849"/>
              <a:ext cx="3757369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6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971600" y="1683698"/>
              <a:ext cx="1512168" cy="258152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latin typeface="Montserrat SemiBold" panose="00000700000000000000" pitchFamily="2" charset="0"/>
                </a:rPr>
                <a:t>comisiones de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 patrimonio </a:t>
              </a:r>
              <a:r>
                <a:rPr lang="es-ES" sz="1200" b="1" dirty="0" smtClean="0">
                  <a:latin typeface="Montserrat SemiBold" panose="00000700000000000000" pitchFamily="2" charset="0"/>
                </a:rPr>
                <a:t>de </a:t>
              </a:r>
              <a:r>
                <a:rPr lang="es-ES" sz="1200" b="1" dirty="0" err="1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cáceres</a:t>
              </a:r>
              <a:endParaRPr lang="es-ES" sz="1100" dirty="0">
                <a:latin typeface="Montserrat Light" panose="00000400000000000000" pitchFamily="2" charset="0"/>
              </a:endParaRPr>
            </a:p>
          </p:txBody>
        </p:sp>
        <p:sp>
          <p:nvSpPr>
            <p:cNvPr id="147" name="146 Elipse"/>
            <p:cNvSpPr/>
            <p:nvPr/>
          </p:nvSpPr>
          <p:spPr>
            <a:xfrm flipH="1">
              <a:off x="443726" y="1737910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148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88442" y="1606766"/>
              <a:ext cx="311150" cy="316293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24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12</a:t>
              </a:r>
              <a:endParaRPr lang="es-ES" sz="1600" dirty="0">
                <a:latin typeface="Montserrat SemiBold" panose="00000700000000000000" pitchFamily="2" charset="0"/>
              </a:endParaRPr>
            </a:p>
          </p:txBody>
        </p:sp>
        <p:cxnSp>
          <p:nvCxnSpPr>
            <p:cNvPr id="149" name="148 Conector recto"/>
            <p:cNvCxnSpPr/>
            <p:nvPr/>
          </p:nvCxnSpPr>
          <p:spPr>
            <a:xfrm>
              <a:off x="611560" y="2321770"/>
              <a:ext cx="3757369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0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971600" y="2063619"/>
              <a:ext cx="1512168" cy="258152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>
                  <a:latin typeface="Montserrat SemiBold" panose="00000700000000000000" pitchFamily="2" charset="0"/>
                </a:rPr>
                <a:t>c</a:t>
              </a:r>
              <a:r>
                <a:rPr lang="es-ES" sz="1200" b="1" dirty="0" smtClean="0">
                  <a:latin typeface="Montserrat SemiBold" panose="00000700000000000000" pitchFamily="2" charset="0"/>
                </a:rPr>
                <a:t>omisiones de 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 patrimonio </a:t>
              </a:r>
              <a:r>
                <a:rPr lang="es-ES" sz="1200" b="1" dirty="0" smtClean="0">
                  <a:latin typeface="Montserrat SemiBold" panose="00000700000000000000" pitchFamily="2" charset="0"/>
                </a:rPr>
                <a:t>de </a:t>
              </a:r>
              <a:r>
                <a:rPr lang="es-ES" sz="1200" b="1" dirty="0" err="1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badajoz</a:t>
              </a:r>
              <a:endParaRPr lang="es-ES" sz="1100" dirty="0">
                <a:latin typeface="Montserrat Light" panose="00000400000000000000" pitchFamily="2" charset="0"/>
              </a:endParaRPr>
            </a:p>
          </p:txBody>
        </p:sp>
        <p:sp>
          <p:nvSpPr>
            <p:cNvPr id="151" name="150 Elipse"/>
            <p:cNvSpPr/>
            <p:nvPr/>
          </p:nvSpPr>
          <p:spPr>
            <a:xfrm flipH="1">
              <a:off x="443726" y="2117831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152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88442" y="1986687"/>
              <a:ext cx="311150" cy="316293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24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12</a:t>
              </a:r>
              <a:endParaRPr lang="es-ES" sz="1600" dirty="0">
                <a:latin typeface="Montserrat SemiBold" panose="00000700000000000000" pitchFamily="2" charset="0"/>
              </a:endParaRPr>
            </a:p>
          </p:txBody>
        </p:sp>
        <p:sp>
          <p:nvSpPr>
            <p:cNvPr id="154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971600" y="2457996"/>
              <a:ext cx="1512168" cy="258152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>
                  <a:latin typeface="Montserrat SemiBold" panose="00000700000000000000" pitchFamily="2" charset="0"/>
                </a:rPr>
                <a:t>c</a:t>
              </a:r>
              <a:r>
                <a:rPr lang="es-ES" sz="1200" b="1" dirty="0" smtClean="0">
                  <a:latin typeface="Montserrat SemiBold" panose="00000700000000000000" pitchFamily="2" charset="0"/>
                </a:rPr>
                <a:t>omisiones de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 urbanismo </a:t>
              </a:r>
              <a:r>
                <a:rPr lang="es-ES" sz="1200" b="1" dirty="0" smtClean="0">
                  <a:latin typeface="Montserrat SemiBold" panose="00000700000000000000" pitchFamily="2" charset="0"/>
                </a:rPr>
                <a:t>de </a:t>
              </a:r>
              <a:r>
                <a:rPr lang="es-ES" sz="1200" b="1" dirty="0" err="1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badajoz</a:t>
              </a:r>
              <a:endParaRPr lang="es-ES" sz="1100" dirty="0">
                <a:latin typeface="Montserrat Light" panose="00000400000000000000" pitchFamily="2" charset="0"/>
              </a:endParaRPr>
            </a:p>
          </p:txBody>
        </p:sp>
        <p:sp>
          <p:nvSpPr>
            <p:cNvPr id="155" name="154 Elipse"/>
            <p:cNvSpPr/>
            <p:nvPr/>
          </p:nvSpPr>
          <p:spPr>
            <a:xfrm flipH="1">
              <a:off x="443726" y="2512208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156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88442" y="2381064"/>
              <a:ext cx="311150" cy="316293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24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10</a:t>
              </a:r>
              <a:endParaRPr lang="es-ES" sz="1600" dirty="0">
                <a:latin typeface="Montserrat SemiBold" panose="00000700000000000000" pitchFamily="2" charset="0"/>
              </a:endParaRPr>
            </a:p>
          </p:txBody>
        </p:sp>
        <p:sp>
          <p:nvSpPr>
            <p:cNvPr id="158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971600" y="2843094"/>
              <a:ext cx="1512168" cy="258152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>
                  <a:latin typeface="Montserrat SemiBold" panose="00000700000000000000" pitchFamily="2" charset="0"/>
                </a:rPr>
                <a:t>c</a:t>
              </a:r>
              <a:r>
                <a:rPr lang="es-ES" sz="1200" b="1" dirty="0" smtClean="0">
                  <a:latin typeface="Montserrat SemiBold" panose="00000700000000000000" pitchFamily="2" charset="0"/>
                </a:rPr>
                <a:t>omisiones de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 plan especial </a:t>
              </a:r>
              <a:r>
                <a:rPr lang="es-ES" sz="1200" b="1" dirty="0" smtClean="0">
                  <a:latin typeface="Montserrat SemiBold" panose="00000700000000000000" pitchFamily="2" charset="0"/>
                </a:rPr>
                <a:t>de </a:t>
              </a:r>
              <a:r>
                <a:rPr lang="es-ES" sz="1200" b="1" dirty="0" err="1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cáceres</a:t>
              </a:r>
              <a:endParaRPr lang="es-ES" sz="1100" dirty="0">
                <a:latin typeface="Montserrat Light" panose="00000400000000000000" pitchFamily="2" charset="0"/>
              </a:endParaRPr>
            </a:p>
          </p:txBody>
        </p:sp>
        <p:sp>
          <p:nvSpPr>
            <p:cNvPr id="159" name="158 Elipse"/>
            <p:cNvSpPr/>
            <p:nvPr/>
          </p:nvSpPr>
          <p:spPr>
            <a:xfrm flipH="1">
              <a:off x="443726" y="2897306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160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88442" y="2766162"/>
              <a:ext cx="311150" cy="316293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24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12</a:t>
              </a:r>
              <a:endParaRPr lang="es-ES" sz="1600" dirty="0">
                <a:latin typeface="Montserrat SemiBold" panose="00000700000000000000" pitchFamily="2" charset="0"/>
              </a:endParaRPr>
            </a:p>
          </p:txBody>
        </p:sp>
        <p:sp>
          <p:nvSpPr>
            <p:cNvPr id="162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971600" y="3250084"/>
              <a:ext cx="1512168" cy="258152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>
                  <a:latin typeface="Montserrat SemiBold" panose="00000700000000000000" pitchFamily="2" charset="0"/>
                </a:rPr>
                <a:t>c</a:t>
              </a:r>
              <a:r>
                <a:rPr lang="es-ES" sz="1200" b="1" dirty="0" smtClean="0">
                  <a:latin typeface="Montserrat SemiBold" panose="00000700000000000000" pitchFamily="2" charset="0"/>
                </a:rPr>
                <a:t>omisiones de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 plan especial </a:t>
              </a:r>
              <a:r>
                <a:rPr lang="es-ES" sz="1200" b="1" dirty="0" smtClean="0">
                  <a:latin typeface="Montserrat SemiBold" panose="00000700000000000000" pitchFamily="2" charset="0"/>
                </a:rPr>
                <a:t>de </a:t>
              </a:r>
              <a:r>
                <a:rPr lang="es-ES" sz="1200" b="1" dirty="0" err="1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plasencia</a:t>
              </a:r>
              <a:endParaRPr lang="es-ES" sz="1100" dirty="0">
                <a:latin typeface="Montserrat Light" panose="00000400000000000000" pitchFamily="2" charset="0"/>
              </a:endParaRPr>
            </a:p>
          </p:txBody>
        </p:sp>
        <p:sp>
          <p:nvSpPr>
            <p:cNvPr id="163" name="162 Elipse"/>
            <p:cNvSpPr/>
            <p:nvPr/>
          </p:nvSpPr>
          <p:spPr>
            <a:xfrm flipH="1">
              <a:off x="443726" y="3304296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164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71350" y="3173152"/>
              <a:ext cx="383158" cy="316293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24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04</a:t>
              </a:r>
              <a:endParaRPr lang="es-ES" sz="1600" dirty="0">
                <a:latin typeface="Montserrat SemiBold" panose="00000700000000000000" pitchFamily="2" charset="0"/>
              </a:endParaRPr>
            </a:p>
          </p:txBody>
        </p:sp>
        <p:sp>
          <p:nvSpPr>
            <p:cNvPr id="166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971600" y="3641057"/>
              <a:ext cx="1512168" cy="258152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>
                  <a:latin typeface="Montserrat SemiBold" panose="00000700000000000000" pitchFamily="2" charset="0"/>
                </a:rPr>
                <a:t>c</a:t>
              </a:r>
              <a:r>
                <a:rPr lang="es-ES" sz="1200" b="1" dirty="0" smtClean="0">
                  <a:latin typeface="Montserrat SemiBold" panose="00000700000000000000" pitchFamily="2" charset="0"/>
                </a:rPr>
                <a:t>omisiones de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 plan especial </a:t>
              </a:r>
              <a:r>
                <a:rPr lang="es-ES" sz="1200" b="1" dirty="0" smtClean="0">
                  <a:latin typeface="Montserrat SemiBold" panose="00000700000000000000" pitchFamily="2" charset="0"/>
                </a:rPr>
                <a:t>de </a:t>
              </a:r>
              <a:r>
                <a:rPr lang="es-ES" sz="1200" b="1" dirty="0" err="1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coria</a:t>
              </a:r>
              <a:endParaRPr lang="es-ES" sz="1100" dirty="0">
                <a:latin typeface="Montserrat Light" panose="00000400000000000000" pitchFamily="2" charset="0"/>
              </a:endParaRPr>
            </a:p>
          </p:txBody>
        </p:sp>
        <p:sp>
          <p:nvSpPr>
            <p:cNvPr id="167" name="166 Elipse"/>
            <p:cNvSpPr/>
            <p:nvPr/>
          </p:nvSpPr>
          <p:spPr>
            <a:xfrm flipH="1">
              <a:off x="443726" y="3695269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168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71350" y="3564125"/>
              <a:ext cx="383158" cy="316293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24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02</a:t>
              </a:r>
              <a:endParaRPr lang="es-ES" sz="1600" dirty="0">
                <a:latin typeface="Montserrat SemiBold" panose="00000700000000000000" pitchFamily="2" charset="0"/>
              </a:endParaRPr>
            </a:p>
          </p:txBody>
        </p:sp>
        <p:cxnSp>
          <p:nvCxnSpPr>
            <p:cNvPr id="169" name="168 Conector recto"/>
            <p:cNvCxnSpPr/>
            <p:nvPr/>
          </p:nvCxnSpPr>
          <p:spPr>
            <a:xfrm>
              <a:off x="611560" y="2707602"/>
              <a:ext cx="3757369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169 Conector recto"/>
            <p:cNvCxnSpPr/>
            <p:nvPr/>
          </p:nvCxnSpPr>
          <p:spPr>
            <a:xfrm>
              <a:off x="611560" y="3101245"/>
              <a:ext cx="3757369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170 Conector recto"/>
            <p:cNvCxnSpPr/>
            <p:nvPr/>
          </p:nvCxnSpPr>
          <p:spPr>
            <a:xfrm>
              <a:off x="611560" y="3508236"/>
              <a:ext cx="3757369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171 Conector recto"/>
            <p:cNvCxnSpPr/>
            <p:nvPr/>
          </p:nvCxnSpPr>
          <p:spPr>
            <a:xfrm>
              <a:off x="611560" y="3899209"/>
              <a:ext cx="3757369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172 Conector recto"/>
            <p:cNvCxnSpPr/>
            <p:nvPr/>
          </p:nvCxnSpPr>
          <p:spPr>
            <a:xfrm>
              <a:off x="4872985" y="1543444"/>
              <a:ext cx="3846993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4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233025" y="1285293"/>
              <a:ext cx="1512168" cy="258152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latin typeface="Montserrat SemiBold" panose="00000700000000000000" pitchFamily="2" charset="0"/>
                </a:rPr>
                <a:t>comisiones de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 consorcio </a:t>
              </a:r>
              <a:r>
                <a:rPr lang="es-ES" sz="1200" b="1" dirty="0" err="1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c.m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. </a:t>
              </a:r>
              <a:r>
                <a:rPr lang="es-ES" sz="1200" b="1" dirty="0" err="1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mérida</a:t>
              </a:r>
              <a:endParaRPr lang="es-ES" sz="1100" dirty="0">
                <a:latin typeface="Montserrat Light" panose="00000400000000000000" pitchFamily="2" charset="0"/>
              </a:endParaRPr>
            </a:p>
          </p:txBody>
        </p:sp>
        <p:sp>
          <p:nvSpPr>
            <p:cNvPr id="175" name="174 Elipse"/>
            <p:cNvSpPr/>
            <p:nvPr/>
          </p:nvSpPr>
          <p:spPr>
            <a:xfrm flipH="1">
              <a:off x="4667051" y="1339505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176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4849867" y="1208361"/>
              <a:ext cx="311150" cy="316293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24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12</a:t>
              </a:r>
              <a:endParaRPr lang="es-ES" sz="1600" dirty="0">
                <a:latin typeface="Montserrat SemiBold" panose="00000700000000000000" pitchFamily="2" charset="0"/>
              </a:endParaRPr>
            </a:p>
          </p:txBody>
        </p:sp>
        <p:cxnSp>
          <p:nvCxnSpPr>
            <p:cNvPr id="177" name="176 Conector recto"/>
            <p:cNvCxnSpPr/>
            <p:nvPr/>
          </p:nvCxnSpPr>
          <p:spPr>
            <a:xfrm>
              <a:off x="4872985" y="1923365"/>
              <a:ext cx="3846993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8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233025" y="1665214"/>
              <a:ext cx="1512168" cy="258152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latin typeface="Montserrat SemiBold" panose="00000700000000000000" pitchFamily="2" charset="0"/>
                </a:rPr>
                <a:t>jurado autonómico 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de valoraciones</a:t>
              </a:r>
              <a:endParaRPr lang="es-ES" sz="1100" dirty="0">
                <a:latin typeface="Montserrat Light" panose="00000400000000000000" pitchFamily="2" charset="0"/>
              </a:endParaRPr>
            </a:p>
          </p:txBody>
        </p:sp>
        <p:sp>
          <p:nvSpPr>
            <p:cNvPr id="179" name="178 Elipse"/>
            <p:cNvSpPr/>
            <p:nvPr/>
          </p:nvSpPr>
          <p:spPr>
            <a:xfrm flipH="1">
              <a:off x="4667051" y="1719426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180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4849867" y="1588282"/>
              <a:ext cx="311150" cy="316293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24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02</a:t>
              </a:r>
              <a:endParaRPr lang="es-ES" sz="1600" dirty="0">
                <a:latin typeface="Montserrat SemiBold" panose="00000700000000000000" pitchFamily="2" charset="0"/>
              </a:endParaRPr>
            </a:p>
          </p:txBody>
        </p:sp>
        <p:sp>
          <p:nvSpPr>
            <p:cNvPr id="181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233025" y="2059591"/>
              <a:ext cx="1512168" cy="258152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latin typeface="Montserrat SemiBold" panose="00000700000000000000" pitchFamily="2" charset="0"/>
                </a:rPr>
                <a:t>c</a:t>
              </a:r>
              <a:r>
                <a:rPr lang="es-ES" sz="1200" b="1" dirty="0" smtClean="0">
                  <a:latin typeface="Montserrat SemiBold" panose="00000700000000000000" pitchFamily="2" charset="0"/>
                </a:rPr>
                <a:t>omisión </a:t>
              </a:r>
              <a:r>
                <a:rPr lang="es-ES" sz="1200" b="1" dirty="0" err="1" smtClean="0">
                  <a:latin typeface="Montserrat SemiBold" panose="00000700000000000000" pitchFamily="2" charset="0"/>
                </a:rPr>
                <a:t>perm</a:t>
              </a:r>
              <a:r>
                <a:rPr lang="es-ES" sz="1200" b="1" dirty="0" smtClean="0">
                  <a:latin typeface="Montserrat SemiBold" panose="00000700000000000000" pitchFamily="2" charset="0"/>
                </a:rPr>
                <a:t>. y patronato </a:t>
              </a:r>
              <a:r>
                <a:rPr lang="es-ES" sz="1200" b="1" dirty="0" err="1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docomomo</a:t>
              </a:r>
              <a:endParaRPr lang="es-ES" sz="1100" dirty="0">
                <a:latin typeface="Montserrat Light" panose="00000400000000000000" pitchFamily="2" charset="0"/>
              </a:endParaRPr>
            </a:p>
          </p:txBody>
        </p:sp>
        <p:sp>
          <p:nvSpPr>
            <p:cNvPr id="183" name="182 Elipse"/>
            <p:cNvSpPr/>
            <p:nvPr/>
          </p:nvSpPr>
          <p:spPr>
            <a:xfrm flipH="1">
              <a:off x="4667051" y="2113803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184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4849867" y="1997899"/>
              <a:ext cx="311150" cy="316294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24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04</a:t>
              </a:r>
              <a:endParaRPr lang="es-ES" sz="1600" dirty="0">
                <a:latin typeface="Montserrat SemiBold" panose="00000700000000000000" pitchFamily="2" charset="0"/>
              </a:endParaRPr>
            </a:p>
          </p:txBody>
        </p:sp>
        <p:sp>
          <p:nvSpPr>
            <p:cNvPr id="185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233025" y="2444689"/>
              <a:ext cx="1512168" cy="258152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latin typeface="Montserrat SemiBold" panose="00000700000000000000" pitchFamily="2" charset="0"/>
                </a:rPr>
                <a:t>consejo 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asesor de vivienda</a:t>
              </a:r>
              <a:endParaRPr lang="es-ES" sz="1100" dirty="0">
                <a:latin typeface="Montserrat Light" panose="00000400000000000000" pitchFamily="2" charset="0"/>
              </a:endParaRPr>
            </a:p>
          </p:txBody>
        </p:sp>
        <p:sp>
          <p:nvSpPr>
            <p:cNvPr id="206" name="205 Elipse"/>
            <p:cNvSpPr/>
            <p:nvPr/>
          </p:nvSpPr>
          <p:spPr>
            <a:xfrm flipH="1">
              <a:off x="4667051" y="2498901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207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4849867" y="2371234"/>
              <a:ext cx="311150" cy="316293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24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01</a:t>
              </a:r>
              <a:endParaRPr lang="es-ES" sz="1600" dirty="0">
                <a:latin typeface="Montserrat SemiBold" panose="00000700000000000000" pitchFamily="2" charset="0"/>
              </a:endParaRPr>
            </a:p>
          </p:txBody>
        </p:sp>
        <p:sp>
          <p:nvSpPr>
            <p:cNvPr id="218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233025" y="3250084"/>
              <a:ext cx="1512168" cy="258152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>
                  <a:latin typeface="Montserrat SemiBold" panose="00000700000000000000" pitchFamily="2" charset="0"/>
                </a:rPr>
                <a:t>unión </a:t>
              </a:r>
              <a:r>
                <a:rPr lang="es-ES" sz="1200" b="1" dirty="0" err="1">
                  <a:latin typeface="Montserrat SemiBold" panose="00000700000000000000" pitchFamily="2" charset="0"/>
                </a:rPr>
                <a:t>agrup</a:t>
              </a:r>
              <a:r>
                <a:rPr lang="es-ES" sz="1200" b="1" dirty="0">
                  <a:latin typeface="Montserrat SemiBold" panose="00000700000000000000" pitchFamily="2" charset="0"/>
                </a:rPr>
                <a:t>. </a:t>
              </a:r>
              <a:r>
                <a:rPr lang="es-ES" sz="1200" b="1" dirty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arquitectos 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urbanistas</a:t>
              </a:r>
              <a:endParaRPr lang="es-ES" sz="1100" dirty="0">
                <a:latin typeface="Montserrat Light" panose="00000400000000000000" pitchFamily="2" charset="0"/>
              </a:endParaRPr>
            </a:p>
          </p:txBody>
        </p:sp>
        <p:sp>
          <p:nvSpPr>
            <p:cNvPr id="219" name="218 Elipse"/>
            <p:cNvSpPr/>
            <p:nvPr/>
          </p:nvSpPr>
          <p:spPr>
            <a:xfrm flipH="1">
              <a:off x="4667051" y="3304296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220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4832775" y="3173152"/>
              <a:ext cx="383158" cy="316293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24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01</a:t>
              </a:r>
              <a:endParaRPr lang="es-ES" sz="1600" dirty="0">
                <a:latin typeface="Montserrat SemiBold" panose="00000700000000000000" pitchFamily="2" charset="0"/>
              </a:endParaRPr>
            </a:p>
          </p:txBody>
        </p:sp>
        <p:sp>
          <p:nvSpPr>
            <p:cNvPr id="221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233025" y="3641057"/>
              <a:ext cx="1512168" cy="258152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>
                  <a:latin typeface="Montserrat SemiBold" panose="00000700000000000000" pitchFamily="2" charset="0"/>
                </a:rPr>
                <a:t>unión </a:t>
              </a:r>
              <a:r>
                <a:rPr lang="es-ES" sz="1200" b="1" dirty="0" err="1">
                  <a:latin typeface="Montserrat SemiBold" panose="00000700000000000000" pitchFamily="2" charset="0"/>
                </a:rPr>
                <a:t>agrup</a:t>
              </a:r>
              <a:r>
                <a:rPr lang="es-ES" sz="1200" b="1" dirty="0">
                  <a:latin typeface="Montserrat SemiBold" panose="00000700000000000000" pitchFamily="2" charset="0"/>
                </a:rPr>
                <a:t>. </a:t>
              </a:r>
              <a:r>
                <a:rPr lang="es-ES" sz="1200" b="1" dirty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arquitectos 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peritos forenses</a:t>
              </a:r>
              <a:endParaRPr lang="es-ES" sz="1100" dirty="0">
                <a:latin typeface="Montserrat Light" panose="00000400000000000000" pitchFamily="2" charset="0"/>
              </a:endParaRPr>
            </a:p>
          </p:txBody>
        </p:sp>
        <p:sp>
          <p:nvSpPr>
            <p:cNvPr id="222" name="221 Elipse"/>
            <p:cNvSpPr/>
            <p:nvPr/>
          </p:nvSpPr>
          <p:spPr>
            <a:xfrm flipH="1">
              <a:off x="4667051" y="3695269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223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4832775" y="3564125"/>
              <a:ext cx="383158" cy="316293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24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01</a:t>
              </a:r>
              <a:endParaRPr lang="es-ES" sz="1600" dirty="0">
                <a:latin typeface="Montserrat SemiBold" panose="00000700000000000000" pitchFamily="2" charset="0"/>
              </a:endParaRPr>
            </a:p>
          </p:txBody>
        </p:sp>
        <p:cxnSp>
          <p:nvCxnSpPr>
            <p:cNvPr id="226" name="225 Conector recto"/>
            <p:cNvCxnSpPr/>
            <p:nvPr/>
          </p:nvCxnSpPr>
          <p:spPr>
            <a:xfrm>
              <a:off x="4872985" y="2309197"/>
              <a:ext cx="3846993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226 Conector recto"/>
            <p:cNvCxnSpPr/>
            <p:nvPr/>
          </p:nvCxnSpPr>
          <p:spPr>
            <a:xfrm>
              <a:off x="4872985" y="2702840"/>
              <a:ext cx="3846993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227 Conector recto"/>
            <p:cNvCxnSpPr/>
            <p:nvPr/>
          </p:nvCxnSpPr>
          <p:spPr>
            <a:xfrm>
              <a:off x="4872985" y="3508236"/>
              <a:ext cx="3846993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228 Conector recto"/>
            <p:cNvCxnSpPr/>
            <p:nvPr/>
          </p:nvCxnSpPr>
          <p:spPr>
            <a:xfrm>
              <a:off x="4872985" y="3899209"/>
              <a:ext cx="3846993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7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233025" y="2839978"/>
              <a:ext cx="1512168" cy="258152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latin typeface="Montserrat SemiBold" panose="00000700000000000000" pitchFamily="2" charset="0"/>
                </a:rPr>
                <a:t>unión </a:t>
              </a:r>
              <a:r>
                <a:rPr lang="es-ES" sz="1200" b="1" dirty="0" err="1" smtClean="0">
                  <a:latin typeface="Montserrat SemiBold" panose="00000700000000000000" pitchFamily="2" charset="0"/>
                </a:rPr>
                <a:t>agrup</a:t>
              </a:r>
              <a:r>
                <a:rPr lang="es-ES" sz="1200" b="1" dirty="0" smtClean="0">
                  <a:latin typeface="Montserrat SemiBold" panose="00000700000000000000" pitchFamily="2" charset="0"/>
                </a:rPr>
                <a:t>. 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arquitectos de la </a:t>
              </a:r>
              <a:r>
                <a:rPr lang="es-ES" sz="1200" b="1" dirty="0" err="1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admin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.</a:t>
              </a:r>
              <a:endParaRPr lang="es-ES" sz="1100" dirty="0">
                <a:latin typeface="Montserrat Light" panose="00000400000000000000" pitchFamily="2" charset="0"/>
              </a:endParaRPr>
            </a:p>
          </p:txBody>
        </p:sp>
        <p:sp>
          <p:nvSpPr>
            <p:cNvPr id="248" name="247 Elipse"/>
            <p:cNvSpPr/>
            <p:nvPr/>
          </p:nvSpPr>
          <p:spPr>
            <a:xfrm flipH="1">
              <a:off x="4667051" y="2894190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249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4849867" y="2766523"/>
              <a:ext cx="311150" cy="316293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24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02</a:t>
              </a:r>
              <a:endParaRPr lang="es-ES" sz="1600" dirty="0">
                <a:latin typeface="Montserrat SemiBold" panose="00000700000000000000" pitchFamily="2" charset="0"/>
              </a:endParaRPr>
            </a:p>
          </p:txBody>
        </p:sp>
        <p:cxnSp>
          <p:nvCxnSpPr>
            <p:cNvPr id="250" name="249 Conector recto"/>
            <p:cNvCxnSpPr/>
            <p:nvPr/>
          </p:nvCxnSpPr>
          <p:spPr>
            <a:xfrm>
              <a:off x="4872985" y="3098129"/>
              <a:ext cx="3846993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9053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" grpId="0"/>
      <p:bldP spid="13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395536" y="332656"/>
            <a:ext cx="8748464" cy="307975"/>
          </a:xfrm>
          <a:prstGeom prst="rect">
            <a:avLst/>
          </a:prstGeom>
        </p:spPr>
        <p:txBody>
          <a:bodyPr lIns="45720" rIns="45720" anchor="b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defRPr/>
            </a:pPr>
            <a:r>
              <a:rPr lang="es-ES" sz="1600" b="1" dirty="0" smtClean="0">
                <a:solidFill>
                  <a:srgbClr val="0E7683"/>
                </a:solidFill>
                <a:latin typeface="Montserrat Light" panose="00000400000000000000" pitchFamily="2" charset="0"/>
              </a:rPr>
              <a:t>informe del decano</a:t>
            </a:r>
            <a:endParaRPr lang="es-ES" sz="1600" b="1" dirty="0">
              <a:solidFill>
                <a:srgbClr val="0E7683"/>
              </a:solidFill>
              <a:latin typeface="Montserrat Light" panose="00000400000000000000" pitchFamily="2" charset="0"/>
            </a:endParaRPr>
          </a:p>
        </p:txBody>
      </p:sp>
      <p:sp>
        <p:nvSpPr>
          <p:cNvPr id="59" name="58 Elipse"/>
          <p:cNvSpPr/>
          <p:nvPr/>
        </p:nvSpPr>
        <p:spPr>
          <a:xfrm>
            <a:off x="398006" y="463783"/>
            <a:ext cx="45719" cy="45719"/>
          </a:xfrm>
          <a:prstGeom prst="ellipse">
            <a:avLst/>
          </a:prstGeom>
          <a:solidFill>
            <a:srgbClr val="0E76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39" name="38 Grupo"/>
          <p:cNvGrpSpPr/>
          <p:nvPr/>
        </p:nvGrpSpPr>
        <p:grpSpPr>
          <a:xfrm>
            <a:off x="1" y="6533694"/>
            <a:ext cx="9143999" cy="331655"/>
            <a:chOff x="1" y="6533694"/>
            <a:chExt cx="9143999" cy="331655"/>
          </a:xfrm>
        </p:grpSpPr>
        <p:grpSp>
          <p:nvGrpSpPr>
            <p:cNvPr id="40" name="39 Grupo"/>
            <p:cNvGrpSpPr/>
            <p:nvPr/>
          </p:nvGrpSpPr>
          <p:grpSpPr>
            <a:xfrm>
              <a:off x="1" y="6539693"/>
              <a:ext cx="9143999" cy="325656"/>
              <a:chOff x="1" y="6539693"/>
              <a:chExt cx="9143999" cy="325656"/>
            </a:xfrm>
          </p:grpSpPr>
          <p:sp>
            <p:nvSpPr>
              <p:cNvPr id="44" name="43 Rectángulo"/>
              <p:cNvSpPr/>
              <p:nvPr/>
            </p:nvSpPr>
            <p:spPr>
              <a:xfrm>
                <a:off x="1" y="6539693"/>
                <a:ext cx="9143999" cy="275676"/>
              </a:xfrm>
              <a:prstGeom prst="rect">
                <a:avLst/>
              </a:prstGeom>
              <a:solidFill>
                <a:srgbClr val="0E768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45" name="44 Rectángulo"/>
              <p:cNvSpPr/>
              <p:nvPr/>
            </p:nvSpPr>
            <p:spPr>
              <a:xfrm>
                <a:off x="1" y="6815369"/>
                <a:ext cx="9143999" cy="4998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pic>
            <p:nvPicPr>
              <p:cNvPr id="46" name="Picture 4" descr="D:\Nueva carpeta (3)\MEMORIA GESTION 2019\COADE.png"/>
              <p:cNvPicPr>
                <a:picLocks noChangeAspect="1" noChangeArrowheads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22898" y="6561988"/>
                <a:ext cx="753074" cy="25138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47" name="46 Conector recto"/>
              <p:cNvCxnSpPr/>
              <p:nvPr/>
            </p:nvCxnSpPr>
            <p:spPr>
              <a:xfrm flipV="1">
                <a:off x="8028384" y="6599922"/>
                <a:ext cx="0" cy="141446"/>
              </a:xfrm>
              <a:prstGeom prst="line">
                <a:avLst/>
              </a:prstGeom>
              <a:ln w="31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36296" y="6551757"/>
                <a:ext cx="864096" cy="271849"/>
              </a:xfrm>
              <a:prstGeom prst="rect">
                <a:avLst/>
              </a:prstGeom>
            </p:spPr>
            <p:txBody>
              <a:bodyPr lIns="45720" rIns="45720" anchor="b">
                <a:no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40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COLEGIO OFICIAL DE</a:t>
                </a:r>
              </a:p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60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ARQUITECTOS</a:t>
                </a:r>
              </a:p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46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DE EXTREMADURA</a:t>
                </a:r>
                <a:endParaRPr lang="es-ES" sz="460" dirty="0">
                  <a:solidFill>
                    <a:schemeClr val="bg1"/>
                  </a:solidFill>
                  <a:latin typeface="Montserrat Light" panose="00000400000000000000" pitchFamily="2" charset="0"/>
                </a:endParaRPr>
              </a:p>
            </p:txBody>
          </p:sp>
        </p:grpSp>
        <p:grpSp>
          <p:nvGrpSpPr>
            <p:cNvPr id="41" name="40 Grupo"/>
            <p:cNvGrpSpPr/>
            <p:nvPr/>
          </p:nvGrpSpPr>
          <p:grpSpPr>
            <a:xfrm>
              <a:off x="61785" y="6533694"/>
              <a:ext cx="4006159" cy="307975"/>
              <a:chOff x="5281856" y="6442601"/>
              <a:chExt cx="4006159" cy="307975"/>
            </a:xfrm>
          </p:grpSpPr>
          <p:sp>
            <p:nvSpPr>
              <p:cNvPr id="42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64356" y="6442601"/>
                <a:ext cx="3923659" cy="307975"/>
              </a:xfrm>
              <a:prstGeom prst="rect">
                <a:avLst/>
              </a:prstGeom>
            </p:spPr>
            <p:txBody>
              <a:bodyPr lIns="0" tIns="0" rIns="0" bIns="46800" anchor="b">
                <a:no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buNone/>
                  <a:defRPr/>
                </a:pP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asamblea general ordinaria 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| </a:t>
                </a: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COADE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 | </a:t>
                </a:r>
                <a:r>
                  <a:rPr lang="es-ES" sz="950" b="1" dirty="0" err="1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cáceres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 | </a:t>
                </a: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14.12.2020</a:t>
                </a:r>
                <a:endParaRPr lang="es-ES" sz="950" b="1" dirty="0">
                  <a:solidFill>
                    <a:schemeClr val="bg1"/>
                  </a:solidFill>
                  <a:latin typeface="Montserrat Light" panose="00000400000000000000" pitchFamily="2" charset="0"/>
                </a:endParaRPr>
              </a:p>
            </p:txBody>
          </p:sp>
          <p:sp>
            <p:nvSpPr>
              <p:cNvPr id="43" name="42 Elipse"/>
              <p:cNvSpPr/>
              <p:nvPr/>
            </p:nvSpPr>
            <p:spPr>
              <a:xfrm>
                <a:off x="5281856" y="6604582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</p:grpSp>
      <p:cxnSp>
        <p:nvCxnSpPr>
          <p:cNvPr id="82" name="81 Conector recto"/>
          <p:cNvCxnSpPr/>
          <p:nvPr/>
        </p:nvCxnSpPr>
        <p:spPr>
          <a:xfrm>
            <a:off x="539552" y="640631"/>
            <a:ext cx="8604448" cy="0"/>
          </a:xfrm>
          <a:prstGeom prst="line">
            <a:avLst/>
          </a:prstGeom>
          <a:ln w="12700">
            <a:solidFill>
              <a:srgbClr val="0E7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489446" y="756097"/>
            <a:ext cx="4987910" cy="147290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80000"/>
              </a:lnSpc>
              <a:spcBef>
                <a:spcPts val="0"/>
              </a:spcBef>
              <a:defRPr/>
            </a:pPr>
            <a:r>
              <a:rPr lang="es-ES" sz="1400" dirty="0">
                <a:solidFill>
                  <a:srgbClr val="0E7683"/>
                </a:solidFill>
                <a:latin typeface="Montserrat Light" panose="00000400000000000000" pitchFamily="2" charset="0"/>
              </a:rPr>
              <a:t>| </a:t>
            </a:r>
            <a:r>
              <a:rPr lang="es-ES" sz="1400" b="1" dirty="0" smtClean="0">
                <a:solidFill>
                  <a:srgbClr val="0E7683"/>
                </a:solidFill>
                <a:latin typeface="Montserrat Medium" panose="00000600000000000000" pitchFamily="2" charset="0"/>
              </a:rPr>
              <a:t>relación con la administración </a:t>
            </a:r>
            <a:r>
              <a:rPr lang="es-ES" sz="1400" dirty="0" smtClean="0">
                <a:solidFill>
                  <a:srgbClr val="0E7683"/>
                </a:solidFill>
                <a:latin typeface="Montserrat Medium" panose="00000600000000000000" pitchFamily="2" charset="0"/>
              </a:rPr>
              <a:t>y otras entidades</a:t>
            </a:r>
            <a:endParaRPr lang="es-ES" sz="1600" b="1" dirty="0">
              <a:solidFill>
                <a:schemeClr val="tx1">
                  <a:lumMod val="50000"/>
                  <a:lumOff val="50000"/>
                </a:schemeClr>
              </a:solidFill>
              <a:latin typeface="Montserrat Light" panose="00000400000000000000" pitchFamily="2" charset="0"/>
            </a:endParaRPr>
          </a:p>
        </p:txBody>
      </p:sp>
      <p:sp>
        <p:nvSpPr>
          <p:cNvPr id="134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312013" y="753160"/>
            <a:ext cx="169815" cy="210812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80000"/>
              </a:lnSpc>
              <a:spcBef>
                <a:spcPts val="0"/>
              </a:spcBef>
              <a:defRPr/>
            </a:pPr>
            <a:r>
              <a:rPr lang="es-ES" sz="1800" b="1" dirty="0" smtClean="0">
                <a:solidFill>
                  <a:srgbClr val="0E7683"/>
                </a:solidFill>
                <a:latin typeface="Montserrat Medium" panose="00000600000000000000" pitchFamily="2" charset="0"/>
              </a:rPr>
              <a:t>6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Montserrat Light" panose="00000400000000000000" pitchFamily="2" charset="0"/>
            </a:endParaRPr>
          </a:p>
        </p:txBody>
      </p:sp>
      <p:grpSp>
        <p:nvGrpSpPr>
          <p:cNvPr id="88" name="87 Grupo"/>
          <p:cNvGrpSpPr/>
          <p:nvPr/>
        </p:nvGrpSpPr>
        <p:grpSpPr>
          <a:xfrm>
            <a:off x="254286" y="963972"/>
            <a:ext cx="8496591" cy="252000"/>
            <a:chOff x="254286" y="3797508"/>
            <a:chExt cx="8496591" cy="212841"/>
          </a:xfrm>
        </p:grpSpPr>
        <p:sp>
          <p:nvSpPr>
            <p:cNvPr id="89" name="88 Rectángulo"/>
            <p:cNvSpPr/>
            <p:nvPr/>
          </p:nvSpPr>
          <p:spPr>
            <a:xfrm>
              <a:off x="539551" y="3826084"/>
              <a:ext cx="8211326" cy="136569"/>
            </a:xfrm>
            <a:prstGeom prst="rect">
              <a:avLst/>
            </a:prstGeom>
            <a:solidFill>
              <a:srgbClr val="0E76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91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2" y="3797508"/>
              <a:ext cx="5040559" cy="212841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buNone/>
                <a:defRPr/>
              </a:pPr>
              <a:r>
                <a:rPr lang="es-ES" sz="1150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reuniones con las principales </a:t>
              </a:r>
              <a:r>
                <a:rPr lang="es-ES" sz="1150" b="1" dirty="0" smtClean="0">
                  <a:solidFill>
                    <a:schemeClr val="bg1"/>
                  </a:solidFill>
                  <a:latin typeface="Montserrat SemiBold" panose="00000700000000000000" pitchFamily="2" charset="0"/>
                </a:rPr>
                <a:t>consejerías </a:t>
              </a:r>
              <a:r>
                <a:rPr lang="es-ES" sz="1150" b="1" dirty="0" smtClean="0">
                  <a:solidFill>
                    <a:schemeClr val="bg1"/>
                  </a:solidFill>
                  <a:latin typeface="Montserrat SemiBold" panose="00000700000000000000" pitchFamily="2" charset="0"/>
                </a:rPr>
                <a:t>vinculadas a la arquitectura</a:t>
              </a:r>
              <a:endParaRPr lang="es-ES" sz="1150" b="1" dirty="0">
                <a:solidFill>
                  <a:schemeClr val="bg1"/>
                </a:solidFill>
                <a:latin typeface="Montserrat Light" panose="00000400000000000000" pitchFamily="2" charset="0"/>
              </a:endParaRPr>
            </a:p>
          </p:txBody>
        </p:sp>
        <p:sp>
          <p:nvSpPr>
            <p:cNvPr id="92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54286" y="3797508"/>
              <a:ext cx="227542" cy="212841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0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6.3</a:t>
              </a:r>
              <a:endParaRPr lang="es-ES" sz="1000" b="1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</p:grpSp>
      <p:sp>
        <p:nvSpPr>
          <p:cNvPr id="143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539553" y="1220561"/>
            <a:ext cx="5112567" cy="1362587"/>
          </a:xfrm>
          <a:prstGeom prst="rect">
            <a:avLst/>
          </a:prstGeom>
        </p:spPr>
        <p:txBody>
          <a:bodyPr wrap="none" lIns="0" tIns="0" rIns="0" bIns="0" anchor="t">
            <a:normAutofit fontScale="92500" lnSpcReduction="2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5000"/>
              </a:lnSpc>
              <a:spcBef>
                <a:spcPts val="0"/>
              </a:spcBef>
              <a:buClr>
                <a:srgbClr val="0E7683"/>
              </a:buClr>
              <a:buFont typeface="Wingdings" panose="05000000000000000000" pitchFamily="2" charset="2"/>
              <a:buChar char="§"/>
              <a:defRPr/>
            </a:pPr>
            <a:r>
              <a:rPr lang="es-ES" sz="1200" dirty="0" smtClean="0">
                <a:latin typeface="Montserrat Light" panose="00000400000000000000" pitchFamily="2" charset="0"/>
              </a:rPr>
              <a:t>consejería de</a:t>
            </a:r>
            <a:r>
              <a:rPr lang="es-ES" sz="1200" b="1" dirty="0" smtClean="0">
                <a:latin typeface="Montserrat Light" panose="00000400000000000000" pitchFamily="2" charset="0"/>
              </a:rPr>
              <a:t> </a:t>
            </a:r>
            <a:r>
              <a:rPr lang="es-ES" sz="1200" b="1" dirty="0" smtClean="0">
                <a:solidFill>
                  <a:srgbClr val="0E7683"/>
                </a:solidFill>
                <a:latin typeface="Montserrat Light" panose="00000400000000000000" pitchFamily="2" charset="0"/>
              </a:rPr>
              <a:t>movilidad, transporte y vivienda</a:t>
            </a:r>
          </a:p>
          <a:p>
            <a:pPr>
              <a:lnSpc>
                <a:spcPct val="135000"/>
              </a:lnSpc>
              <a:spcBef>
                <a:spcPts val="0"/>
              </a:spcBef>
              <a:buClr>
                <a:srgbClr val="0E7683"/>
              </a:buClr>
              <a:buFont typeface="Wingdings" panose="05000000000000000000" pitchFamily="2" charset="2"/>
              <a:buChar char="§"/>
              <a:defRPr/>
            </a:pPr>
            <a:r>
              <a:rPr lang="es-ES" sz="1200" dirty="0">
                <a:latin typeface="Montserrat Light" panose="00000400000000000000" pitchFamily="2" charset="0"/>
              </a:rPr>
              <a:t>consejería de </a:t>
            </a:r>
            <a:r>
              <a:rPr lang="es-ES" sz="1200" b="1" dirty="0" smtClean="0">
                <a:solidFill>
                  <a:srgbClr val="0E7683"/>
                </a:solidFill>
                <a:latin typeface="Montserrat Light" panose="00000400000000000000" pitchFamily="2" charset="0"/>
              </a:rPr>
              <a:t>cultura, turismo y </a:t>
            </a:r>
            <a:r>
              <a:rPr lang="es-ES" sz="1200" b="1" dirty="0" smtClean="0">
                <a:solidFill>
                  <a:srgbClr val="0E7683"/>
                </a:solidFill>
                <a:latin typeface="Montserrat Light" panose="00000400000000000000" pitchFamily="2" charset="0"/>
              </a:rPr>
              <a:t>deportes</a:t>
            </a:r>
          </a:p>
          <a:p>
            <a:pPr>
              <a:lnSpc>
                <a:spcPct val="135000"/>
              </a:lnSpc>
              <a:spcBef>
                <a:spcPts val="0"/>
              </a:spcBef>
              <a:buClr>
                <a:srgbClr val="0E7683"/>
              </a:buClr>
              <a:buFont typeface="Wingdings" panose="05000000000000000000" pitchFamily="2" charset="2"/>
              <a:buChar char="§"/>
              <a:defRPr/>
            </a:pPr>
            <a:r>
              <a:rPr lang="es-ES" sz="1200" dirty="0">
                <a:latin typeface="Montserrat Light" panose="00000400000000000000" pitchFamily="2" charset="0"/>
              </a:rPr>
              <a:t>consejería de</a:t>
            </a:r>
            <a:r>
              <a:rPr lang="es-ES" sz="1200" b="1" dirty="0">
                <a:latin typeface="Montserrat Light" panose="00000400000000000000" pitchFamily="2" charset="0"/>
              </a:rPr>
              <a:t> </a:t>
            </a:r>
            <a:r>
              <a:rPr lang="es-ES" sz="1200" b="1" dirty="0">
                <a:solidFill>
                  <a:srgbClr val="0E7683"/>
                </a:solidFill>
                <a:latin typeface="Montserrat Light" panose="00000400000000000000" pitchFamily="2" charset="0"/>
              </a:rPr>
              <a:t>sanidad y servicios sociales</a:t>
            </a:r>
          </a:p>
          <a:p>
            <a:pPr>
              <a:lnSpc>
                <a:spcPct val="135000"/>
              </a:lnSpc>
              <a:spcBef>
                <a:spcPts val="0"/>
              </a:spcBef>
              <a:buClr>
                <a:srgbClr val="0E7683"/>
              </a:buClr>
              <a:buFont typeface="Wingdings" panose="05000000000000000000" pitchFamily="2" charset="2"/>
              <a:buChar char="§"/>
              <a:defRPr/>
            </a:pPr>
            <a:r>
              <a:rPr lang="es-ES" sz="1200" dirty="0">
                <a:latin typeface="Montserrat Light" panose="00000400000000000000" pitchFamily="2" charset="0"/>
              </a:rPr>
              <a:t>consejería de </a:t>
            </a:r>
            <a:r>
              <a:rPr lang="es-ES" sz="1200" b="1" dirty="0">
                <a:solidFill>
                  <a:srgbClr val="0E7683"/>
                </a:solidFill>
                <a:latin typeface="Montserrat Light" panose="00000400000000000000" pitchFamily="2" charset="0"/>
              </a:rPr>
              <a:t>transición ecológica y </a:t>
            </a:r>
            <a:r>
              <a:rPr lang="es-ES" sz="1200" b="1" dirty="0" smtClean="0">
                <a:solidFill>
                  <a:srgbClr val="0E7683"/>
                </a:solidFill>
                <a:latin typeface="Montserrat Light" panose="00000400000000000000" pitchFamily="2" charset="0"/>
              </a:rPr>
              <a:t>sostenibilidad</a:t>
            </a:r>
          </a:p>
          <a:p>
            <a:pPr>
              <a:lnSpc>
                <a:spcPct val="135000"/>
              </a:lnSpc>
              <a:spcBef>
                <a:spcPts val="0"/>
              </a:spcBef>
              <a:buClr>
                <a:srgbClr val="0E7683"/>
              </a:buClr>
              <a:buFont typeface="Wingdings" panose="05000000000000000000" pitchFamily="2" charset="2"/>
              <a:buChar char="§"/>
              <a:defRPr/>
            </a:pPr>
            <a:r>
              <a:rPr lang="es-ES" sz="1200" dirty="0">
                <a:latin typeface="Montserrat Light" panose="00000400000000000000" pitchFamily="2" charset="0"/>
              </a:rPr>
              <a:t>consejería de </a:t>
            </a:r>
            <a:r>
              <a:rPr lang="es-ES" sz="1200" b="1" dirty="0" smtClean="0">
                <a:solidFill>
                  <a:srgbClr val="0E7683"/>
                </a:solidFill>
                <a:latin typeface="Montserrat Light" panose="00000400000000000000" pitchFamily="2" charset="0"/>
              </a:rPr>
              <a:t>agricultura</a:t>
            </a:r>
          </a:p>
          <a:p>
            <a:pPr>
              <a:lnSpc>
                <a:spcPct val="135000"/>
              </a:lnSpc>
              <a:spcBef>
                <a:spcPts val="0"/>
              </a:spcBef>
              <a:buClr>
                <a:srgbClr val="0E7683"/>
              </a:buClr>
              <a:buFont typeface="Wingdings" panose="05000000000000000000" pitchFamily="2" charset="2"/>
              <a:buChar char="§"/>
              <a:defRPr/>
            </a:pPr>
            <a:r>
              <a:rPr lang="es-ES" sz="1200" b="1" dirty="0">
                <a:solidFill>
                  <a:srgbClr val="0E7683"/>
                </a:solidFill>
                <a:latin typeface="Montserrat Light" panose="00000400000000000000" pitchFamily="2" charset="0"/>
              </a:rPr>
              <a:t>s</a:t>
            </a:r>
            <a:r>
              <a:rPr lang="es-ES" sz="1200" b="1" dirty="0" smtClean="0">
                <a:solidFill>
                  <a:srgbClr val="0E7683"/>
                </a:solidFill>
                <a:latin typeface="Montserrat Light" panose="00000400000000000000" pitchFamily="2" charset="0"/>
              </a:rPr>
              <a:t>ervicio extremeño de salud</a:t>
            </a:r>
            <a:endParaRPr lang="es-ES" sz="1200" dirty="0">
              <a:solidFill>
                <a:srgbClr val="0E7683"/>
              </a:solidFill>
              <a:latin typeface="Montserrat Light" panose="00000400000000000000" pitchFamily="2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E7683"/>
              </a:buClr>
              <a:buFont typeface="Wingdings" panose="05000000000000000000" pitchFamily="2" charset="2"/>
              <a:buChar char="§"/>
              <a:defRPr/>
            </a:pPr>
            <a:endParaRPr lang="es-ES" sz="1000" dirty="0">
              <a:solidFill>
                <a:srgbClr val="0E7683"/>
              </a:solidFill>
              <a:latin typeface="Montserrat Light" panose="00000400000000000000" pitchFamily="2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E7683"/>
              </a:buClr>
              <a:buFont typeface="Wingdings" panose="05000000000000000000" pitchFamily="2" charset="2"/>
              <a:buChar char="§"/>
              <a:defRPr/>
            </a:pPr>
            <a:endParaRPr lang="es-ES" sz="1050" dirty="0">
              <a:solidFill>
                <a:srgbClr val="0E7683"/>
              </a:solidFill>
              <a:latin typeface="Montserrat Light" panose="00000400000000000000" pitchFamily="2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E7683"/>
              </a:buClr>
              <a:buFont typeface="Wingdings" panose="05000000000000000000" pitchFamily="2" charset="2"/>
              <a:buChar char="§"/>
              <a:defRPr/>
            </a:pPr>
            <a:endParaRPr lang="es-ES" sz="1100" dirty="0">
              <a:solidFill>
                <a:srgbClr val="0E7683"/>
              </a:solidFill>
              <a:latin typeface="Montserrat SemiBold" panose="00000700000000000000" pitchFamily="2" charset="0"/>
            </a:endParaRPr>
          </a:p>
        </p:txBody>
      </p:sp>
      <p:grpSp>
        <p:nvGrpSpPr>
          <p:cNvPr id="186" name="185 Grupo"/>
          <p:cNvGrpSpPr/>
          <p:nvPr/>
        </p:nvGrpSpPr>
        <p:grpSpPr>
          <a:xfrm>
            <a:off x="254286" y="2583149"/>
            <a:ext cx="8496591" cy="252000"/>
            <a:chOff x="254286" y="3797508"/>
            <a:chExt cx="8496591" cy="212841"/>
          </a:xfrm>
        </p:grpSpPr>
        <p:sp>
          <p:nvSpPr>
            <p:cNvPr id="187" name="186 Rectángulo"/>
            <p:cNvSpPr/>
            <p:nvPr/>
          </p:nvSpPr>
          <p:spPr>
            <a:xfrm>
              <a:off x="539551" y="3826084"/>
              <a:ext cx="8211326" cy="136569"/>
            </a:xfrm>
            <a:prstGeom prst="rect">
              <a:avLst/>
            </a:prstGeom>
            <a:solidFill>
              <a:srgbClr val="0E76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88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2" y="3797508"/>
              <a:ext cx="5040559" cy="212841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buNone/>
                <a:defRPr/>
              </a:pPr>
              <a:r>
                <a:rPr lang="es-ES" sz="1150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reuniones con </a:t>
              </a:r>
              <a:r>
                <a:rPr lang="es-ES" sz="1150" b="1" dirty="0" smtClean="0">
                  <a:solidFill>
                    <a:schemeClr val="bg1"/>
                  </a:solidFill>
                  <a:latin typeface="Montserrat SemiBold" panose="00000700000000000000" pitchFamily="2" charset="0"/>
                </a:rPr>
                <a:t>ayuntamientos y diputaciones</a:t>
              </a:r>
              <a:endParaRPr lang="es-ES" sz="1150" b="1" dirty="0">
                <a:solidFill>
                  <a:schemeClr val="bg1"/>
                </a:solidFill>
                <a:latin typeface="Montserrat Light" panose="00000400000000000000" pitchFamily="2" charset="0"/>
              </a:endParaRPr>
            </a:p>
          </p:txBody>
        </p:sp>
        <p:sp>
          <p:nvSpPr>
            <p:cNvPr id="189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54286" y="3797508"/>
              <a:ext cx="227542" cy="212841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0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6.4</a:t>
              </a:r>
              <a:endParaRPr lang="es-ES" sz="1000" b="1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</p:grpSp>
      <p:grpSp>
        <p:nvGrpSpPr>
          <p:cNvPr id="190" name="189 Grupo"/>
          <p:cNvGrpSpPr/>
          <p:nvPr/>
        </p:nvGrpSpPr>
        <p:grpSpPr>
          <a:xfrm>
            <a:off x="254286" y="2850943"/>
            <a:ext cx="8496591" cy="252000"/>
            <a:chOff x="254286" y="3797508"/>
            <a:chExt cx="8496591" cy="212841"/>
          </a:xfrm>
        </p:grpSpPr>
        <p:sp>
          <p:nvSpPr>
            <p:cNvPr id="191" name="190 Rectángulo"/>
            <p:cNvSpPr/>
            <p:nvPr/>
          </p:nvSpPr>
          <p:spPr>
            <a:xfrm>
              <a:off x="539551" y="3826084"/>
              <a:ext cx="8211326" cy="136569"/>
            </a:xfrm>
            <a:prstGeom prst="rect">
              <a:avLst/>
            </a:prstGeom>
            <a:solidFill>
              <a:srgbClr val="0E76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92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2" y="3797508"/>
              <a:ext cx="5040559" cy="212841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buNone/>
                <a:defRPr/>
              </a:pPr>
              <a:r>
                <a:rPr lang="es-ES" sz="1150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reuniones  sobre </a:t>
              </a:r>
              <a:r>
                <a:rPr lang="es-ES" sz="1150" b="1" dirty="0" smtClean="0">
                  <a:solidFill>
                    <a:schemeClr val="bg1"/>
                  </a:solidFill>
                  <a:latin typeface="Montserrat SemiBold" panose="00000700000000000000" pitchFamily="2" charset="0"/>
                </a:rPr>
                <a:t>convocatorias de concursos</a:t>
              </a:r>
              <a:endParaRPr lang="es-ES" sz="1150" b="1" dirty="0">
                <a:solidFill>
                  <a:schemeClr val="bg1"/>
                </a:solidFill>
                <a:latin typeface="Montserrat Light" panose="00000400000000000000" pitchFamily="2" charset="0"/>
              </a:endParaRPr>
            </a:p>
          </p:txBody>
        </p:sp>
        <p:sp>
          <p:nvSpPr>
            <p:cNvPr id="193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54286" y="3797508"/>
              <a:ext cx="227542" cy="212841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0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6.5</a:t>
              </a:r>
              <a:endParaRPr lang="es-ES" sz="1000" b="1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</p:grpSp>
      <p:grpSp>
        <p:nvGrpSpPr>
          <p:cNvPr id="194" name="193 Grupo"/>
          <p:cNvGrpSpPr/>
          <p:nvPr/>
        </p:nvGrpSpPr>
        <p:grpSpPr>
          <a:xfrm>
            <a:off x="254286" y="3135711"/>
            <a:ext cx="8496591" cy="252000"/>
            <a:chOff x="254286" y="3797508"/>
            <a:chExt cx="8496591" cy="212841"/>
          </a:xfrm>
        </p:grpSpPr>
        <p:sp>
          <p:nvSpPr>
            <p:cNvPr id="195" name="194 Rectángulo"/>
            <p:cNvSpPr/>
            <p:nvPr/>
          </p:nvSpPr>
          <p:spPr>
            <a:xfrm>
              <a:off x="539551" y="3826084"/>
              <a:ext cx="8211326" cy="136569"/>
            </a:xfrm>
            <a:prstGeom prst="rect">
              <a:avLst/>
            </a:prstGeom>
            <a:solidFill>
              <a:srgbClr val="0E76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96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2" y="3797508"/>
              <a:ext cx="5040559" cy="212841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buNone/>
                <a:defRPr/>
              </a:pPr>
              <a:r>
                <a:rPr lang="es-ES" sz="1150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informe pericial para el </a:t>
              </a:r>
              <a:r>
                <a:rPr lang="es-ES" sz="1150" b="1" dirty="0" smtClean="0">
                  <a:solidFill>
                    <a:schemeClr val="bg1"/>
                  </a:solidFill>
                  <a:latin typeface="Montserrat SemiBold" panose="00000700000000000000" pitchFamily="2" charset="0"/>
                </a:rPr>
                <a:t>ayuntamiento de </a:t>
              </a:r>
              <a:r>
                <a:rPr lang="es-ES" sz="1150" b="1" dirty="0" err="1" smtClean="0">
                  <a:solidFill>
                    <a:schemeClr val="bg1"/>
                  </a:solidFill>
                  <a:latin typeface="Montserrat SemiBold" panose="00000700000000000000" pitchFamily="2" charset="0"/>
                </a:rPr>
                <a:t>plasencia</a:t>
              </a:r>
              <a:endParaRPr lang="es-ES" sz="1150" b="1" dirty="0">
                <a:solidFill>
                  <a:schemeClr val="bg1"/>
                </a:solidFill>
                <a:latin typeface="Montserrat Light" panose="00000400000000000000" pitchFamily="2" charset="0"/>
              </a:endParaRPr>
            </a:p>
          </p:txBody>
        </p:sp>
        <p:sp>
          <p:nvSpPr>
            <p:cNvPr id="197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54286" y="3797508"/>
              <a:ext cx="227542" cy="212841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0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6.6</a:t>
              </a:r>
              <a:endParaRPr lang="es-ES" sz="1000" b="1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</p:grpSp>
      <p:grpSp>
        <p:nvGrpSpPr>
          <p:cNvPr id="198" name="197 Grupo"/>
          <p:cNvGrpSpPr/>
          <p:nvPr/>
        </p:nvGrpSpPr>
        <p:grpSpPr>
          <a:xfrm>
            <a:off x="254286" y="3402673"/>
            <a:ext cx="8496591" cy="252000"/>
            <a:chOff x="254286" y="3797508"/>
            <a:chExt cx="8496591" cy="212841"/>
          </a:xfrm>
        </p:grpSpPr>
        <p:sp>
          <p:nvSpPr>
            <p:cNvPr id="199" name="198 Rectángulo"/>
            <p:cNvSpPr/>
            <p:nvPr/>
          </p:nvSpPr>
          <p:spPr>
            <a:xfrm>
              <a:off x="539551" y="3826084"/>
              <a:ext cx="8211326" cy="136569"/>
            </a:xfrm>
            <a:prstGeom prst="rect">
              <a:avLst/>
            </a:prstGeom>
            <a:solidFill>
              <a:srgbClr val="0E76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00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2" y="3797508"/>
              <a:ext cx="5040559" cy="212841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buNone/>
                <a:defRPr/>
              </a:pPr>
              <a:r>
                <a:rPr lang="es-ES" sz="1150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participación en </a:t>
              </a:r>
              <a:r>
                <a:rPr lang="es-ES" sz="1150" b="1" dirty="0" smtClean="0">
                  <a:solidFill>
                    <a:schemeClr val="bg1"/>
                  </a:solidFill>
                  <a:latin typeface="Montserrat SemiBold" panose="00000700000000000000" pitchFamily="2" charset="0"/>
                </a:rPr>
                <a:t>plataforma REEX </a:t>
              </a:r>
              <a:r>
                <a:rPr lang="es-ES" sz="1150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| reactivación del sector de la construcción en </a:t>
              </a:r>
              <a:r>
                <a:rPr lang="es-ES" sz="1150" dirty="0" err="1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extremadura</a:t>
              </a:r>
              <a:endParaRPr lang="es-ES" sz="1150" dirty="0">
                <a:solidFill>
                  <a:schemeClr val="bg1"/>
                </a:solidFill>
                <a:latin typeface="Montserrat Light" panose="00000400000000000000" pitchFamily="2" charset="0"/>
              </a:endParaRPr>
            </a:p>
          </p:txBody>
        </p:sp>
        <p:sp>
          <p:nvSpPr>
            <p:cNvPr id="201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54286" y="3797508"/>
              <a:ext cx="227542" cy="212841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0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6.7</a:t>
              </a:r>
              <a:endParaRPr lang="es-ES" sz="1000" b="1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</p:grpSp>
      <p:grpSp>
        <p:nvGrpSpPr>
          <p:cNvPr id="202" name="201 Grupo"/>
          <p:cNvGrpSpPr/>
          <p:nvPr/>
        </p:nvGrpSpPr>
        <p:grpSpPr>
          <a:xfrm>
            <a:off x="254286" y="3659932"/>
            <a:ext cx="8496591" cy="252000"/>
            <a:chOff x="254286" y="3797508"/>
            <a:chExt cx="8496591" cy="212841"/>
          </a:xfrm>
        </p:grpSpPr>
        <p:sp>
          <p:nvSpPr>
            <p:cNvPr id="203" name="202 Rectángulo"/>
            <p:cNvSpPr/>
            <p:nvPr/>
          </p:nvSpPr>
          <p:spPr>
            <a:xfrm>
              <a:off x="539551" y="3826084"/>
              <a:ext cx="8211326" cy="136569"/>
            </a:xfrm>
            <a:prstGeom prst="rect">
              <a:avLst/>
            </a:prstGeom>
            <a:solidFill>
              <a:srgbClr val="0E76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04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2" y="3797508"/>
              <a:ext cx="5040559" cy="212841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buNone/>
                <a:defRPr/>
              </a:pPr>
              <a:r>
                <a:rPr lang="es-ES" sz="1150" b="1" dirty="0" smtClean="0">
                  <a:solidFill>
                    <a:schemeClr val="bg1"/>
                  </a:solidFill>
                  <a:latin typeface="Montserrat SemiBold" panose="00000700000000000000" pitchFamily="2" charset="0"/>
                </a:rPr>
                <a:t>mesa de autoconsumo</a:t>
              </a:r>
              <a:r>
                <a:rPr lang="es-ES" sz="1150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 en </a:t>
              </a:r>
              <a:r>
                <a:rPr lang="es-ES" sz="1150" dirty="0" err="1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extremadura</a:t>
              </a:r>
              <a:endParaRPr lang="es-ES" sz="1150" dirty="0">
                <a:solidFill>
                  <a:schemeClr val="bg1"/>
                </a:solidFill>
                <a:latin typeface="Montserrat Light" panose="00000400000000000000" pitchFamily="2" charset="0"/>
              </a:endParaRPr>
            </a:p>
          </p:txBody>
        </p:sp>
        <p:sp>
          <p:nvSpPr>
            <p:cNvPr id="205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54286" y="3797508"/>
              <a:ext cx="227542" cy="212841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0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6.8</a:t>
              </a:r>
              <a:endParaRPr lang="es-ES" sz="1000" b="1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</p:grpSp>
      <p:grpSp>
        <p:nvGrpSpPr>
          <p:cNvPr id="208" name="207 Grupo"/>
          <p:cNvGrpSpPr/>
          <p:nvPr/>
        </p:nvGrpSpPr>
        <p:grpSpPr>
          <a:xfrm>
            <a:off x="254286" y="3908425"/>
            <a:ext cx="8496591" cy="252000"/>
            <a:chOff x="254286" y="3797508"/>
            <a:chExt cx="8496591" cy="212841"/>
          </a:xfrm>
        </p:grpSpPr>
        <p:sp>
          <p:nvSpPr>
            <p:cNvPr id="209" name="208 Rectángulo"/>
            <p:cNvSpPr/>
            <p:nvPr/>
          </p:nvSpPr>
          <p:spPr>
            <a:xfrm>
              <a:off x="539551" y="3826084"/>
              <a:ext cx="8211326" cy="136569"/>
            </a:xfrm>
            <a:prstGeom prst="rect">
              <a:avLst/>
            </a:prstGeom>
            <a:solidFill>
              <a:srgbClr val="0E76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10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2" y="3797508"/>
              <a:ext cx="5040559" cy="212841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buNone/>
                <a:defRPr/>
              </a:pPr>
              <a:r>
                <a:rPr lang="es-ES" sz="1150" dirty="0">
                  <a:solidFill>
                    <a:schemeClr val="bg1"/>
                  </a:solidFill>
                  <a:latin typeface="Montserrat Light" panose="00000400000000000000" pitchFamily="2" charset="0"/>
                </a:rPr>
                <a:t>j</a:t>
              </a:r>
              <a:r>
                <a:rPr lang="es-ES" sz="1150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ornadas de formación en </a:t>
              </a:r>
              <a:r>
                <a:rPr lang="es-ES" sz="1150" b="1" dirty="0" smtClean="0">
                  <a:solidFill>
                    <a:schemeClr val="bg1"/>
                  </a:solidFill>
                  <a:latin typeface="Montserrat SemiBold" panose="00000700000000000000" pitchFamily="2" charset="0"/>
                </a:rPr>
                <a:t>arquitectura sanitaria </a:t>
              </a:r>
              <a:r>
                <a:rPr lang="es-ES" sz="1150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                                </a:t>
              </a:r>
              <a:r>
                <a:rPr lang="es-ES" sz="1150" dirty="0" err="1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webinar</a:t>
              </a:r>
              <a:r>
                <a:rPr lang="es-ES" sz="1150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 ‘accesibilidad: </a:t>
              </a:r>
              <a:r>
                <a:rPr lang="es-ES" sz="1150" dirty="0" err="1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espacios+humanización</a:t>
              </a:r>
              <a:r>
                <a:rPr lang="es-ES" sz="1150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’</a:t>
              </a:r>
              <a:endParaRPr lang="es-ES" sz="1150" dirty="0">
                <a:solidFill>
                  <a:schemeClr val="bg1"/>
                </a:solidFill>
                <a:latin typeface="Montserrat Light" panose="00000400000000000000" pitchFamily="2" charset="0"/>
              </a:endParaRPr>
            </a:p>
          </p:txBody>
        </p:sp>
        <p:sp>
          <p:nvSpPr>
            <p:cNvPr id="211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54286" y="3797508"/>
              <a:ext cx="227542" cy="212841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0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6.9</a:t>
              </a:r>
              <a:endParaRPr lang="es-ES" sz="1000" b="1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</p:grpSp>
      <p:grpSp>
        <p:nvGrpSpPr>
          <p:cNvPr id="212" name="211 Grupo"/>
          <p:cNvGrpSpPr/>
          <p:nvPr/>
        </p:nvGrpSpPr>
        <p:grpSpPr>
          <a:xfrm>
            <a:off x="254286" y="4157895"/>
            <a:ext cx="8496591" cy="252000"/>
            <a:chOff x="254286" y="3797508"/>
            <a:chExt cx="8496591" cy="212841"/>
          </a:xfrm>
        </p:grpSpPr>
        <p:sp>
          <p:nvSpPr>
            <p:cNvPr id="213" name="212 Rectángulo"/>
            <p:cNvSpPr/>
            <p:nvPr/>
          </p:nvSpPr>
          <p:spPr>
            <a:xfrm>
              <a:off x="539551" y="3826084"/>
              <a:ext cx="8211326" cy="136569"/>
            </a:xfrm>
            <a:prstGeom prst="rect">
              <a:avLst/>
            </a:prstGeom>
            <a:solidFill>
              <a:srgbClr val="0E76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14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2" y="3797508"/>
              <a:ext cx="5040559" cy="212841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buNone/>
                <a:defRPr/>
              </a:pPr>
              <a:r>
                <a:rPr lang="es-ES" sz="1150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iniciativas vinculadas a la </a:t>
              </a:r>
              <a:r>
                <a:rPr lang="es-ES" sz="1150" b="1" dirty="0" smtClean="0">
                  <a:solidFill>
                    <a:schemeClr val="bg1"/>
                  </a:solidFill>
                  <a:latin typeface="Montserrat SemiBold" panose="00000700000000000000" pitchFamily="2" charset="0"/>
                </a:rPr>
                <a:t>mejora del ferrocarril</a:t>
              </a:r>
              <a:endParaRPr lang="es-ES" sz="1150" dirty="0">
                <a:solidFill>
                  <a:schemeClr val="bg1"/>
                </a:solidFill>
                <a:latin typeface="Montserrat Light" panose="00000400000000000000" pitchFamily="2" charset="0"/>
              </a:endParaRPr>
            </a:p>
          </p:txBody>
        </p:sp>
        <p:sp>
          <p:nvSpPr>
            <p:cNvPr id="215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54286" y="3797508"/>
              <a:ext cx="227542" cy="212841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8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6.10</a:t>
              </a:r>
              <a:endParaRPr lang="es-ES" sz="800" b="1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</p:grpSp>
      <p:grpSp>
        <p:nvGrpSpPr>
          <p:cNvPr id="6" name="5 Grupo"/>
          <p:cNvGrpSpPr/>
          <p:nvPr/>
        </p:nvGrpSpPr>
        <p:grpSpPr>
          <a:xfrm>
            <a:off x="443726" y="4420908"/>
            <a:ext cx="8303827" cy="1557149"/>
            <a:chOff x="443726" y="4420908"/>
            <a:chExt cx="8303827" cy="1557149"/>
          </a:xfrm>
        </p:grpSpPr>
        <p:grpSp>
          <p:nvGrpSpPr>
            <p:cNvPr id="3" name="2 Grupo"/>
            <p:cNvGrpSpPr/>
            <p:nvPr/>
          </p:nvGrpSpPr>
          <p:grpSpPr>
            <a:xfrm>
              <a:off x="443726" y="4420908"/>
              <a:ext cx="2040042" cy="1557149"/>
              <a:chOff x="443726" y="5992511"/>
              <a:chExt cx="2040042" cy="1557149"/>
            </a:xfrm>
          </p:grpSpPr>
          <p:sp>
            <p:nvSpPr>
              <p:cNvPr id="216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9553" y="5992511"/>
                <a:ext cx="1944215" cy="172793"/>
              </a:xfrm>
              <a:prstGeom prst="rect">
                <a:avLst/>
              </a:prstGeom>
            </p:spPr>
            <p:txBody>
              <a:bodyPr wrap="none" lIns="0" tIns="0" rIns="0" bIns="0" anchor="t">
                <a:norm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lnSpc>
                    <a:spcPct val="80000"/>
                  </a:lnSpc>
                  <a:spcBef>
                    <a:spcPts val="0"/>
                  </a:spcBef>
                  <a:defRPr/>
                </a:pPr>
                <a:r>
                  <a:rPr lang="es-ES" sz="1200" dirty="0" smtClean="0">
                    <a:latin typeface="Montserrat Light" panose="00000400000000000000" pitchFamily="2" charset="0"/>
                  </a:rPr>
                  <a:t>propuesta de soterramiento del </a:t>
                </a:r>
                <a:r>
                  <a:rPr lang="es-ES" sz="1200" dirty="0" smtClean="0">
                    <a:latin typeface="Montserrat Light" panose="00000400000000000000" pitchFamily="2" charset="0"/>
                  </a:rPr>
                  <a:t>ferrocarril en </a:t>
                </a:r>
                <a:r>
                  <a:rPr lang="es-ES" sz="1200" b="1" dirty="0" err="1" smtClean="0">
                    <a:solidFill>
                      <a:srgbClr val="0E7683"/>
                    </a:solidFill>
                    <a:latin typeface="Montserrat SemiBold" panose="00000700000000000000" pitchFamily="2" charset="0"/>
                  </a:rPr>
                  <a:t>navalmoral</a:t>
                </a:r>
                <a:r>
                  <a:rPr lang="es-ES" sz="1200" b="1" dirty="0" smtClean="0">
                    <a:solidFill>
                      <a:srgbClr val="0E7683"/>
                    </a:solidFill>
                    <a:latin typeface="Montserrat SemiBold" panose="00000700000000000000" pitchFamily="2" charset="0"/>
                  </a:rPr>
                  <a:t> de la mata</a:t>
                </a:r>
                <a:endParaRPr lang="es-ES" sz="1100" dirty="0">
                  <a:solidFill>
                    <a:srgbClr val="0E7683"/>
                  </a:solidFill>
                  <a:latin typeface="Montserrat SemiBold" panose="00000700000000000000" pitchFamily="2" charset="0"/>
                </a:endParaRPr>
              </a:p>
            </p:txBody>
          </p:sp>
          <p:sp>
            <p:nvSpPr>
              <p:cNvPr id="217" name="216 Elipse"/>
              <p:cNvSpPr/>
              <p:nvPr/>
            </p:nvSpPr>
            <p:spPr>
              <a:xfrm flipH="1">
                <a:off x="443726" y="6021086"/>
                <a:ext cx="45720" cy="45719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tx1"/>
                  </a:solidFill>
                </a:endParaRPr>
              </a:p>
            </p:txBody>
          </p:sp>
          <p:sp>
            <p:nvSpPr>
              <p:cNvPr id="224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9553" y="7376867"/>
                <a:ext cx="1944215" cy="172793"/>
              </a:xfrm>
              <a:prstGeom prst="rect">
                <a:avLst/>
              </a:prstGeom>
            </p:spPr>
            <p:txBody>
              <a:bodyPr wrap="none" lIns="0" tIns="0" rIns="0" bIns="0" anchor="t">
                <a:norm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lnSpc>
                    <a:spcPct val="80000"/>
                  </a:lnSpc>
                  <a:spcBef>
                    <a:spcPts val="0"/>
                  </a:spcBef>
                  <a:defRPr/>
                </a:pPr>
                <a:r>
                  <a:rPr lang="es-ES" sz="1200" b="1" dirty="0" smtClean="0">
                    <a:latin typeface="Montserrat SemiBold" panose="00000700000000000000" pitchFamily="2" charset="0"/>
                  </a:rPr>
                  <a:t>corredor</a:t>
                </a:r>
                <a:r>
                  <a:rPr lang="es-ES" sz="1200" b="1" dirty="0" smtClean="0">
                    <a:solidFill>
                      <a:srgbClr val="0E7683"/>
                    </a:solidFill>
                    <a:latin typeface="Montserrat SemiBold" panose="00000700000000000000" pitchFamily="2" charset="0"/>
                  </a:rPr>
                  <a:t> sudoeste ibérico</a:t>
                </a:r>
                <a:endParaRPr lang="es-ES" sz="1100" dirty="0">
                  <a:solidFill>
                    <a:srgbClr val="0E7683"/>
                  </a:solidFill>
                  <a:latin typeface="Montserrat SemiBold" panose="00000700000000000000" pitchFamily="2" charset="0"/>
                </a:endParaRPr>
              </a:p>
            </p:txBody>
          </p:sp>
          <p:sp>
            <p:nvSpPr>
              <p:cNvPr id="225" name="224 Elipse"/>
              <p:cNvSpPr/>
              <p:nvPr/>
            </p:nvSpPr>
            <p:spPr>
              <a:xfrm flipH="1">
                <a:off x="443726" y="7405442"/>
                <a:ext cx="45720" cy="45719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tx1"/>
                  </a:solidFill>
                </a:endParaRPr>
              </a:p>
            </p:txBody>
          </p:sp>
        </p:grpSp>
        <p:pic>
          <p:nvPicPr>
            <p:cNvPr id="7171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3" y="4661491"/>
              <a:ext cx="8208000" cy="10405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58611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5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395536" y="332656"/>
            <a:ext cx="4752528" cy="307975"/>
          </a:xfrm>
          <a:prstGeom prst="rect">
            <a:avLst/>
          </a:prstGeom>
        </p:spPr>
        <p:txBody>
          <a:bodyPr lIns="45720" rIns="45720" anchor="b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defRPr/>
            </a:pPr>
            <a:r>
              <a:rPr lang="es-ES" sz="1600" b="1" dirty="0" smtClean="0">
                <a:solidFill>
                  <a:srgbClr val="0E7683"/>
                </a:solidFill>
                <a:latin typeface="Montserrat Light" panose="00000400000000000000" pitchFamily="2" charset="0"/>
              </a:rPr>
              <a:t>informe del decano</a:t>
            </a:r>
            <a:endParaRPr lang="es-ES" sz="1600" b="1" dirty="0">
              <a:solidFill>
                <a:srgbClr val="0E7683"/>
              </a:solidFill>
              <a:latin typeface="Montserrat Light" panose="00000400000000000000" pitchFamily="2" charset="0"/>
            </a:endParaRPr>
          </a:p>
        </p:txBody>
      </p:sp>
      <p:sp>
        <p:nvSpPr>
          <p:cNvPr id="59" name="58 Elipse"/>
          <p:cNvSpPr/>
          <p:nvPr/>
        </p:nvSpPr>
        <p:spPr>
          <a:xfrm>
            <a:off x="398006" y="463783"/>
            <a:ext cx="45719" cy="45719"/>
          </a:xfrm>
          <a:prstGeom prst="ellipse">
            <a:avLst/>
          </a:prstGeom>
          <a:solidFill>
            <a:srgbClr val="0E76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82" name="81 Conector recto"/>
          <p:cNvCxnSpPr/>
          <p:nvPr/>
        </p:nvCxnSpPr>
        <p:spPr>
          <a:xfrm>
            <a:off x="539552" y="640631"/>
            <a:ext cx="8604448" cy="0"/>
          </a:xfrm>
          <a:prstGeom prst="line">
            <a:avLst/>
          </a:prstGeom>
          <a:ln w="12700">
            <a:solidFill>
              <a:srgbClr val="0E7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66 Grupo"/>
          <p:cNvGrpSpPr/>
          <p:nvPr/>
        </p:nvGrpSpPr>
        <p:grpSpPr>
          <a:xfrm>
            <a:off x="1" y="6533694"/>
            <a:ext cx="9143999" cy="331655"/>
            <a:chOff x="1" y="6533694"/>
            <a:chExt cx="9143999" cy="331655"/>
          </a:xfrm>
        </p:grpSpPr>
        <p:grpSp>
          <p:nvGrpSpPr>
            <p:cNvPr id="72" name="71 Grupo"/>
            <p:cNvGrpSpPr/>
            <p:nvPr/>
          </p:nvGrpSpPr>
          <p:grpSpPr>
            <a:xfrm>
              <a:off x="1" y="6539693"/>
              <a:ext cx="9143999" cy="325656"/>
              <a:chOff x="1" y="6539693"/>
              <a:chExt cx="9143999" cy="325656"/>
            </a:xfrm>
          </p:grpSpPr>
          <p:sp>
            <p:nvSpPr>
              <p:cNvPr id="80" name="79 Rectángulo"/>
              <p:cNvSpPr/>
              <p:nvPr/>
            </p:nvSpPr>
            <p:spPr>
              <a:xfrm>
                <a:off x="1" y="6539693"/>
                <a:ext cx="9143999" cy="275676"/>
              </a:xfrm>
              <a:prstGeom prst="rect">
                <a:avLst/>
              </a:prstGeom>
              <a:solidFill>
                <a:srgbClr val="0E768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83" name="82 Rectángulo"/>
              <p:cNvSpPr/>
              <p:nvPr/>
            </p:nvSpPr>
            <p:spPr>
              <a:xfrm>
                <a:off x="1" y="6815369"/>
                <a:ext cx="9143999" cy="4998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pic>
            <p:nvPicPr>
              <p:cNvPr id="84" name="Picture 4" descr="D:\Nueva carpeta (3)\MEMORIA GESTION 2019\COADE.png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22898" y="6561988"/>
                <a:ext cx="753074" cy="25138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85" name="84 Conector recto"/>
              <p:cNvCxnSpPr/>
              <p:nvPr/>
            </p:nvCxnSpPr>
            <p:spPr>
              <a:xfrm flipV="1">
                <a:off x="8028384" y="6599922"/>
                <a:ext cx="0" cy="141446"/>
              </a:xfrm>
              <a:prstGeom prst="line">
                <a:avLst/>
              </a:prstGeom>
              <a:ln w="31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6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36296" y="6551757"/>
                <a:ext cx="864096" cy="271849"/>
              </a:xfrm>
              <a:prstGeom prst="rect">
                <a:avLst/>
              </a:prstGeom>
            </p:spPr>
            <p:txBody>
              <a:bodyPr lIns="45720" rIns="45720" anchor="b">
                <a:no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40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COLEGIO OFICIAL DE</a:t>
                </a:r>
              </a:p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60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ARQUITECTOS</a:t>
                </a:r>
              </a:p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46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DE EXTREMADURA</a:t>
                </a:r>
                <a:endParaRPr lang="es-ES" sz="460" dirty="0">
                  <a:solidFill>
                    <a:schemeClr val="bg1"/>
                  </a:solidFill>
                  <a:latin typeface="Montserrat Light" panose="00000400000000000000" pitchFamily="2" charset="0"/>
                </a:endParaRPr>
              </a:p>
            </p:txBody>
          </p:sp>
        </p:grpSp>
        <p:grpSp>
          <p:nvGrpSpPr>
            <p:cNvPr id="73" name="72 Grupo"/>
            <p:cNvGrpSpPr/>
            <p:nvPr/>
          </p:nvGrpSpPr>
          <p:grpSpPr>
            <a:xfrm>
              <a:off x="61785" y="6533694"/>
              <a:ext cx="4006159" cy="307975"/>
              <a:chOff x="5281856" y="6442601"/>
              <a:chExt cx="4006159" cy="307975"/>
            </a:xfrm>
          </p:grpSpPr>
          <p:sp>
            <p:nvSpPr>
              <p:cNvPr id="74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64356" y="6442601"/>
                <a:ext cx="3923659" cy="307975"/>
              </a:xfrm>
              <a:prstGeom prst="rect">
                <a:avLst/>
              </a:prstGeom>
            </p:spPr>
            <p:txBody>
              <a:bodyPr lIns="0" tIns="0" rIns="0" bIns="46800" anchor="b">
                <a:no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buNone/>
                  <a:defRPr/>
                </a:pP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asamblea general ordinaria 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| </a:t>
                </a: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COADE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 | </a:t>
                </a:r>
                <a:r>
                  <a:rPr lang="es-ES" sz="950" b="1" dirty="0" err="1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cáceres</a:t>
                </a: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 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| </a:t>
                </a: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14.12.2020</a:t>
                </a:r>
                <a:endParaRPr lang="es-ES" sz="950" b="1" dirty="0">
                  <a:solidFill>
                    <a:schemeClr val="bg1"/>
                  </a:solidFill>
                  <a:latin typeface="Montserrat Light" panose="00000400000000000000" pitchFamily="2" charset="0"/>
                </a:endParaRPr>
              </a:p>
            </p:txBody>
          </p:sp>
          <p:sp>
            <p:nvSpPr>
              <p:cNvPr id="79" name="78 Elipse"/>
              <p:cNvSpPr/>
              <p:nvPr/>
            </p:nvSpPr>
            <p:spPr>
              <a:xfrm>
                <a:off x="5281856" y="6604582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</p:grpSp>
      <p:sp>
        <p:nvSpPr>
          <p:cNvPr id="162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489446" y="756097"/>
            <a:ext cx="4987910" cy="147290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80000"/>
              </a:lnSpc>
              <a:spcBef>
                <a:spcPts val="0"/>
              </a:spcBef>
              <a:defRPr/>
            </a:pPr>
            <a:r>
              <a:rPr lang="es-ES" sz="1400" dirty="0">
                <a:solidFill>
                  <a:srgbClr val="0E7683"/>
                </a:solidFill>
                <a:latin typeface="Montserrat Light" panose="00000400000000000000" pitchFamily="2" charset="0"/>
              </a:rPr>
              <a:t>| </a:t>
            </a:r>
            <a:r>
              <a:rPr lang="es-ES" sz="1400" b="1" dirty="0" err="1" smtClean="0">
                <a:solidFill>
                  <a:srgbClr val="0E7683"/>
                </a:solidFill>
                <a:latin typeface="Montserrat Medium" panose="00000600000000000000" pitchFamily="2" charset="0"/>
              </a:rPr>
              <a:t>cscae</a:t>
            </a:r>
            <a:endParaRPr lang="es-ES" sz="1600" b="1" dirty="0">
              <a:solidFill>
                <a:schemeClr val="tx1">
                  <a:lumMod val="50000"/>
                  <a:lumOff val="50000"/>
                </a:schemeClr>
              </a:solidFill>
              <a:latin typeface="Montserrat Light" panose="00000400000000000000" pitchFamily="2" charset="0"/>
            </a:endParaRPr>
          </a:p>
        </p:txBody>
      </p:sp>
      <p:sp>
        <p:nvSpPr>
          <p:cNvPr id="163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312013" y="753160"/>
            <a:ext cx="169815" cy="210812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80000"/>
              </a:lnSpc>
              <a:spcBef>
                <a:spcPts val="0"/>
              </a:spcBef>
              <a:defRPr/>
            </a:pPr>
            <a:r>
              <a:rPr lang="es-ES" sz="1800" b="1" dirty="0" smtClean="0">
                <a:solidFill>
                  <a:srgbClr val="0E7683"/>
                </a:solidFill>
                <a:latin typeface="Montserrat Medium" panose="00000600000000000000" pitchFamily="2" charset="0"/>
              </a:rPr>
              <a:t>7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Montserrat Light" panose="00000400000000000000" pitchFamily="2" charset="0"/>
            </a:endParaRPr>
          </a:p>
        </p:txBody>
      </p:sp>
      <p:sp>
        <p:nvSpPr>
          <p:cNvPr id="14" name="AutoShape 9" descr="C:\Users\sobremesa\AppData\Local\Temp\SaveForWeb\BrowserPreview\BrowserPreview_tmp.gif?160778798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5" name="AutoShape 11" descr="C:\Users\sobremesa\AppData\Local\Temp\SaveForWeb\BrowserPreview\BrowserPreview_tmp.gif?1607787982"/>
          <p:cNvSpPr>
            <a:spLocks noChangeAspect="1" noChangeArrowheads="1"/>
          </p:cNvSpPr>
          <p:nvPr/>
        </p:nvSpPr>
        <p:spPr bwMode="auto">
          <a:xfrm>
            <a:off x="63500" y="-136525"/>
            <a:ext cx="15240000" cy="199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grpSp>
        <p:nvGrpSpPr>
          <p:cNvPr id="19" name="18 Grupo"/>
          <p:cNvGrpSpPr/>
          <p:nvPr/>
        </p:nvGrpSpPr>
        <p:grpSpPr>
          <a:xfrm>
            <a:off x="292964" y="984611"/>
            <a:ext cx="8583008" cy="216338"/>
            <a:chOff x="292964" y="984611"/>
            <a:chExt cx="8583008" cy="216338"/>
          </a:xfrm>
        </p:grpSpPr>
        <p:sp>
          <p:nvSpPr>
            <p:cNvPr id="20" name="19 Rectángulo"/>
            <p:cNvSpPr/>
            <p:nvPr/>
          </p:nvSpPr>
          <p:spPr>
            <a:xfrm>
              <a:off x="539552" y="984611"/>
              <a:ext cx="8336420" cy="189281"/>
            </a:xfrm>
            <a:prstGeom prst="rect">
              <a:avLst/>
            </a:prstGeom>
            <a:solidFill>
              <a:srgbClr val="0E76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2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1016684"/>
              <a:ext cx="2232248" cy="136569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liderazgo y anticipación </a:t>
              </a:r>
              <a:r>
                <a:rPr lang="es-ES" sz="1200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a la crisis económica | </a:t>
              </a:r>
              <a:r>
                <a:rPr lang="es-ES" sz="1200" b="1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ayudas europeas</a:t>
              </a:r>
              <a:endParaRPr lang="es-ES" sz="1400" b="1" dirty="0">
                <a:solidFill>
                  <a:schemeClr val="bg1"/>
                </a:solidFill>
                <a:latin typeface="Montserrat Light" panose="00000400000000000000" pitchFamily="2" charset="0"/>
              </a:endParaRPr>
            </a:p>
          </p:txBody>
        </p:sp>
        <p:sp>
          <p:nvSpPr>
            <p:cNvPr id="23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92964" y="988108"/>
              <a:ext cx="227542" cy="212841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0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7.1</a:t>
              </a:r>
              <a:endParaRPr lang="es-ES" sz="1000" b="1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</p:grpSp>
      <p:grpSp>
        <p:nvGrpSpPr>
          <p:cNvPr id="24" name="23 Grupo"/>
          <p:cNvGrpSpPr/>
          <p:nvPr/>
        </p:nvGrpSpPr>
        <p:grpSpPr>
          <a:xfrm>
            <a:off x="292964" y="1278285"/>
            <a:ext cx="8583008" cy="216338"/>
            <a:chOff x="292964" y="984611"/>
            <a:chExt cx="8583008" cy="216338"/>
          </a:xfrm>
        </p:grpSpPr>
        <p:sp>
          <p:nvSpPr>
            <p:cNvPr id="25" name="24 Rectángulo"/>
            <p:cNvSpPr/>
            <p:nvPr/>
          </p:nvSpPr>
          <p:spPr>
            <a:xfrm>
              <a:off x="539552" y="984611"/>
              <a:ext cx="8336420" cy="189281"/>
            </a:xfrm>
            <a:prstGeom prst="rect">
              <a:avLst/>
            </a:prstGeom>
            <a:solidFill>
              <a:srgbClr val="0E76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6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1016684"/>
              <a:ext cx="2232248" cy="136569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comisiones</a:t>
              </a:r>
              <a:endParaRPr lang="es-ES" sz="1400" b="1" dirty="0">
                <a:solidFill>
                  <a:schemeClr val="bg1"/>
                </a:solidFill>
                <a:latin typeface="Montserrat Light" panose="00000400000000000000" pitchFamily="2" charset="0"/>
              </a:endParaRPr>
            </a:p>
          </p:txBody>
        </p:sp>
        <p:sp>
          <p:nvSpPr>
            <p:cNvPr id="27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92964" y="988108"/>
              <a:ext cx="227542" cy="212841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0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7.2</a:t>
              </a:r>
              <a:endParaRPr lang="es-ES" sz="1000" b="1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</p:grpSp>
      <p:grpSp>
        <p:nvGrpSpPr>
          <p:cNvPr id="28" name="27 Grupo"/>
          <p:cNvGrpSpPr/>
          <p:nvPr/>
        </p:nvGrpSpPr>
        <p:grpSpPr>
          <a:xfrm>
            <a:off x="443726" y="1541865"/>
            <a:ext cx="8357950" cy="450443"/>
            <a:chOff x="443726" y="1317925"/>
            <a:chExt cx="8357950" cy="450443"/>
          </a:xfrm>
        </p:grpSpPr>
        <p:sp>
          <p:nvSpPr>
            <p:cNvPr id="29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1019793" y="1317925"/>
              <a:ext cx="2088232" cy="450443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latin typeface="Montserrat Light" panose="00000400000000000000" pitchFamily="2" charset="0"/>
                </a:rPr>
                <a:t>grupos</a:t>
              </a:r>
            </a:p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latin typeface="Montserrat Light" panose="00000400000000000000" pitchFamily="2" charset="0"/>
                </a:rPr>
                <a:t>de trabajo</a:t>
              </a:r>
              <a:endParaRPr lang="es-ES" sz="1100" b="1" dirty="0">
                <a:latin typeface="Montserrat Light" panose="00000400000000000000" pitchFamily="2" charset="0"/>
              </a:endParaRPr>
            </a:p>
          </p:txBody>
        </p:sp>
        <p:cxnSp>
          <p:nvCxnSpPr>
            <p:cNvPr id="30" name="29 Conector recto"/>
            <p:cNvCxnSpPr/>
            <p:nvPr/>
          </p:nvCxnSpPr>
          <p:spPr>
            <a:xfrm>
              <a:off x="520506" y="1768368"/>
              <a:ext cx="8281170" cy="0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30 Elipse"/>
            <p:cNvSpPr/>
            <p:nvPr/>
          </p:nvSpPr>
          <p:spPr>
            <a:xfrm flipH="1">
              <a:off x="443726" y="1401989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32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00286" y="1323399"/>
              <a:ext cx="2304256" cy="368410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24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15</a:t>
              </a:r>
              <a:endParaRPr lang="es-ES" sz="1100" dirty="0">
                <a:solidFill>
                  <a:srgbClr val="0E7683"/>
                </a:solidFill>
                <a:latin typeface="Montserrat SemiBold" panose="00000700000000000000" pitchFamily="2" charset="0"/>
              </a:endParaRPr>
            </a:p>
          </p:txBody>
        </p:sp>
        <p:cxnSp>
          <p:nvCxnSpPr>
            <p:cNvPr id="41" name="40 Conector recto"/>
            <p:cNvCxnSpPr/>
            <p:nvPr/>
          </p:nvCxnSpPr>
          <p:spPr>
            <a:xfrm>
              <a:off x="1979712" y="1330685"/>
              <a:ext cx="0" cy="361123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3 Grupo"/>
          <p:cNvGrpSpPr/>
          <p:nvPr/>
        </p:nvGrpSpPr>
        <p:grpSpPr>
          <a:xfrm>
            <a:off x="534055" y="1992309"/>
            <a:ext cx="8341917" cy="4480269"/>
            <a:chOff x="3334873" y="1609163"/>
            <a:chExt cx="8713131" cy="4679640"/>
          </a:xfrm>
        </p:grpSpPr>
        <p:sp>
          <p:nvSpPr>
            <p:cNvPr id="136" name="Rectángulo 23">
              <a:extLst>
                <a:ext uri="{FF2B5EF4-FFF2-40B4-BE49-F238E27FC236}">
                  <a16:creationId xmlns:a16="http://schemas.microsoft.com/office/drawing/2014/main" xmlns="" id="{1C36E138-52FA-40C1-9A34-BCA3FA8A40C5}"/>
                </a:ext>
              </a:extLst>
            </p:cNvPr>
            <p:cNvSpPr/>
            <p:nvPr/>
          </p:nvSpPr>
          <p:spPr>
            <a:xfrm>
              <a:off x="9879105" y="1609163"/>
              <a:ext cx="2142565" cy="2698377"/>
            </a:xfrm>
            <a:prstGeom prst="rect">
              <a:avLst/>
            </a:prstGeom>
            <a:solidFill>
              <a:srgbClr val="0E7683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37" name="Rectángulo 21">
              <a:extLst>
                <a:ext uri="{FF2B5EF4-FFF2-40B4-BE49-F238E27FC236}">
                  <a16:creationId xmlns:a16="http://schemas.microsoft.com/office/drawing/2014/main" xmlns="" id="{EE987304-B812-460B-9CA4-ACB1FA02D726}"/>
                </a:ext>
              </a:extLst>
            </p:cNvPr>
            <p:cNvSpPr/>
            <p:nvPr/>
          </p:nvSpPr>
          <p:spPr>
            <a:xfrm>
              <a:off x="7763435" y="1609163"/>
              <a:ext cx="2115671" cy="4679638"/>
            </a:xfrm>
            <a:prstGeom prst="rect">
              <a:avLst/>
            </a:prstGeom>
            <a:solidFill>
              <a:srgbClr val="0E7683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38" name="Rectángulo 19">
              <a:extLst>
                <a:ext uri="{FF2B5EF4-FFF2-40B4-BE49-F238E27FC236}">
                  <a16:creationId xmlns:a16="http://schemas.microsoft.com/office/drawing/2014/main" xmlns="" id="{A7EF8FDB-190B-4365-B2EC-BD49F618B9C9}"/>
                </a:ext>
              </a:extLst>
            </p:cNvPr>
            <p:cNvSpPr/>
            <p:nvPr/>
          </p:nvSpPr>
          <p:spPr>
            <a:xfrm>
              <a:off x="5593979" y="1609164"/>
              <a:ext cx="2169458" cy="4679637"/>
            </a:xfrm>
            <a:prstGeom prst="rect">
              <a:avLst/>
            </a:prstGeom>
            <a:solidFill>
              <a:srgbClr val="0E7683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39" name="Rectángulo 17">
              <a:extLst>
                <a:ext uri="{FF2B5EF4-FFF2-40B4-BE49-F238E27FC236}">
                  <a16:creationId xmlns:a16="http://schemas.microsoft.com/office/drawing/2014/main" xmlns="" id="{EBF64569-0541-47FD-B710-99217719AC1F}"/>
                </a:ext>
              </a:extLst>
            </p:cNvPr>
            <p:cNvSpPr/>
            <p:nvPr/>
          </p:nvSpPr>
          <p:spPr>
            <a:xfrm>
              <a:off x="3334873" y="1609165"/>
              <a:ext cx="2259105" cy="4679636"/>
            </a:xfrm>
            <a:prstGeom prst="rect">
              <a:avLst/>
            </a:prstGeom>
            <a:solidFill>
              <a:srgbClr val="0E7683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40" name="CuadroTexto 10">
              <a:extLst>
                <a:ext uri="{FF2B5EF4-FFF2-40B4-BE49-F238E27FC236}">
                  <a16:creationId xmlns:a16="http://schemas.microsoft.com/office/drawing/2014/main" xmlns="" id="{B4D61A73-68C6-4344-AACC-B2D19E4685A5}"/>
                </a:ext>
              </a:extLst>
            </p:cNvPr>
            <p:cNvSpPr txBox="1"/>
            <p:nvPr/>
          </p:nvSpPr>
          <p:spPr>
            <a:xfrm>
              <a:off x="3340616" y="1735831"/>
              <a:ext cx="2253362" cy="530429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s-ES" sz="1300" dirty="0" smtClean="0">
                  <a:solidFill>
                    <a:srgbClr val="000000"/>
                  </a:solidFill>
                  <a:latin typeface="Montserrat Light" panose="00000400000000000000" pitchFamily="2" charset="0"/>
                </a:rPr>
                <a:t>comisión </a:t>
              </a:r>
              <a:r>
                <a:rPr lang="es-ES" sz="1300" dirty="0">
                  <a:solidFill>
                    <a:srgbClr val="000000"/>
                  </a:solidFill>
                  <a:latin typeface="Montserrat Light" panose="00000400000000000000" pitchFamily="2" charset="0"/>
                </a:rPr>
                <a:t>de</a:t>
              </a:r>
              <a:r>
                <a:rPr lang="es-ES" sz="1300" dirty="0">
                  <a:solidFill>
                    <a:srgbClr val="000000"/>
                  </a:solidFill>
                  <a:latin typeface="Montserrat SemiBold" panose="00000700000000000000" pitchFamily="2" charset="0"/>
                </a:rPr>
                <a:t> </a:t>
              </a:r>
            </a:p>
            <a:p>
              <a:r>
                <a:rPr lang="es-ES" sz="14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ejercicio profesional</a:t>
              </a:r>
              <a:endParaRPr lang="es-ES" sz="1400" b="1" dirty="0">
                <a:solidFill>
                  <a:srgbClr val="0E7683"/>
                </a:solidFill>
                <a:latin typeface="Montserrat SemiBold" panose="00000700000000000000" pitchFamily="2" charset="0"/>
              </a:endParaRPr>
            </a:p>
          </p:txBody>
        </p:sp>
        <p:sp>
          <p:nvSpPr>
            <p:cNvPr id="141" name="CuadroTexto 11">
              <a:extLst>
                <a:ext uri="{FF2B5EF4-FFF2-40B4-BE49-F238E27FC236}">
                  <a16:creationId xmlns:a16="http://schemas.microsoft.com/office/drawing/2014/main" xmlns="" id="{FAEB156D-E5E9-4BBE-96E9-609357BD6A65}"/>
                </a:ext>
              </a:extLst>
            </p:cNvPr>
            <p:cNvSpPr txBox="1"/>
            <p:nvPr/>
          </p:nvSpPr>
          <p:spPr>
            <a:xfrm>
              <a:off x="5692027" y="1738590"/>
              <a:ext cx="2474260" cy="755461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s-ES" sz="1300" dirty="0" smtClean="0">
                  <a:solidFill>
                    <a:srgbClr val="000000"/>
                  </a:solidFill>
                  <a:latin typeface="Montserrat Light" panose="00000400000000000000" pitchFamily="2" charset="0"/>
                </a:rPr>
                <a:t>comisión</a:t>
              </a:r>
              <a:r>
                <a:rPr lang="es-ES" sz="1300" dirty="0">
                  <a:solidFill>
                    <a:srgbClr val="000000"/>
                  </a:solidFill>
                  <a:latin typeface="Montserrat Light" panose="00000400000000000000" pitchFamily="2" charset="0"/>
                </a:rPr>
                <a:t> de </a:t>
              </a:r>
            </a:p>
            <a:p>
              <a:r>
                <a:rPr lang="es-ES" sz="1400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difusión  </a:t>
              </a:r>
              <a:r>
                <a:rPr lang="es-ES" sz="1400" dirty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/ </a:t>
              </a:r>
              <a:endParaRPr lang="es-ES" sz="1400" dirty="0" smtClean="0">
                <a:solidFill>
                  <a:srgbClr val="0E7683"/>
                </a:solidFill>
                <a:latin typeface="Montserrat SemiBold" panose="00000700000000000000" pitchFamily="2" charset="0"/>
              </a:endParaRPr>
            </a:p>
            <a:p>
              <a:r>
                <a:rPr lang="es-ES" sz="1400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promoción</a:t>
              </a:r>
              <a:endParaRPr lang="es-ES" sz="1400" dirty="0">
                <a:solidFill>
                  <a:srgbClr val="0E7683"/>
                </a:solidFill>
                <a:latin typeface="Montserrat SemiBold" panose="00000700000000000000" pitchFamily="2" charset="0"/>
              </a:endParaRPr>
            </a:p>
          </p:txBody>
        </p:sp>
        <p:sp>
          <p:nvSpPr>
            <p:cNvPr id="142" name="CuadroTexto 12">
              <a:extLst>
                <a:ext uri="{FF2B5EF4-FFF2-40B4-BE49-F238E27FC236}">
                  <a16:creationId xmlns:a16="http://schemas.microsoft.com/office/drawing/2014/main" xmlns="" id="{7A40A607-9435-4068-B269-5CAE81E2349C}"/>
                </a:ext>
              </a:extLst>
            </p:cNvPr>
            <p:cNvSpPr txBox="1"/>
            <p:nvPr/>
          </p:nvSpPr>
          <p:spPr>
            <a:xfrm>
              <a:off x="7807697" y="1711696"/>
              <a:ext cx="2205318" cy="755461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s-ES"/>
              </a:defPPr>
              <a:lvl1pPr>
                <a:defRPr sz="1300">
                  <a:solidFill>
                    <a:srgbClr val="000000"/>
                  </a:solidFill>
                  <a:latin typeface="Montserrat Light" panose="00000400000000000000" pitchFamily="2" charset="0"/>
                </a:defRPr>
              </a:lvl1pPr>
            </a:lstStyle>
            <a:p>
              <a:r>
                <a:rPr lang="es-ES" dirty="0"/>
                <a:t>c</a:t>
              </a:r>
              <a:r>
                <a:rPr lang="es-ES" dirty="0" smtClean="0"/>
                <a:t>omisión </a:t>
              </a:r>
              <a:r>
                <a:rPr lang="es-ES" dirty="0"/>
                <a:t>de </a:t>
              </a:r>
              <a:r>
                <a:rPr lang="es-ES" sz="1400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contratación </a:t>
              </a:r>
            </a:p>
            <a:p>
              <a:r>
                <a:rPr lang="es-ES" sz="1400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pública </a:t>
              </a:r>
              <a:endParaRPr lang="es-ES" sz="1400" dirty="0">
                <a:solidFill>
                  <a:srgbClr val="0E7683"/>
                </a:solidFill>
                <a:latin typeface="Montserrat SemiBold" panose="00000700000000000000" pitchFamily="2" charset="0"/>
              </a:endParaRPr>
            </a:p>
          </p:txBody>
        </p:sp>
        <p:sp>
          <p:nvSpPr>
            <p:cNvPr id="143" name="CuadroTexto 13">
              <a:extLst>
                <a:ext uri="{FF2B5EF4-FFF2-40B4-BE49-F238E27FC236}">
                  <a16:creationId xmlns:a16="http://schemas.microsoft.com/office/drawing/2014/main" xmlns="" id="{ADBC6998-51A5-4300-BEB4-00F2915912B1}"/>
                </a:ext>
              </a:extLst>
            </p:cNvPr>
            <p:cNvSpPr txBox="1"/>
            <p:nvPr/>
          </p:nvSpPr>
          <p:spPr>
            <a:xfrm>
              <a:off x="9950262" y="1711695"/>
              <a:ext cx="1927413" cy="530429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s-ES"/>
              </a:defPPr>
              <a:lvl1pPr>
                <a:defRPr sz="1300">
                  <a:solidFill>
                    <a:srgbClr val="000000"/>
                  </a:solidFill>
                  <a:latin typeface="Montserrat Light" panose="00000400000000000000" pitchFamily="2" charset="0"/>
                </a:defRPr>
              </a:lvl1pPr>
            </a:lstStyle>
            <a:p>
              <a:r>
                <a:rPr lang="es-ES" dirty="0"/>
                <a:t>comisión </a:t>
              </a:r>
              <a:r>
                <a:rPr lang="es-ES" dirty="0"/>
                <a:t>de</a:t>
              </a:r>
            </a:p>
            <a:p>
              <a:r>
                <a:rPr lang="es-ES" sz="1400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género</a:t>
              </a:r>
              <a:endParaRPr lang="es-ES" sz="1400" dirty="0">
                <a:solidFill>
                  <a:srgbClr val="0E7683"/>
                </a:solidFill>
                <a:latin typeface="Montserrat SemiBold" panose="00000700000000000000" pitchFamily="2" charset="0"/>
              </a:endParaRPr>
            </a:p>
          </p:txBody>
        </p:sp>
        <p:sp>
          <p:nvSpPr>
            <p:cNvPr id="144" name="CuadroTexto 15">
              <a:extLst>
                <a:ext uri="{FF2B5EF4-FFF2-40B4-BE49-F238E27FC236}">
                  <a16:creationId xmlns:a16="http://schemas.microsoft.com/office/drawing/2014/main" xmlns="" id="{75312B46-00F8-42D7-A9B1-51FD3E63F513}"/>
                </a:ext>
              </a:extLst>
            </p:cNvPr>
            <p:cNvSpPr txBox="1"/>
            <p:nvPr/>
          </p:nvSpPr>
          <p:spPr>
            <a:xfrm>
              <a:off x="5585944" y="2518226"/>
              <a:ext cx="2142564" cy="2989695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177800" indent="-177800">
                <a:lnSpc>
                  <a:spcPct val="125000"/>
                </a:lnSpc>
                <a:buFont typeface="Arial"/>
                <a:buChar char="•"/>
              </a:pPr>
              <a:r>
                <a:rPr lang="es-ES" sz="1200" dirty="0" smtClean="0">
                  <a:solidFill>
                    <a:srgbClr val="000000"/>
                  </a:solidFill>
                  <a:latin typeface="Montserrat Light" panose="00000400000000000000" pitchFamily="2" charset="0"/>
                  <a:cs typeface="Calibri"/>
                </a:rPr>
                <a:t>premios </a:t>
              </a:r>
              <a:r>
                <a:rPr lang="es-ES" sz="1200" dirty="0">
                  <a:solidFill>
                    <a:srgbClr val="000000"/>
                  </a:solidFill>
                  <a:latin typeface="Montserrat Light" panose="00000400000000000000" pitchFamily="2" charset="0"/>
                  <a:cs typeface="Calibri"/>
                </a:rPr>
                <a:t>y reconocimientos</a:t>
              </a:r>
              <a:endParaRPr lang="es-ES" sz="1200" dirty="0">
                <a:latin typeface="Montserrat Light" panose="00000400000000000000" pitchFamily="2" charset="0"/>
                <a:cs typeface="Calibri"/>
              </a:endParaRPr>
            </a:p>
            <a:p>
              <a:pPr marL="177800" indent="-177800">
                <a:lnSpc>
                  <a:spcPct val="125000"/>
                </a:lnSpc>
                <a:buFont typeface="Arial"/>
                <a:buChar char="•"/>
              </a:pPr>
              <a:r>
                <a:rPr lang="es-ES" sz="1200" dirty="0" smtClean="0">
                  <a:latin typeface="Montserrat Light" panose="00000400000000000000" pitchFamily="2" charset="0"/>
                  <a:cs typeface="Calibri"/>
                </a:rPr>
                <a:t>jurados</a:t>
              </a:r>
              <a:endParaRPr lang="es-ES" sz="1200" dirty="0">
                <a:latin typeface="Montserrat Light" panose="00000400000000000000" pitchFamily="2" charset="0"/>
                <a:cs typeface="Calibri"/>
              </a:endParaRPr>
            </a:p>
            <a:p>
              <a:pPr marL="177800" indent="-177800">
                <a:lnSpc>
                  <a:spcPct val="125000"/>
                </a:lnSpc>
                <a:buFont typeface="Arial"/>
                <a:buChar char="•"/>
              </a:pPr>
              <a:r>
                <a:rPr lang="es-ES" sz="1200" dirty="0" smtClean="0">
                  <a:latin typeface="Montserrat Light" panose="00000400000000000000" pitchFamily="2" charset="0"/>
                  <a:cs typeface="Calibri"/>
                </a:rPr>
                <a:t>agenda </a:t>
              </a:r>
              <a:r>
                <a:rPr lang="es-ES" sz="1200" dirty="0">
                  <a:latin typeface="Montserrat Light" panose="00000400000000000000" pitchFamily="2" charset="0"/>
                  <a:cs typeface="Calibri"/>
                </a:rPr>
                <a:t>Arquitectura</a:t>
              </a:r>
            </a:p>
            <a:p>
              <a:pPr marL="177800" indent="-177800">
                <a:lnSpc>
                  <a:spcPct val="125000"/>
                </a:lnSpc>
                <a:buFont typeface="Arial"/>
                <a:buChar char="•"/>
              </a:pPr>
              <a:r>
                <a:rPr lang="es-ES" sz="1200" dirty="0" smtClean="0">
                  <a:latin typeface="Montserrat Light" panose="00000400000000000000" pitchFamily="2" charset="0"/>
                  <a:cs typeface="Calibri"/>
                </a:rPr>
                <a:t>centros </a:t>
              </a:r>
              <a:r>
                <a:rPr lang="es-ES" sz="1200" dirty="0">
                  <a:latin typeface="Montserrat Light" panose="00000400000000000000" pitchFamily="2" charset="0"/>
                  <a:cs typeface="Calibri"/>
                </a:rPr>
                <a:t>de </a:t>
              </a:r>
              <a:r>
                <a:rPr lang="es-ES" sz="1200" dirty="0" smtClean="0">
                  <a:latin typeface="Montserrat Light" panose="00000400000000000000" pitchFamily="2" charset="0"/>
                  <a:cs typeface="Calibri"/>
                </a:rPr>
                <a:t>arquitectura</a:t>
              </a:r>
              <a:endParaRPr lang="es-ES" sz="1200" dirty="0">
                <a:latin typeface="Montserrat Light" panose="00000400000000000000" pitchFamily="2" charset="0"/>
                <a:cs typeface="Calibri"/>
              </a:endParaRPr>
            </a:p>
            <a:p>
              <a:pPr marL="177800" indent="-177800">
                <a:lnSpc>
                  <a:spcPct val="125000"/>
                </a:lnSpc>
                <a:buFont typeface="Arial"/>
                <a:buChar char="•"/>
              </a:pPr>
              <a:r>
                <a:rPr lang="es-ES" sz="1200" dirty="0">
                  <a:latin typeface="Montserrat Light" panose="00000400000000000000" pitchFamily="2" charset="0"/>
                  <a:cs typeface="Calibri"/>
                </a:rPr>
                <a:t>PVI</a:t>
              </a:r>
            </a:p>
            <a:p>
              <a:pPr marL="177800" indent="-177800">
                <a:lnSpc>
                  <a:spcPct val="125000"/>
                </a:lnSpc>
                <a:buFont typeface="Arial"/>
                <a:buChar char="•"/>
              </a:pPr>
              <a:r>
                <a:rPr lang="es-ES" sz="1200" dirty="0" smtClean="0">
                  <a:latin typeface="Montserrat Light" panose="00000400000000000000" pitchFamily="2" charset="0"/>
                  <a:cs typeface="Calibri"/>
                </a:rPr>
                <a:t>apoyo </a:t>
              </a:r>
              <a:r>
                <a:rPr lang="es-ES" sz="1200" dirty="0">
                  <a:latin typeface="Montserrat Light" panose="00000400000000000000" pitchFamily="2" charset="0"/>
                  <a:cs typeface="Calibri"/>
                </a:rPr>
                <a:t>a la rehabilitación</a:t>
              </a:r>
            </a:p>
            <a:p>
              <a:pPr marL="177800" indent="-177800">
                <a:lnSpc>
                  <a:spcPct val="125000"/>
                </a:lnSpc>
                <a:buFont typeface="Arial"/>
                <a:buChar char="•"/>
              </a:pPr>
              <a:r>
                <a:rPr lang="es-ES" sz="1200" dirty="0" smtClean="0">
                  <a:latin typeface="Montserrat Light" panose="00000400000000000000" pitchFamily="2" charset="0"/>
                  <a:cs typeface="Calibri"/>
                </a:rPr>
                <a:t>ley </a:t>
              </a:r>
              <a:r>
                <a:rPr lang="es-ES" sz="1200" dirty="0">
                  <a:latin typeface="Montserrat Light" panose="00000400000000000000" pitchFamily="2" charset="0"/>
                  <a:cs typeface="Calibri"/>
                </a:rPr>
                <a:t>de </a:t>
              </a:r>
              <a:r>
                <a:rPr lang="es-ES" sz="1200" dirty="0" smtClean="0">
                  <a:latin typeface="Montserrat Light" panose="00000400000000000000" pitchFamily="2" charset="0"/>
                  <a:cs typeface="Calibri"/>
                </a:rPr>
                <a:t>arquitectura </a:t>
              </a:r>
              <a:r>
                <a:rPr lang="es-ES" sz="1200" dirty="0">
                  <a:latin typeface="Montserrat Light" panose="00000400000000000000" pitchFamily="2" charset="0"/>
                  <a:cs typeface="Calibri"/>
                </a:rPr>
                <a:t>y </a:t>
              </a:r>
              <a:r>
                <a:rPr lang="es-ES" sz="1200" dirty="0" smtClean="0">
                  <a:latin typeface="Montserrat Light" panose="00000400000000000000" pitchFamily="2" charset="0"/>
                  <a:cs typeface="Calibri"/>
                </a:rPr>
                <a:t>calidad </a:t>
              </a:r>
              <a:r>
                <a:rPr lang="es-ES" sz="1200" dirty="0">
                  <a:latin typeface="Montserrat Light" panose="00000400000000000000" pitchFamily="2" charset="0"/>
                  <a:cs typeface="Calibri"/>
                </a:rPr>
                <a:t>del </a:t>
              </a:r>
              <a:r>
                <a:rPr lang="es-ES" sz="1200" dirty="0" smtClean="0">
                  <a:latin typeface="Montserrat Light" panose="00000400000000000000" pitchFamily="2" charset="0"/>
                  <a:cs typeface="Calibri"/>
                </a:rPr>
                <a:t>entorno construido</a:t>
              </a:r>
              <a:endParaRPr lang="es-ES" sz="1200" dirty="0">
                <a:latin typeface="Montserrat Light" panose="00000400000000000000" pitchFamily="2" charset="0"/>
                <a:cs typeface="Calibri"/>
              </a:endParaRPr>
            </a:p>
          </p:txBody>
        </p:sp>
        <p:sp>
          <p:nvSpPr>
            <p:cNvPr id="145" name="CuadroTexto 25">
              <a:extLst>
                <a:ext uri="{FF2B5EF4-FFF2-40B4-BE49-F238E27FC236}">
                  <a16:creationId xmlns:a16="http://schemas.microsoft.com/office/drawing/2014/main" xmlns="" id="{0CD8028D-66C9-4015-B4C2-05773EF64742}"/>
                </a:ext>
              </a:extLst>
            </p:cNvPr>
            <p:cNvSpPr txBox="1"/>
            <p:nvPr/>
          </p:nvSpPr>
          <p:spPr>
            <a:xfrm>
              <a:off x="3415827" y="2302189"/>
              <a:ext cx="2208363" cy="393355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87313" indent="-87313">
                <a:lnSpc>
                  <a:spcPct val="125000"/>
                </a:lnSpc>
                <a:buFont typeface="Arial"/>
                <a:buChar char="•"/>
              </a:pPr>
              <a:r>
                <a:rPr lang="es-ES" sz="1200" dirty="0" smtClean="0">
                  <a:solidFill>
                    <a:srgbClr val="000000"/>
                  </a:solidFill>
                  <a:latin typeface="Montserrat Light" panose="00000400000000000000" pitchFamily="2" charset="0"/>
                  <a:cs typeface="Calibri"/>
                </a:rPr>
                <a:t>agrupaciones</a:t>
              </a:r>
              <a:endParaRPr lang="es-ES" sz="1200" dirty="0">
                <a:solidFill>
                  <a:srgbClr val="000000"/>
                </a:solidFill>
                <a:latin typeface="Montserrat Light" panose="00000400000000000000" pitchFamily="2" charset="0"/>
                <a:cs typeface="Calibri"/>
              </a:endParaRPr>
            </a:p>
            <a:p>
              <a:pPr marL="87313" indent="-87313">
                <a:lnSpc>
                  <a:spcPct val="125000"/>
                </a:lnSpc>
                <a:buFont typeface="Arial"/>
                <a:buChar char="•"/>
              </a:pPr>
              <a:r>
                <a:rPr lang="es-ES" sz="1200" dirty="0" smtClean="0">
                  <a:latin typeface="Montserrat Light" panose="00000400000000000000" pitchFamily="2" charset="0"/>
                  <a:cs typeface="Calibri"/>
                </a:rPr>
                <a:t>agenda </a:t>
              </a:r>
              <a:r>
                <a:rPr lang="es-ES" sz="1200" dirty="0">
                  <a:latin typeface="Montserrat Light" panose="00000400000000000000" pitchFamily="2" charset="0"/>
                  <a:cs typeface="Calibri"/>
                </a:rPr>
                <a:t>Urbana</a:t>
              </a:r>
            </a:p>
            <a:p>
              <a:pPr marL="87313" indent="-87313">
                <a:lnSpc>
                  <a:spcPct val="125000"/>
                </a:lnSpc>
                <a:buFont typeface="Arial"/>
                <a:buChar char="•"/>
              </a:pPr>
              <a:r>
                <a:rPr lang="es-ES" sz="1200" dirty="0" smtClean="0">
                  <a:latin typeface="Montserrat Light" panose="00000400000000000000" pitchFamily="2" charset="0"/>
                  <a:cs typeface="Calibri"/>
                </a:rPr>
                <a:t>agilización </a:t>
              </a:r>
              <a:r>
                <a:rPr lang="es-ES" sz="1200" dirty="0">
                  <a:latin typeface="Montserrat Light" panose="00000400000000000000" pitchFamily="2" charset="0"/>
                  <a:cs typeface="Calibri"/>
                </a:rPr>
                <a:t>de licencias</a:t>
              </a:r>
            </a:p>
            <a:p>
              <a:pPr marL="87313" indent="-87313">
                <a:lnSpc>
                  <a:spcPct val="125000"/>
                </a:lnSpc>
                <a:buFont typeface="Arial"/>
                <a:buChar char="•"/>
              </a:pPr>
              <a:r>
                <a:rPr lang="es-ES" sz="1200" dirty="0" smtClean="0">
                  <a:latin typeface="Montserrat Light" panose="00000400000000000000" pitchFamily="2" charset="0"/>
                  <a:cs typeface="Calibri"/>
                </a:rPr>
                <a:t>implantación </a:t>
              </a:r>
              <a:r>
                <a:rPr lang="es-ES" sz="1200" dirty="0">
                  <a:latin typeface="Montserrat Light" panose="00000400000000000000" pitchFamily="2" charset="0"/>
                  <a:cs typeface="Calibri"/>
                </a:rPr>
                <a:t>BIM</a:t>
              </a:r>
            </a:p>
            <a:p>
              <a:pPr marL="87313" indent="-87313">
                <a:lnSpc>
                  <a:spcPct val="125000"/>
                </a:lnSpc>
                <a:buFont typeface="Arial"/>
                <a:buChar char="•"/>
              </a:pPr>
              <a:r>
                <a:rPr lang="es-ES" sz="1200" dirty="0">
                  <a:latin typeface="Montserrat Light" panose="00000400000000000000" pitchFamily="2" charset="0"/>
                  <a:cs typeface="Calibri"/>
                </a:rPr>
                <a:t>CPD y acreditación curricular</a:t>
              </a:r>
            </a:p>
            <a:p>
              <a:pPr marL="87313" indent="-87313">
                <a:lnSpc>
                  <a:spcPct val="125000"/>
                </a:lnSpc>
                <a:buFont typeface="Arial"/>
                <a:buChar char="•"/>
              </a:pPr>
              <a:r>
                <a:rPr lang="es-ES" sz="1200" dirty="0" smtClean="0">
                  <a:latin typeface="Montserrat Light" panose="00000400000000000000" pitchFamily="2" charset="0"/>
                  <a:cs typeface="Calibri"/>
                </a:rPr>
                <a:t>comisiones</a:t>
              </a:r>
              <a:r>
                <a:rPr lang="es-ES" sz="1200" dirty="0">
                  <a:latin typeface="Montserrat Light" panose="00000400000000000000" pitchFamily="2" charset="0"/>
                  <a:cs typeface="Calibri"/>
                </a:rPr>
                <a:t>  de urbanismo</a:t>
              </a:r>
            </a:p>
            <a:p>
              <a:pPr marL="87313" indent="-87313">
                <a:lnSpc>
                  <a:spcPct val="125000"/>
                </a:lnSpc>
                <a:buFont typeface="Arial"/>
                <a:buChar char="•"/>
              </a:pPr>
              <a:r>
                <a:rPr lang="es-ES" sz="1200" dirty="0" smtClean="0">
                  <a:latin typeface="Montserrat Light" panose="00000400000000000000" pitchFamily="2" charset="0"/>
                  <a:cs typeface="Calibri"/>
                </a:rPr>
                <a:t>apoyo </a:t>
              </a:r>
              <a:r>
                <a:rPr lang="es-ES" sz="1200" dirty="0">
                  <a:latin typeface="Montserrat Light" panose="00000400000000000000" pitchFamily="2" charset="0"/>
                  <a:cs typeface="Calibri"/>
                </a:rPr>
                <a:t>a la rehabilitación</a:t>
              </a:r>
            </a:p>
            <a:p>
              <a:pPr marL="87313" indent="-87313">
                <a:lnSpc>
                  <a:spcPct val="125000"/>
                </a:lnSpc>
                <a:buFont typeface="Arial"/>
                <a:buChar char="•"/>
              </a:pPr>
              <a:r>
                <a:rPr lang="es-ES" sz="1200" dirty="0" smtClean="0">
                  <a:latin typeface="Montserrat Light" panose="00000400000000000000" pitchFamily="2" charset="0"/>
                  <a:cs typeface="Calibri"/>
                </a:rPr>
                <a:t>ley </a:t>
              </a:r>
              <a:r>
                <a:rPr lang="es-ES" sz="1200" dirty="0">
                  <a:latin typeface="Montserrat Light" panose="00000400000000000000" pitchFamily="2" charset="0"/>
                  <a:cs typeface="Calibri"/>
                </a:rPr>
                <a:t>EE</a:t>
              </a:r>
            </a:p>
            <a:p>
              <a:pPr marL="87313" indent="-87313">
                <a:lnSpc>
                  <a:spcPct val="125000"/>
                </a:lnSpc>
                <a:buFont typeface="Arial"/>
                <a:buChar char="•"/>
              </a:pPr>
              <a:r>
                <a:rPr lang="es-ES" sz="1200" dirty="0" smtClean="0">
                  <a:latin typeface="Montserrat Light" panose="00000400000000000000" pitchFamily="2" charset="0"/>
                  <a:cs typeface="Calibri"/>
                </a:rPr>
                <a:t>ley </a:t>
              </a:r>
              <a:r>
                <a:rPr lang="es-ES" sz="1200" dirty="0">
                  <a:latin typeface="Montserrat Light" panose="00000400000000000000" pitchFamily="2" charset="0"/>
                  <a:cs typeface="Calibri"/>
                </a:rPr>
                <a:t>de </a:t>
              </a:r>
              <a:r>
                <a:rPr lang="es-ES" sz="1200" dirty="0" smtClean="0">
                  <a:latin typeface="Montserrat Light" panose="00000400000000000000" pitchFamily="2" charset="0"/>
                  <a:cs typeface="Calibri"/>
                </a:rPr>
                <a:t>arquitectura </a:t>
              </a:r>
              <a:r>
                <a:rPr lang="es-ES" sz="1200" dirty="0">
                  <a:latin typeface="Montserrat Light" panose="00000400000000000000" pitchFamily="2" charset="0"/>
                  <a:cs typeface="Calibri"/>
                </a:rPr>
                <a:t>y </a:t>
              </a:r>
              <a:r>
                <a:rPr lang="es-ES" sz="1200" dirty="0" smtClean="0">
                  <a:latin typeface="Montserrat Light" panose="00000400000000000000" pitchFamily="2" charset="0"/>
                  <a:cs typeface="Calibri"/>
                </a:rPr>
                <a:t>calidad </a:t>
              </a:r>
              <a:r>
                <a:rPr lang="es-ES" sz="1200" dirty="0">
                  <a:latin typeface="Montserrat Light" panose="00000400000000000000" pitchFamily="2" charset="0"/>
                  <a:cs typeface="Calibri"/>
                </a:rPr>
                <a:t>del </a:t>
              </a:r>
              <a:r>
                <a:rPr lang="es-ES" sz="1200" dirty="0" smtClean="0">
                  <a:latin typeface="Montserrat Light" panose="00000400000000000000" pitchFamily="2" charset="0"/>
                  <a:cs typeface="Calibri"/>
                </a:rPr>
                <a:t>entorno </a:t>
              </a:r>
              <a:r>
                <a:rPr lang="es-ES" sz="1200" dirty="0">
                  <a:latin typeface="Montserrat Light" panose="00000400000000000000" pitchFamily="2" charset="0"/>
                  <a:cs typeface="Calibri"/>
                </a:rPr>
                <a:t>Construido</a:t>
              </a:r>
            </a:p>
            <a:p>
              <a:pPr marL="87313" indent="-87313">
                <a:lnSpc>
                  <a:spcPct val="125000"/>
                </a:lnSpc>
                <a:buFont typeface="Arial"/>
                <a:buChar char="•"/>
              </a:pPr>
              <a:r>
                <a:rPr lang="es-ES" sz="1200" dirty="0" smtClean="0">
                  <a:latin typeface="Montserrat Light" panose="00000400000000000000" pitchFamily="2" charset="0"/>
                  <a:cs typeface="Calibri"/>
                </a:rPr>
                <a:t>proyectos </a:t>
              </a:r>
              <a:r>
                <a:rPr lang="es-ES" sz="1200" dirty="0">
                  <a:latin typeface="Montserrat Light" panose="00000400000000000000" pitchFamily="2" charset="0"/>
                  <a:cs typeface="Calibri"/>
                </a:rPr>
                <a:t>de </a:t>
              </a:r>
              <a:r>
                <a:rPr lang="es-ES" sz="1200" dirty="0" smtClean="0">
                  <a:latin typeface="Montserrat Light" panose="00000400000000000000" pitchFamily="2" charset="0"/>
                  <a:cs typeface="Calibri"/>
                </a:rPr>
                <a:t>competitividad </a:t>
              </a:r>
              <a:r>
                <a:rPr lang="es-ES" sz="1200" dirty="0">
                  <a:latin typeface="Montserrat Light" panose="00000400000000000000" pitchFamily="2" charset="0"/>
                  <a:cs typeface="Calibri"/>
                </a:rPr>
                <a:t>y </a:t>
              </a:r>
              <a:r>
                <a:rPr lang="es-ES" sz="1200" dirty="0" smtClean="0">
                  <a:latin typeface="Montserrat Light" panose="00000400000000000000" pitchFamily="2" charset="0"/>
                  <a:cs typeface="Calibri"/>
                </a:rPr>
                <a:t>eficiencia</a:t>
              </a:r>
              <a:endParaRPr lang="es-ES" sz="1200" dirty="0">
                <a:latin typeface="Montserrat Light" panose="00000400000000000000" pitchFamily="2" charset="0"/>
                <a:cs typeface="Calibri"/>
              </a:endParaRPr>
            </a:p>
          </p:txBody>
        </p:sp>
        <p:sp>
          <p:nvSpPr>
            <p:cNvPr id="146" name="CuadroTexto 20">
              <a:extLst>
                <a:ext uri="{FF2B5EF4-FFF2-40B4-BE49-F238E27FC236}">
                  <a16:creationId xmlns:a16="http://schemas.microsoft.com/office/drawing/2014/main" xmlns="" id="{930196DE-DFE0-4AC6-89FD-5F594610D581}"/>
                </a:ext>
              </a:extLst>
            </p:cNvPr>
            <p:cNvSpPr txBox="1"/>
            <p:nvPr/>
          </p:nvSpPr>
          <p:spPr>
            <a:xfrm>
              <a:off x="7807699" y="2725895"/>
              <a:ext cx="2071406" cy="1543069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s-ES"/>
              </a:defPPr>
              <a:lvl1pPr marL="87313" indent="-87313">
                <a:lnSpc>
                  <a:spcPct val="125000"/>
                </a:lnSpc>
                <a:buFont typeface="Arial"/>
                <a:buChar char="•"/>
                <a:defRPr sz="1200">
                  <a:solidFill>
                    <a:srgbClr val="000000"/>
                  </a:solidFill>
                  <a:latin typeface="Montserrat Light" panose="00000400000000000000" pitchFamily="2" charset="0"/>
                  <a:cs typeface="Calibri"/>
                </a:defRPr>
              </a:lvl1pPr>
            </a:lstStyle>
            <a:p>
              <a:r>
                <a:rPr lang="es-ES" dirty="0"/>
                <a:t>g</a:t>
              </a:r>
              <a:r>
                <a:rPr lang="es-ES" dirty="0" smtClean="0"/>
                <a:t>uía </a:t>
              </a:r>
              <a:r>
                <a:rPr lang="es-ES" dirty="0"/>
                <a:t>de </a:t>
              </a:r>
              <a:r>
                <a:rPr lang="es-ES" dirty="0" smtClean="0"/>
                <a:t>contratación pública responsable</a:t>
              </a:r>
              <a:endParaRPr lang="es-ES" dirty="0"/>
            </a:p>
            <a:p>
              <a:r>
                <a:rPr lang="es-ES" dirty="0" smtClean="0"/>
                <a:t>concursos </a:t>
              </a:r>
              <a:r>
                <a:rPr lang="es-ES" dirty="0"/>
                <a:t>apoyo colegios</a:t>
              </a:r>
            </a:p>
            <a:p>
              <a:r>
                <a:rPr lang="es-ES" dirty="0" smtClean="0"/>
                <a:t>costes </a:t>
              </a:r>
              <a:r>
                <a:rPr lang="es-ES" dirty="0"/>
                <a:t>de referencia</a:t>
              </a:r>
            </a:p>
            <a:p>
              <a:endParaRPr lang="es-ES" dirty="0"/>
            </a:p>
          </p:txBody>
        </p:sp>
        <p:sp>
          <p:nvSpPr>
            <p:cNvPr id="147" name="Rectángulo 26">
              <a:extLst>
                <a:ext uri="{FF2B5EF4-FFF2-40B4-BE49-F238E27FC236}">
                  <a16:creationId xmlns:a16="http://schemas.microsoft.com/office/drawing/2014/main" xmlns="" id="{68DB15E5-9D02-4393-BFE6-2F1AFEF31333}"/>
                </a:ext>
              </a:extLst>
            </p:cNvPr>
            <p:cNvSpPr/>
            <p:nvPr/>
          </p:nvSpPr>
          <p:spPr>
            <a:xfrm>
              <a:off x="9879105" y="4307541"/>
              <a:ext cx="2142565" cy="1981262"/>
            </a:xfrm>
            <a:prstGeom prst="rect">
              <a:avLst/>
            </a:prstGeom>
            <a:solidFill>
              <a:srgbClr val="0E7683">
                <a:alpha val="25098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48" name="CuadroTexto 27">
              <a:extLst>
                <a:ext uri="{FF2B5EF4-FFF2-40B4-BE49-F238E27FC236}">
                  <a16:creationId xmlns:a16="http://schemas.microsoft.com/office/drawing/2014/main" xmlns="" id="{9D0EFD37-5A0C-4E46-80DB-ECA042511D89}"/>
                </a:ext>
              </a:extLst>
            </p:cNvPr>
            <p:cNvSpPr txBox="1"/>
            <p:nvPr/>
          </p:nvSpPr>
          <p:spPr>
            <a:xfrm>
              <a:off x="10120591" y="4598330"/>
              <a:ext cx="1927413" cy="530429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s-ES"/>
              </a:defPPr>
              <a:lvl1pPr>
                <a:defRPr sz="1300">
                  <a:solidFill>
                    <a:srgbClr val="000000"/>
                  </a:solidFill>
                  <a:latin typeface="Montserrat Light" panose="00000400000000000000" pitchFamily="2" charset="0"/>
                </a:defRPr>
              </a:lvl1pPr>
            </a:lstStyle>
            <a:p>
              <a:r>
                <a:rPr lang="es-ES" dirty="0"/>
                <a:t>c</a:t>
              </a:r>
              <a:r>
                <a:rPr lang="es-ES" dirty="0" smtClean="0"/>
                <a:t>omisión </a:t>
              </a:r>
              <a:r>
                <a:rPr lang="es-ES" dirty="0"/>
                <a:t>bilateral</a:t>
              </a:r>
            </a:p>
            <a:p>
              <a:r>
                <a:rPr lang="es-ES" sz="1400" b="1" dirty="0" err="1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cscae</a:t>
              </a:r>
              <a:r>
                <a:rPr lang="es-ES" sz="14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 - </a:t>
              </a:r>
              <a:r>
                <a:rPr lang="es-ES" sz="1400" b="1" dirty="0" err="1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cgate</a:t>
              </a:r>
              <a:endParaRPr lang="es-ES" sz="1400" b="1" dirty="0">
                <a:solidFill>
                  <a:srgbClr val="0E7683"/>
                </a:solidFill>
                <a:latin typeface="Montserrat SemiBold" panose="000007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9718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" grpId="0"/>
      <p:bldP spid="16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395536" y="332656"/>
            <a:ext cx="4752528" cy="307975"/>
          </a:xfrm>
          <a:prstGeom prst="rect">
            <a:avLst/>
          </a:prstGeom>
        </p:spPr>
        <p:txBody>
          <a:bodyPr lIns="45720" rIns="45720" anchor="b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defRPr/>
            </a:pPr>
            <a:r>
              <a:rPr lang="es-ES" sz="1600" b="1" dirty="0" smtClean="0">
                <a:solidFill>
                  <a:srgbClr val="0E7683"/>
                </a:solidFill>
                <a:latin typeface="Montserrat Light" panose="00000400000000000000" pitchFamily="2" charset="0"/>
              </a:rPr>
              <a:t>informe del decano</a:t>
            </a:r>
            <a:endParaRPr lang="es-ES" sz="1600" b="1" dirty="0">
              <a:solidFill>
                <a:srgbClr val="0E7683"/>
              </a:solidFill>
              <a:latin typeface="Montserrat Light" panose="00000400000000000000" pitchFamily="2" charset="0"/>
            </a:endParaRPr>
          </a:p>
        </p:txBody>
      </p:sp>
      <p:sp>
        <p:nvSpPr>
          <p:cNvPr id="59" name="58 Elipse"/>
          <p:cNvSpPr/>
          <p:nvPr/>
        </p:nvSpPr>
        <p:spPr>
          <a:xfrm>
            <a:off x="398006" y="463783"/>
            <a:ext cx="45719" cy="45719"/>
          </a:xfrm>
          <a:prstGeom prst="ellipse">
            <a:avLst/>
          </a:prstGeom>
          <a:solidFill>
            <a:srgbClr val="0E76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82" name="81 Conector recto"/>
          <p:cNvCxnSpPr/>
          <p:nvPr/>
        </p:nvCxnSpPr>
        <p:spPr>
          <a:xfrm>
            <a:off x="539552" y="640631"/>
            <a:ext cx="8604448" cy="0"/>
          </a:xfrm>
          <a:prstGeom prst="line">
            <a:avLst/>
          </a:prstGeom>
          <a:ln w="12700">
            <a:solidFill>
              <a:srgbClr val="0E7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66 Grupo"/>
          <p:cNvGrpSpPr/>
          <p:nvPr/>
        </p:nvGrpSpPr>
        <p:grpSpPr>
          <a:xfrm>
            <a:off x="1" y="6533694"/>
            <a:ext cx="9143999" cy="331655"/>
            <a:chOff x="1" y="6533694"/>
            <a:chExt cx="9143999" cy="331655"/>
          </a:xfrm>
        </p:grpSpPr>
        <p:grpSp>
          <p:nvGrpSpPr>
            <p:cNvPr id="72" name="71 Grupo"/>
            <p:cNvGrpSpPr/>
            <p:nvPr/>
          </p:nvGrpSpPr>
          <p:grpSpPr>
            <a:xfrm>
              <a:off x="1" y="6539693"/>
              <a:ext cx="9143999" cy="325656"/>
              <a:chOff x="1" y="6539693"/>
              <a:chExt cx="9143999" cy="325656"/>
            </a:xfrm>
          </p:grpSpPr>
          <p:sp>
            <p:nvSpPr>
              <p:cNvPr id="80" name="79 Rectángulo"/>
              <p:cNvSpPr/>
              <p:nvPr/>
            </p:nvSpPr>
            <p:spPr>
              <a:xfrm>
                <a:off x="1" y="6539693"/>
                <a:ext cx="9143999" cy="275676"/>
              </a:xfrm>
              <a:prstGeom prst="rect">
                <a:avLst/>
              </a:prstGeom>
              <a:solidFill>
                <a:srgbClr val="0E768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83" name="82 Rectángulo"/>
              <p:cNvSpPr/>
              <p:nvPr/>
            </p:nvSpPr>
            <p:spPr>
              <a:xfrm>
                <a:off x="1" y="6815369"/>
                <a:ext cx="9143999" cy="4998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pic>
            <p:nvPicPr>
              <p:cNvPr id="84" name="Picture 4" descr="D:\Nueva carpeta (3)\MEMORIA GESTION 2019\COADE.png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22898" y="6561988"/>
                <a:ext cx="753074" cy="25138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85" name="84 Conector recto"/>
              <p:cNvCxnSpPr/>
              <p:nvPr/>
            </p:nvCxnSpPr>
            <p:spPr>
              <a:xfrm flipV="1">
                <a:off x="8028384" y="6599922"/>
                <a:ext cx="0" cy="141446"/>
              </a:xfrm>
              <a:prstGeom prst="line">
                <a:avLst/>
              </a:prstGeom>
              <a:ln w="31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6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36296" y="6551757"/>
                <a:ext cx="864096" cy="271849"/>
              </a:xfrm>
              <a:prstGeom prst="rect">
                <a:avLst/>
              </a:prstGeom>
            </p:spPr>
            <p:txBody>
              <a:bodyPr lIns="45720" rIns="45720" anchor="b">
                <a:no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40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COLEGIO OFICIAL DE</a:t>
                </a:r>
              </a:p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60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ARQUITECTOS</a:t>
                </a:r>
              </a:p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46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DE EXTREMADURA</a:t>
                </a:r>
                <a:endParaRPr lang="es-ES" sz="460" dirty="0">
                  <a:solidFill>
                    <a:schemeClr val="bg1"/>
                  </a:solidFill>
                  <a:latin typeface="Montserrat Light" panose="00000400000000000000" pitchFamily="2" charset="0"/>
                </a:endParaRPr>
              </a:p>
            </p:txBody>
          </p:sp>
        </p:grpSp>
        <p:grpSp>
          <p:nvGrpSpPr>
            <p:cNvPr id="73" name="72 Grupo"/>
            <p:cNvGrpSpPr/>
            <p:nvPr/>
          </p:nvGrpSpPr>
          <p:grpSpPr>
            <a:xfrm>
              <a:off x="61785" y="6533694"/>
              <a:ext cx="4006159" cy="307975"/>
              <a:chOff x="5281856" y="6442601"/>
              <a:chExt cx="4006159" cy="307975"/>
            </a:xfrm>
          </p:grpSpPr>
          <p:sp>
            <p:nvSpPr>
              <p:cNvPr id="74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64356" y="6442601"/>
                <a:ext cx="3923659" cy="307975"/>
              </a:xfrm>
              <a:prstGeom prst="rect">
                <a:avLst/>
              </a:prstGeom>
            </p:spPr>
            <p:txBody>
              <a:bodyPr lIns="0" tIns="0" rIns="0" bIns="46800" anchor="b">
                <a:no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buNone/>
                  <a:defRPr/>
                </a:pP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asamblea general ordinaria 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| </a:t>
                </a: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COADE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 | </a:t>
                </a:r>
                <a:r>
                  <a:rPr lang="es-ES" sz="950" b="1" dirty="0" err="1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cáceres</a:t>
                </a: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 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| </a:t>
                </a: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14.12.2020</a:t>
                </a:r>
                <a:endParaRPr lang="es-ES" sz="950" b="1" dirty="0">
                  <a:solidFill>
                    <a:schemeClr val="bg1"/>
                  </a:solidFill>
                  <a:latin typeface="Montserrat Light" panose="00000400000000000000" pitchFamily="2" charset="0"/>
                </a:endParaRPr>
              </a:p>
            </p:txBody>
          </p:sp>
          <p:sp>
            <p:nvSpPr>
              <p:cNvPr id="79" name="78 Elipse"/>
              <p:cNvSpPr/>
              <p:nvPr/>
            </p:nvSpPr>
            <p:spPr>
              <a:xfrm>
                <a:off x="5281856" y="6604582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</p:grpSp>
      <p:sp>
        <p:nvSpPr>
          <p:cNvPr id="162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489446" y="756097"/>
            <a:ext cx="4987910" cy="147290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80000"/>
              </a:lnSpc>
              <a:spcBef>
                <a:spcPts val="0"/>
              </a:spcBef>
              <a:defRPr/>
            </a:pPr>
            <a:r>
              <a:rPr lang="es-ES" sz="1400" dirty="0">
                <a:solidFill>
                  <a:srgbClr val="0E7683"/>
                </a:solidFill>
                <a:latin typeface="Montserrat Light" panose="00000400000000000000" pitchFamily="2" charset="0"/>
              </a:rPr>
              <a:t>| </a:t>
            </a:r>
            <a:r>
              <a:rPr lang="es-ES" sz="1400" b="1" dirty="0" err="1" smtClean="0">
                <a:solidFill>
                  <a:srgbClr val="0E7683"/>
                </a:solidFill>
                <a:latin typeface="Montserrat Medium" panose="00000600000000000000" pitchFamily="2" charset="0"/>
              </a:rPr>
              <a:t>cscae</a:t>
            </a:r>
            <a:endParaRPr lang="es-ES" sz="1600" b="1" dirty="0">
              <a:solidFill>
                <a:schemeClr val="tx1">
                  <a:lumMod val="50000"/>
                  <a:lumOff val="50000"/>
                </a:schemeClr>
              </a:solidFill>
              <a:latin typeface="Montserrat Light" panose="00000400000000000000" pitchFamily="2" charset="0"/>
            </a:endParaRPr>
          </a:p>
        </p:txBody>
      </p:sp>
      <p:sp>
        <p:nvSpPr>
          <p:cNvPr id="163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312013" y="753160"/>
            <a:ext cx="169815" cy="210812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80000"/>
              </a:lnSpc>
              <a:spcBef>
                <a:spcPts val="0"/>
              </a:spcBef>
              <a:defRPr/>
            </a:pPr>
            <a:r>
              <a:rPr lang="es-ES" sz="1800" b="1" dirty="0" smtClean="0">
                <a:solidFill>
                  <a:srgbClr val="0E7683"/>
                </a:solidFill>
                <a:latin typeface="Montserrat Medium" panose="00000600000000000000" pitchFamily="2" charset="0"/>
              </a:rPr>
              <a:t>7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Montserrat Light" panose="00000400000000000000" pitchFamily="2" charset="0"/>
            </a:endParaRPr>
          </a:p>
        </p:txBody>
      </p:sp>
      <p:sp>
        <p:nvSpPr>
          <p:cNvPr id="14" name="AutoShape 9" descr="C:\Users\sobremesa\AppData\Local\Temp\SaveForWeb\BrowserPreview\BrowserPreview_tmp.gif?160778798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5" name="AutoShape 11" descr="C:\Users\sobremesa\AppData\Local\Temp\SaveForWeb\BrowserPreview\BrowserPreview_tmp.gif?1607787982"/>
          <p:cNvSpPr>
            <a:spLocks noChangeAspect="1" noChangeArrowheads="1"/>
          </p:cNvSpPr>
          <p:nvPr/>
        </p:nvSpPr>
        <p:spPr bwMode="auto">
          <a:xfrm>
            <a:off x="63500" y="-136525"/>
            <a:ext cx="15240000" cy="199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grpSp>
        <p:nvGrpSpPr>
          <p:cNvPr id="47" name="46 Grupo"/>
          <p:cNvGrpSpPr/>
          <p:nvPr/>
        </p:nvGrpSpPr>
        <p:grpSpPr>
          <a:xfrm>
            <a:off x="292964" y="988108"/>
            <a:ext cx="8583008" cy="216338"/>
            <a:chOff x="292964" y="984611"/>
            <a:chExt cx="8583008" cy="216338"/>
          </a:xfrm>
        </p:grpSpPr>
        <p:sp>
          <p:nvSpPr>
            <p:cNvPr id="48" name="47 Rectángulo"/>
            <p:cNvSpPr/>
            <p:nvPr/>
          </p:nvSpPr>
          <p:spPr>
            <a:xfrm>
              <a:off x="539552" y="984611"/>
              <a:ext cx="8336420" cy="189281"/>
            </a:xfrm>
            <a:prstGeom prst="rect">
              <a:avLst/>
            </a:prstGeom>
            <a:solidFill>
              <a:srgbClr val="0E76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9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1016684"/>
              <a:ext cx="2232248" cy="136569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reuniones</a:t>
              </a:r>
              <a:endParaRPr lang="es-ES" sz="1400" b="1" dirty="0">
                <a:solidFill>
                  <a:schemeClr val="bg1"/>
                </a:solidFill>
                <a:latin typeface="Montserrat Light" panose="00000400000000000000" pitchFamily="2" charset="0"/>
              </a:endParaRPr>
            </a:p>
          </p:txBody>
        </p:sp>
        <p:sp>
          <p:nvSpPr>
            <p:cNvPr id="50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92964" y="988108"/>
              <a:ext cx="227542" cy="212841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0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7.3</a:t>
              </a:r>
              <a:endParaRPr lang="es-ES" sz="1000" b="1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</p:grpSp>
      <p:grpSp>
        <p:nvGrpSpPr>
          <p:cNvPr id="51" name="50 Grupo"/>
          <p:cNvGrpSpPr/>
          <p:nvPr/>
        </p:nvGrpSpPr>
        <p:grpSpPr>
          <a:xfrm>
            <a:off x="443726" y="1300259"/>
            <a:ext cx="9032562" cy="2885569"/>
            <a:chOff x="443726" y="1269722"/>
            <a:chExt cx="9032562" cy="2885569"/>
          </a:xfrm>
        </p:grpSpPr>
        <p:sp>
          <p:nvSpPr>
            <p:cNvPr id="52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1019793" y="1317925"/>
              <a:ext cx="2088232" cy="450443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latin typeface="Montserrat Light" panose="00000400000000000000" pitchFamily="2" charset="0"/>
                </a:rPr>
                <a:t>plenos de 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consejeros </a:t>
              </a:r>
              <a:endParaRPr lang="es-ES" sz="1100" b="1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  <p:cxnSp>
          <p:nvCxnSpPr>
            <p:cNvPr id="53" name="52 Conector recto"/>
            <p:cNvCxnSpPr/>
            <p:nvPr/>
          </p:nvCxnSpPr>
          <p:spPr>
            <a:xfrm>
              <a:off x="611560" y="1605957"/>
              <a:ext cx="8190116" cy="0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53 Elipse"/>
            <p:cNvSpPr/>
            <p:nvPr/>
          </p:nvSpPr>
          <p:spPr>
            <a:xfrm flipH="1">
              <a:off x="443726" y="1375862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55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00286" y="1271144"/>
              <a:ext cx="2304256" cy="450443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24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34</a:t>
              </a:r>
              <a:endParaRPr lang="es-ES" sz="1100" dirty="0">
                <a:solidFill>
                  <a:srgbClr val="0E7683"/>
                </a:solidFill>
                <a:latin typeface="Montserrat SemiBold" panose="00000700000000000000" pitchFamily="2" charset="0"/>
              </a:endParaRPr>
            </a:p>
          </p:txBody>
        </p:sp>
        <p:cxnSp>
          <p:nvCxnSpPr>
            <p:cNvPr id="60" name="59 Conector recto"/>
            <p:cNvCxnSpPr/>
            <p:nvPr/>
          </p:nvCxnSpPr>
          <p:spPr>
            <a:xfrm>
              <a:off x="4386641" y="1330685"/>
              <a:ext cx="0" cy="180561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4456006" y="1269722"/>
              <a:ext cx="3976464" cy="722247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lnSpc>
                  <a:spcPct val="80000"/>
                </a:lnSpc>
                <a:spcBef>
                  <a:spcPts val="0"/>
                </a:spcBef>
                <a:buClr>
                  <a:srgbClr val="0E7683"/>
                </a:buClr>
                <a:buFont typeface="Wingdings" panose="05000000000000000000" pitchFamily="2" charset="2"/>
                <a:buChar char="§"/>
                <a:defRPr/>
              </a:pPr>
              <a:r>
                <a:rPr lang="es-ES" sz="1050" dirty="0" smtClean="0">
                  <a:latin typeface="Montserrat Light" panose="00000400000000000000" pitchFamily="2" charset="0"/>
                </a:rPr>
                <a:t>incremento de reuniones de</a:t>
              </a:r>
              <a:r>
                <a:rPr lang="es-ES" sz="1050" b="1" dirty="0">
                  <a:solidFill>
                    <a:srgbClr val="0E7683"/>
                  </a:solidFill>
                  <a:latin typeface="Montserrat Light" panose="00000400000000000000" pitchFamily="2" charset="0"/>
                </a:rPr>
                <a:t/>
              </a:r>
              <a:br>
                <a:rPr lang="es-ES" sz="1050" b="1" dirty="0">
                  <a:solidFill>
                    <a:srgbClr val="0E7683"/>
                  </a:solidFill>
                  <a:latin typeface="Montserrat Light" panose="00000400000000000000" pitchFamily="2" charset="0"/>
                </a:rPr>
              </a:br>
              <a:r>
                <a:rPr lang="es-ES" sz="1050" dirty="0" smtClean="0">
                  <a:latin typeface="Montserrat Light" panose="00000400000000000000" pitchFamily="2" charset="0"/>
                </a:rPr>
                <a:t>consejeros para </a:t>
              </a:r>
              <a:r>
                <a:rPr lang="es-ES" sz="105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temas específicos</a:t>
              </a:r>
              <a:endParaRPr lang="es-ES" sz="1050" b="1" dirty="0" smtClean="0">
                <a:latin typeface="Montserrat Light" panose="00000400000000000000" pitchFamily="2" charset="0"/>
              </a:endParaRPr>
            </a:p>
          </p:txBody>
        </p:sp>
        <p:cxnSp>
          <p:nvCxnSpPr>
            <p:cNvPr id="63" name="62 Conector recto"/>
            <p:cNvCxnSpPr/>
            <p:nvPr/>
          </p:nvCxnSpPr>
          <p:spPr>
            <a:xfrm>
              <a:off x="611560" y="2038005"/>
              <a:ext cx="8190116" cy="0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63 Elipse"/>
            <p:cNvSpPr/>
            <p:nvPr/>
          </p:nvSpPr>
          <p:spPr>
            <a:xfrm flipH="1">
              <a:off x="443726" y="1761529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65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00286" y="1682938"/>
              <a:ext cx="2304256" cy="450443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24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02</a:t>
              </a:r>
              <a:endParaRPr lang="es-ES" sz="1100" dirty="0">
                <a:solidFill>
                  <a:srgbClr val="0E7683"/>
                </a:solidFill>
                <a:latin typeface="Montserrat SemiBold" panose="00000700000000000000" pitchFamily="2" charset="0"/>
              </a:endParaRPr>
            </a:p>
          </p:txBody>
        </p:sp>
        <p:cxnSp>
          <p:nvCxnSpPr>
            <p:cNvPr id="66" name="65 Conector recto"/>
            <p:cNvCxnSpPr/>
            <p:nvPr/>
          </p:nvCxnSpPr>
          <p:spPr>
            <a:xfrm>
              <a:off x="4386641" y="1690225"/>
              <a:ext cx="0" cy="217934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4456006" y="1690226"/>
              <a:ext cx="3976464" cy="301744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lnSpc>
                  <a:spcPct val="80000"/>
                </a:lnSpc>
                <a:spcBef>
                  <a:spcPts val="0"/>
                </a:spcBef>
                <a:buClr>
                  <a:srgbClr val="0E7683"/>
                </a:buClr>
                <a:buFont typeface="Wingdings" panose="05000000000000000000" pitchFamily="2" charset="2"/>
                <a:buChar char="§"/>
                <a:defRPr/>
              </a:pPr>
              <a:r>
                <a:rPr lang="es-ES" sz="1050" dirty="0" smtClean="0">
                  <a:latin typeface="Montserrat Light" panose="00000400000000000000" pitchFamily="2" charset="0"/>
                </a:rPr>
                <a:t>para el </a:t>
              </a:r>
              <a:r>
                <a:rPr lang="es-ES" sz="1050" b="1" dirty="0" smtClean="0">
                  <a:latin typeface="Montserrat Light" panose="00000400000000000000" pitchFamily="2" charset="0"/>
                </a:rPr>
                <a:t>seguimiento</a:t>
              </a:r>
              <a:r>
                <a:rPr lang="es-ES" sz="1050" dirty="0" smtClean="0">
                  <a:latin typeface="Montserrat Light" panose="00000400000000000000" pitchFamily="2" charset="0"/>
                </a:rPr>
                <a:t/>
              </a:r>
              <a:br>
                <a:rPr lang="es-ES" sz="1050" dirty="0" smtClean="0">
                  <a:latin typeface="Montserrat Light" panose="00000400000000000000" pitchFamily="2" charset="0"/>
                </a:rPr>
              </a:br>
              <a:r>
                <a:rPr lang="es-ES" sz="1050" dirty="0" smtClean="0">
                  <a:latin typeface="Montserrat Light" panose="00000400000000000000" pitchFamily="2" charset="0"/>
                </a:rPr>
                <a:t>de la </a:t>
              </a:r>
              <a:r>
                <a:rPr lang="es-ES" sz="105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crisis</a:t>
              </a:r>
              <a:endParaRPr lang="es-ES" sz="1050" b="1" dirty="0" smtClean="0">
                <a:latin typeface="Montserrat Light" panose="00000400000000000000" pitchFamily="2" charset="0"/>
              </a:endParaRPr>
            </a:p>
          </p:txBody>
        </p:sp>
        <p:sp>
          <p:nvSpPr>
            <p:cNvPr id="69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1019793" y="1731578"/>
              <a:ext cx="2088232" cy="450443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latin typeface="Montserrat Light" panose="00000400000000000000" pitchFamily="2" charset="0"/>
                </a:rPr>
                <a:t>reuniones de 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tesoreros </a:t>
              </a:r>
              <a:r>
                <a:rPr lang="es-ES" sz="1200" b="1" dirty="0" err="1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COA’s</a:t>
              </a:r>
              <a:endParaRPr lang="es-ES" sz="1100" b="1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  <p:cxnSp>
          <p:nvCxnSpPr>
            <p:cNvPr id="70" name="69 Conector recto"/>
            <p:cNvCxnSpPr/>
            <p:nvPr/>
          </p:nvCxnSpPr>
          <p:spPr>
            <a:xfrm>
              <a:off x="611560" y="2553743"/>
              <a:ext cx="8190116" cy="0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70 Elipse"/>
            <p:cNvSpPr/>
            <p:nvPr/>
          </p:nvSpPr>
          <p:spPr>
            <a:xfrm flipH="1">
              <a:off x="443726" y="2241017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75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00286" y="2162426"/>
              <a:ext cx="2304256" cy="450443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24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02</a:t>
              </a:r>
              <a:endParaRPr lang="es-ES" sz="1100" dirty="0">
                <a:solidFill>
                  <a:srgbClr val="0E7683"/>
                </a:solidFill>
                <a:latin typeface="Montserrat SemiBold" panose="00000700000000000000" pitchFamily="2" charset="0"/>
              </a:endParaRPr>
            </a:p>
          </p:txBody>
        </p:sp>
        <p:cxnSp>
          <p:nvCxnSpPr>
            <p:cNvPr id="76" name="75 Conector recto"/>
            <p:cNvCxnSpPr/>
            <p:nvPr/>
          </p:nvCxnSpPr>
          <p:spPr>
            <a:xfrm>
              <a:off x="4386641" y="2169713"/>
              <a:ext cx="0" cy="217934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4456006" y="2169713"/>
              <a:ext cx="3976464" cy="722247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lnSpc>
                  <a:spcPct val="80000"/>
                </a:lnSpc>
                <a:spcBef>
                  <a:spcPts val="0"/>
                </a:spcBef>
                <a:buClr>
                  <a:srgbClr val="0E7683"/>
                </a:buClr>
                <a:buFont typeface="Wingdings" panose="05000000000000000000" pitchFamily="2" charset="2"/>
                <a:buChar char="§"/>
                <a:defRPr/>
              </a:pPr>
              <a:r>
                <a:rPr lang="es-ES" sz="1050" dirty="0" smtClean="0">
                  <a:latin typeface="Montserrat Light" panose="00000400000000000000" pitchFamily="2" charset="0"/>
                </a:rPr>
                <a:t>creación</a:t>
              </a:r>
              <a:br>
                <a:rPr lang="es-ES" sz="1050" dirty="0" smtClean="0">
                  <a:latin typeface="Montserrat Light" panose="00000400000000000000" pitchFamily="2" charset="0"/>
                </a:rPr>
              </a:br>
              <a:r>
                <a:rPr lang="es-ES" sz="1050" b="1" dirty="0" smtClean="0">
                  <a:latin typeface="Montserrat Light" panose="00000400000000000000" pitchFamily="2" charset="0"/>
                </a:rPr>
                <a:t>boletín </a:t>
              </a:r>
              <a:r>
                <a:rPr lang="es-ES" sz="105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jurídico </a:t>
              </a:r>
              <a:r>
                <a:rPr lang="es-ES" sz="1050" b="1" dirty="0" err="1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cscae</a:t>
              </a:r>
              <a:endParaRPr lang="es-ES" sz="1050" b="1" dirty="0" smtClean="0">
                <a:latin typeface="Montserrat Light" panose="00000400000000000000" pitchFamily="2" charset="0"/>
              </a:endParaRPr>
            </a:p>
          </p:txBody>
        </p:sp>
        <p:sp>
          <p:nvSpPr>
            <p:cNvPr id="78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1019793" y="2208148"/>
              <a:ext cx="2088232" cy="450443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latin typeface="Montserrat Light" panose="00000400000000000000" pitchFamily="2" charset="0"/>
                </a:rPr>
                <a:t>reuniones de 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asesores jurídicos</a:t>
              </a:r>
              <a:endParaRPr lang="es-ES" sz="1100" b="1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  <p:sp>
          <p:nvSpPr>
            <p:cNvPr id="81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6036662" y="2219789"/>
              <a:ext cx="216024" cy="270807"/>
            </a:xfrm>
            <a:prstGeom prst="rect">
              <a:avLst/>
            </a:prstGeom>
          </p:spPr>
          <p:txBody>
            <a:bodyPr wrap="none" lIns="0" tIns="0" rIns="0" bIns="0" anchor="t">
              <a:normAutofit lnSpcReduction="10000"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buClr>
                  <a:srgbClr val="0E7683"/>
                </a:buClr>
                <a:buNone/>
                <a:defRPr/>
              </a:pPr>
              <a:r>
                <a:rPr lang="es-ES" sz="2400" dirty="0" smtClean="0">
                  <a:latin typeface="Montserrat Bold" panose="00000800000000000000" pitchFamily="2" charset="0"/>
                </a:rPr>
                <a:t>!</a:t>
              </a:r>
              <a:endParaRPr lang="es-ES" sz="2400" b="1" dirty="0" smtClean="0">
                <a:latin typeface="Montserrat Bold" panose="00000800000000000000" pitchFamily="2" charset="0"/>
              </a:endParaRPr>
            </a:p>
          </p:txBody>
        </p:sp>
        <p:cxnSp>
          <p:nvCxnSpPr>
            <p:cNvPr id="87" name="86 Conector recto"/>
            <p:cNvCxnSpPr/>
            <p:nvPr/>
          </p:nvCxnSpPr>
          <p:spPr>
            <a:xfrm>
              <a:off x="611560" y="2974109"/>
              <a:ext cx="8190116" cy="0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87 Elipse"/>
            <p:cNvSpPr/>
            <p:nvPr/>
          </p:nvSpPr>
          <p:spPr>
            <a:xfrm flipH="1">
              <a:off x="443726" y="2759468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89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00286" y="2642777"/>
              <a:ext cx="2304256" cy="450443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24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08</a:t>
              </a:r>
              <a:endParaRPr lang="es-ES" sz="1100" dirty="0">
                <a:solidFill>
                  <a:srgbClr val="0E7683"/>
                </a:solidFill>
                <a:latin typeface="Montserrat SemiBold" panose="00000700000000000000" pitchFamily="2" charset="0"/>
              </a:endParaRPr>
            </a:p>
          </p:txBody>
        </p:sp>
        <p:sp>
          <p:nvSpPr>
            <p:cNvPr id="90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1019793" y="2688496"/>
              <a:ext cx="2088232" cy="225221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latin typeface="Montserrat Light" panose="00000400000000000000" pitchFamily="2" charset="0"/>
                </a:rPr>
                <a:t>mesas </a:t>
              </a:r>
              <a:r>
                <a:rPr lang="es-ES" sz="1200" b="1" dirty="0" smtClean="0">
                  <a:latin typeface="Montserrat Light" panose="00000400000000000000" pitchFamily="2" charset="0"/>
                </a:rPr>
                <a:t>del 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observatorio </a:t>
              </a:r>
              <a:r>
                <a:rPr lang="es-ES" sz="1200" b="1" dirty="0" err="1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cscae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 2030</a:t>
              </a:r>
              <a:endParaRPr lang="es-ES" sz="1100" b="1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  <p:sp>
          <p:nvSpPr>
            <p:cNvPr id="103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1229292" y="3046624"/>
              <a:ext cx="2760119" cy="1108667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0"/>
                </a:spcBef>
                <a:buClr>
                  <a:srgbClr val="0E7683"/>
                </a:buClr>
                <a:buFont typeface="Wingdings" panose="05000000000000000000" pitchFamily="2" charset="2"/>
                <a:buChar char="§"/>
                <a:defRPr/>
              </a:pPr>
              <a:r>
                <a:rPr lang="es-ES" sz="1200" b="1" dirty="0">
                  <a:latin typeface="Montserrat Light" panose="00000400000000000000" pitchFamily="2" charset="0"/>
                </a:rPr>
                <a:t>c</a:t>
              </a:r>
              <a:r>
                <a:rPr lang="es-ES" sz="1200" b="1" dirty="0" smtClean="0">
                  <a:latin typeface="Montserrat Light" panose="00000400000000000000" pitchFamily="2" charset="0"/>
                </a:rPr>
                <a:t>iudad y territorio 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justo</a:t>
              </a:r>
              <a:r>
                <a:rPr lang="es-ES" sz="1200" dirty="0" smtClean="0">
                  <a:latin typeface="Montserrat Light" panose="00000400000000000000" pitchFamily="2" charset="0"/>
                </a:rPr>
                <a:t/>
              </a:r>
              <a:br>
                <a:rPr lang="es-ES" sz="1200" dirty="0" smtClean="0">
                  <a:latin typeface="Montserrat Light" panose="00000400000000000000" pitchFamily="2" charset="0"/>
                </a:rPr>
              </a:br>
              <a:r>
                <a:rPr lang="es-ES" sz="1200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accesibilidad a </a:t>
              </a:r>
              <a:r>
                <a:rPr lang="es-ES" sz="1200" dirty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la </a:t>
              </a:r>
              <a:r>
                <a:rPr lang="es-ES" sz="1200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vivienda</a:t>
              </a:r>
              <a:br>
                <a:rPr lang="es-ES" sz="1200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</a:br>
              <a:r>
                <a:rPr lang="es-ES" sz="1200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 </a:t>
              </a:r>
              <a:endParaRPr lang="es-ES" sz="500" dirty="0" smtClean="0">
                <a:solidFill>
                  <a:srgbClr val="0E7683"/>
                </a:solidFill>
                <a:latin typeface="Montserrat SemiBold" panose="00000700000000000000" pitchFamily="2" charset="0"/>
              </a:endParaRPr>
            </a:p>
            <a:p>
              <a:pPr>
                <a:lnSpc>
                  <a:spcPct val="100000"/>
                </a:lnSpc>
                <a:spcBef>
                  <a:spcPts val="0"/>
                </a:spcBef>
                <a:buClr>
                  <a:srgbClr val="0E7683"/>
                </a:buClr>
                <a:buFont typeface="Wingdings" panose="05000000000000000000" pitchFamily="2" charset="2"/>
                <a:buChar char="§"/>
                <a:defRPr/>
              </a:pPr>
              <a:r>
                <a:rPr lang="es-ES" sz="1200" b="1" dirty="0">
                  <a:latin typeface="Montserrat Light" panose="00000400000000000000" pitchFamily="2" charset="0"/>
                </a:rPr>
                <a:t>ciudad y territorio </a:t>
              </a:r>
              <a:r>
                <a:rPr lang="es-ES" sz="1200" b="1" dirty="0">
                  <a:solidFill>
                    <a:srgbClr val="0E7683"/>
                  </a:solidFill>
                  <a:latin typeface="Montserrat Light" panose="00000400000000000000" pitchFamily="2" charset="0"/>
                </a:rPr>
                <a:t>justo</a:t>
              </a:r>
              <a:r>
                <a:rPr lang="es-ES" sz="1200" dirty="0">
                  <a:latin typeface="Montserrat Light" panose="00000400000000000000" pitchFamily="2" charset="0"/>
                </a:rPr>
                <a:t/>
              </a:r>
              <a:br>
                <a:rPr lang="es-ES" sz="1200" dirty="0">
                  <a:latin typeface="Montserrat Light" panose="00000400000000000000" pitchFamily="2" charset="0"/>
                </a:rPr>
              </a:br>
              <a:r>
                <a:rPr lang="es-ES" sz="1200" dirty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accesibilidad </a:t>
              </a:r>
              <a:r>
                <a:rPr lang="es-ES" sz="1200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universal</a:t>
              </a:r>
              <a:endParaRPr lang="es-ES" sz="1200" dirty="0">
                <a:solidFill>
                  <a:srgbClr val="0E7683"/>
                </a:solidFill>
                <a:latin typeface="Montserrat SemiBold" panose="00000700000000000000" pitchFamily="2" charset="0"/>
              </a:endParaRPr>
            </a:p>
            <a:p>
              <a:pPr marL="0" indent="0">
                <a:lnSpc>
                  <a:spcPct val="80000"/>
                </a:lnSpc>
                <a:spcBef>
                  <a:spcPts val="0"/>
                </a:spcBef>
                <a:buClr>
                  <a:srgbClr val="0E7683"/>
                </a:buClr>
                <a:buNone/>
                <a:defRPr/>
              </a:pPr>
              <a:endParaRPr lang="es-ES" sz="1100" dirty="0">
                <a:latin typeface="Montserrat Light" panose="00000400000000000000" pitchFamily="2" charset="0"/>
              </a:endParaRPr>
            </a:p>
          </p:txBody>
        </p:sp>
        <p:sp>
          <p:nvSpPr>
            <p:cNvPr id="106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3524227" y="3046624"/>
              <a:ext cx="2760119" cy="1108667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ts val="0"/>
                </a:spcBef>
                <a:buClr>
                  <a:srgbClr val="0E7683"/>
                </a:buClr>
                <a:buFont typeface="Wingdings" panose="05000000000000000000" pitchFamily="2" charset="2"/>
                <a:buChar char="§"/>
                <a:defRPr/>
              </a:pPr>
              <a:r>
                <a:rPr lang="es-ES" sz="1200" b="1" dirty="0">
                  <a:latin typeface="Montserrat SemiBold" panose="00000700000000000000" pitchFamily="2" charset="0"/>
                </a:rPr>
                <a:t>ciudad y territorio </a:t>
              </a:r>
              <a:r>
                <a:rPr lang="es-ES" sz="1200" b="1" dirty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sostenible</a:t>
              </a:r>
              <a:endParaRPr lang="es-ES" sz="1200" dirty="0">
                <a:solidFill>
                  <a:srgbClr val="0E7683"/>
                </a:solidFill>
                <a:latin typeface="Montserrat SemiBold" panose="00000700000000000000" pitchFamily="2" charset="0"/>
              </a:endParaRPr>
            </a:p>
            <a:p>
              <a:pPr>
                <a:lnSpc>
                  <a:spcPct val="150000"/>
                </a:lnSpc>
                <a:spcBef>
                  <a:spcPts val="0"/>
                </a:spcBef>
                <a:buClr>
                  <a:srgbClr val="0E7683"/>
                </a:buClr>
                <a:buFont typeface="Wingdings" panose="05000000000000000000" pitchFamily="2" charset="2"/>
                <a:buChar char="§"/>
                <a:defRPr/>
              </a:pPr>
              <a:r>
                <a:rPr lang="es-ES" sz="1200" b="1" dirty="0" smtClean="0">
                  <a:latin typeface="Montserrat SemiBold" panose="00000700000000000000" pitchFamily="2" charset="0"/>
                </a:rPr>
                <a:t>ciudad y territorio de 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calidad</a:t>
              </a:r>
              <a:endParaRPr lang="es-ES" sz="1200" dirty="0" smtClean="0">
                <a:solidFill>
                  <a:srgbClr val="0E7683"/>
                </a:solidFill>
                <a:latin typeface="Montserrat SemiBold" panose="00000700000000000000" pitchFamily="2" charset="0"/>
              </a:endParaRPr>
            </a:p>
            <a:p>
              <a:pPr>
                <a:lnSpc>
                  <a:spcPct val="150000"/>
                </a:lnSpc>
                <a:spcBef>
                  <a:spcPts val="0"/>
                </a:spcBef>
                <a:buClr>
                  <a:srgbClr val="0E7683"/>
                </a:buClr>
                <a:buFont typeface="Wingdings" panose="05000000000000000000" pitchFamily="2" charset="2"/>
                <a:buChar char="§"/>
                <a:defRPr/>
              </a:pPr>
              <a:r>
                <a:rPr lang="es-ES" sz="1200" b="1" dirty="0">
                  <a:latin typeface="Montserrat SemiBold" panose="00000700000000000000" pitchFamily="2" charset="0"/>
                </a:rPr>
                <a:t>ciudad y territorio 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digital</a:t>
              </a:r>
            </a:p>
          </p:txBody>
        </p:sp>
        <p:sp>
          <p:nvSpPr>
            <p:cNvPr id="107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984408" y="3046624"/>
              <a:ext cx="3491880" cy="1108667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ts val="0"/>
                </a:spcBef>
                <a:buClr>
                  <a:srgbClr val="0E7683"/>
                </a:buClr>
                <a:buFont typeface="Wingdings" panose="05000000000000000000" pitchFamily="2" charset="2"/>
                <a:buChar char="§"/>
                <a:defRPr/>
              </a:pPr>
              <a:r>
                <a:rPr lang="es-ES" sz="1200" b="1" dirty="0" smtClean="0">
                  <a:latin typeface="Montserrat SemiBold" panose="00000700000000000000" pitchFamily="2" charset="0"/>
                </a:rPr>
                <a:t>ciudad </a:t>
              </a:r>
              <a:r>
                <a:rPr lang="es-ES" sz="1200" b="1" dirty="0">
                  <a:latin typeface="Montserrat SemiBold" panose="00000700000000000000" pitchFamily="2" charset="0"/>
                </a:rPr>
                <a:t>y territorio 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saludable</a:t>
              </a:r>
            </a:p>
            <a:p>
              <a:pPr>
                <a:lnSpc>
                  <a:spcPct val="150000"/>
                </a:lnSpc>
                <a:spcBef>
                  <a:spcPts val="0"/>
                </a:spcBef>
                <a:buClr>
                  <a:srgbClr val="0E7683"/>
                </a:buClr>
                <a:buFont typeface="Wingdings" panose="05000000000000000000" pitchFamily="2" charset="2"/>
                <a:buChar char="§"/>
                <a:defRPr/>
              </a:pPr>
              <a:r>
                <a:rPr lang="es-ES" sz="1200" b="1" dirty="0" smtClean="0">
                  <a:latin typeface="Montserrat SemiBold" panose="00000700000000000000" pitchFamily="2" charset="0"/>
                </a:rPr>
                <a:t>ciudad y territorio 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en transición</a:t>
              </a:r>
            </a:p>
            <a:p>
              <a:pPr>
                <a:lnSpc>
                  <a:spcPct val="150000"/>
                </a:lnSpc>
                <a:spcBef>
                  <a:spcPts val="0"/>
                </a:spcBef>
                <a:buClr>
                  <a:srgbClr val="0E7683"/>
                </a:buClr>
                <a:buFont typeface="Wingdings" panose="05000000000000000000" pitchFamily="2" charset="2"/>
                <a:buChar char="§"/>
                <a:defRPr/>
              </a:pPr>
              <a:r>
                <a:rPr lang="es-ES" sz="1200" b="1" dirty="0">
                  <a:latin typeface="Montserrat SemiBold" panose="00000700000000000000" pitchFamily="2" charset="0"/>
                </a:rPr>
                <a:t>ciudad y territorio 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productivo</a:t>
              </a:r>
              <a:endParaRPr lang="es-ES" sz="1200" dirty="0">
                <a:latin typeface="Montserrat Light" panose="00000400000000000000" pitchFamily="2" charset="0"/>
              </a:endParaRPr>
            </a:p>
            <a:p>
              <a:pPr>
                <a:lnSpc>
                  <a:spcPct val="100000"/>
                </a:lnSpc>
                <a:spcBef>
                  <a:spcPts val="0"/>
                </a:spcBef>
                <a:buClr>
                  <a:srgbClr val="0E7683"/>
                </a:buClr>
                <a:buFont typeface="Wingdings" panose="05000000000000000000" pitchFamily="2" charset="2"/>
                <a:buChar char="§"/>
                <a:defRPr/>
              </a:pPr>
              <a:endParaRPr lang="es-ES" sz="1100" dirty="0">
                <a:latin typeface="Montserrat Light" panose="00000400000000000000" pitchFamily="2" charset="0"/>
              </a:endParaRPr>
            </a:p>
          </p:txBody>
        </p:sp>
      </p:grpSp>
      <p:grpSp>
        <p:nvGrpSpPr>
          <p:cNvPr id="91" name="90 Grupo"/>
          <p:cNvGrpSpPr/>
          <p:nvPr/>
        </p:nvGrpSpPr>
        <p:grpSpPr>
          <a:xfrm>
            <a:off x="292964" y="4191855"/>
            <a:ext cx="8583008" cy="216338"/>
            <a:chOff x="292964" y="984611"/>
            <a:chExt cx="8583008" cy="216338"/>
          </a:xfrm>
        </p:grpSpPr>
        <p:sp>
          <p:nvSpPr>
            <p:cNvPr id="92" name="91 Rectángulo"/>
            <p:cNvSpPr/>
            <p:nvPr/>
          </p:nvSpPr>
          <p:spPr>
            <a:xfrm>
              <a:off x="539552" y="984611"/>
              <a:ext cx="8336420" cy="189281"/>
            </a:xfrm>
            <a:prstGeom prst="rect">
              <a:avLst/>
            </a:prstGeom>
            <a:solidFill>
              <a:srgbClr val="0E76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93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1016684"/>
              <a:ext cx="2232248" cy="136569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barómetro de arquitectura y edificación </a:t>
              </a:r>
              <a:r>
                <a:rPr lang="es-ES" sz="1200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| monitorización del sector 2020</a:t>
              </a:r>
              <a:endParaRPr lang="es-ES" sz="1400" dirty="0">
                <a:solidFill>
                  <a:schemeClr val="bg1"/>
                </a:solidFill>
                <a:latin typeface="Montserrat Light" panose="00000400000000000000" pitchFamily="2" charset="0"/>
              </a:endParaRPr>
            </a:p>
          </p:txBody>
        </p:sp>
        <p:sp>
          <p:nvSpPr>
            <p:cNvPr id="94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92964" y="988108"/>
              <a:ext cx="207322" cy="212841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0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7.4</a:t>
              </a:r>
              <a:endParaRPr lang="es-ES" sz="1000" b="1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</p:grpSp>
      <p:grpSp>
        <p:nvGrpSpPr>
          <p:cNvPr id="3" name="2 Grupo"/>
          <p:cNvGrpSpPr/>
          <p:nvPr/>
        </p:nvGrpSpPr>
        <p:grpSpPr>
          <a:xfrm>
            <a:off x="500286" y="4465398"/>
            <a:ext cx="8383306" cy="1964608"/>
            <a:chOff x="500286" y="4465398"/>
            <a:chExt cx="8383306" cy="1964608"/>
          </a:xfrm>
        </p:grpSpPr>
        <p:pic>
          <p:nvPicPr>
            <p:cNvPr id="1026" name="Picture 2" descr="https://ipcomunicacion.files.wordpress.com/2013/11/lluc3ads-comerc3b3n_presidente-del-itec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07659" y="5797644"/>
              <a:ext cx="607956" cy="580158"/>
            </a:xfrm>
            <a:prstGeom prst="ellipse">
              <a:avLst/>
            </a:prstGeom>
            <a:ln w="3175" cap="rnd">
              <a:solidFill>
                <a:srgbClr val="333333"/>
              </a:solidFill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" name="1 Grupo"/>
            <p:cNvGrpSpPr/>
            <p:nvPr/>
          </p:nvGrpSpPr>
          <p:grpSpPr>
            <a:xfrm>
              <a:off x="500286" y="4465398"/>
              <a:ext cx="8383306" cy="1964608"/>
              <a:chOff x="500286" y="4465398"/>
              <a:chExt cx="8383306" cy="1964608"/>
            </a:xfrm>
          </p:grpSpPr>
          <p:grpSp>
            <p:nvGrpSpPr>
              <p:cNvPr id="95" name="94 Grupo"/>
              <p:cNvGrpSpPr/>
              <p:nvPr/>
            </p:nvGrpSpPr>
            <p:grpSpPr>
              <a:xfrm>
                <a:off x="500286" y="4465398"/>
                <a:ext cx="8327806" cy="1956987"/>
                <a:chOff x="500286" y="1221760"/>
                <a:chExt cx="8327806" cy="1956987"/>
              </a:xfrm>
            </p:grpSpPr>
            <p:sp>
              <p:nvSpPr>
                <p:cNvPr id="96" name="Subtítulo 1">
                  <a:extLst>
                    <a:ext uri="{FF2B5EF4-FFF2-40B4-BE49-F238E27FC236}">
                      <a16:creationId xmlns="" xmlns:a16="http://schemas.microsoft.com/office/drawing/2014/main" id="{A559B030-8B2B-4D46-8462-6833757F122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115615" y="1317925"/>
                  <a:ext cx="1992409" cy="450443"/>
                </a:xfrm>
                <a:prstGeom prst="rect">
                  <a:avLst/>
                </a:prstGeom>
              </p:spPr>
              <p:txBody>
                <a:bodyPr wrap="none" lIns="0" tIns="0" rIns="0" bIns="0" anchor="t">
                  <a:normAutofit/>
                </a:bodyPr>
                <a:lstStyle>
                  <a:lvl1pPr marL="91440" indent="-91440" algn="l" defTabSz="914400" rtl="0" eaLnBrk="1" latinLnBrk="0" hangingPunct="1">
                    <a:lnSpc>
                      <a:spcPct val="90000"/>
                    </a:lnSpc>
                    <a:spcBef>
                      <a:spcPts val="1200"/>
                    </a:spcBef>
                    <a:spcAft>
                      <a:spcPts val="200"/>
                    </a:spcAft>
                    <a:buClr>
                      <a:schemeClr val="accent2"/>
                    </a:buClr>
                    <a:buSzPct val="100000"/>
                    <a:buFont typeface="Tw Cen MT" panose="020B0602020104020603" pitchFamily="34" charset="0"/>
                    <a:buChar char=" "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26517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44805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59436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77724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91440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1060704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1216152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136245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fontAlgn="auto">
                    <a:lnSpc>
                      <a:spcPct val="80000"/>
                    </a:lnSpc>
                    <a:spcBef>
                      <a:spcPts val="0"/>
                    </a:spcBef>
                    <a:defRPr/>
                  </a:pPr>
                  <a:r>
                    <a:rPr lang="es-ES" sz="1200" b="1" dirty="0">
                      <a:latin typeface="Montserrat Light" panose="00000400000000000000" pitchFamily="2" charset="0"/>
                    </a:rPr>
                    <a:t>n</a:t>
                  </a:r>
                  <a:r>
                    <a:rPr lang="es-ES" sz="1200" b="1" dirty="0" smtClean="0">
                      <a:latin typeface="Montserrat Light" panose="00000400000000000000" pitchFamily="2" charset="0"/>
                    </a:rPr>
                    <a:t>º visado de </a:t>
                  </a:r>
                  <a:r>
                    <a:rPr lang="es-ES" sz="1200" b="1" dirty="0" smtClean="0">
                      <a:solidFill>
                        <a:srgbClr val="0E7683"/>
                      </a:solidFill>
                      <a:latin typeface="Montserrat Light" panose="00000400000000000000" pitchFamily="2" charset="0"/>
                    </a:rPr>
                    <a:t>viviendas</a:t>
                  </a:r>
                  <a:r>
                    <a:rPr lang="es-ES" sz="1200" b="1" dirty="0" smtClean="0">
                      <a:latin typeface="Montserrat Light" panose="00000400000000000000" pitchFamily="2" charset="0"/>
                    </a:rPr>
                    <a:t> </a:t>
                  </a:r>
                  <a:r>
                    <a:rPr lang="es-ES" sz="1200" b="1" dirty="0" smtClean="0">
                      <a:solidFill>
                        <a:srgbClr val="0E7683"/>
                      </a:solidFill>
                      <a:latin typeface="Montserrat Light" panose="00000400000000000000" pitchFamily="2" charset="0"/>
                    </a:rPr>
                    <a:t>de obra nueva</a:t>
                  </a:r>
                  <a:endParaRPr lang="es-ES" sz="1100" b="1" dirty="0">
                    <a:solidFill>
                      <a:srgbClr val="0E7683"/>
                    </a:solidFill>
                    <a:latin typeface="Montserrat Light" panose="00000400000000000000" pitchFamily="2" charset="0"/>
                  </a:endParaRPr>
                </a:p>
              </p:txBody>
            </p:sp>
            <p:cxnSp>
              <p:nvCxnSpPr>
                <p:cNvPr id="97" name="96 Conector recto"/>
                <p:cNvCxnSpPr/>
                <p:nvPr/>
              </p:nvCxnSpPr>
              <p:spPr>
                <a:xfrm>
                  <a:off x="611560" y="1605957"/>
                  <a:ext cx="8190116" cy="0"/>
                </a:xfrm>
                <a:prstGeom prst="line">
                  <a:avLst/>
                </a:prstGeom>
                <a:ln w="12700">
                  <a:solidFill>
                    <a:schemeClr val="bg1">
                      <a:lumMod val="50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9" name="Subtítulo 1">
                  <a:extLst>
                    <a:ext uri="{FF2B5EF4-FFF2-40B4-BE49-F238E27FC236}">
                      <a16:creationId xmlns="" xmlns:a16="http://schemas.microsoft.com/office/drawing/2014/main" id="{A559B030-8B2B-4D46-8462-6833757F122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0286" y="1310981"/>
                  <a:ext cx="2304256" cy="272002"/>
                </a:xfrm>
                <a:prstGeom prst="rect">
                  <a:avLst/>
                </a:prstGeom>
              </p:spPr>
              <p:txBody>
                <a:bodyPr wrap="none" lIns="0" tIns="0" rIns="0" bIns="0" anchor="t">
                  <a:normAutofit/>
                </a:bodyPr>
                <a:lstStyle>
                  <a:lvl1pPr marL="91440" indent="-91440" algn="l" defTabSz="914400" rtl="0" eaLnBrk="1" latinLnBrk="0" hangingPunct="1">
                    <a:lnSpc>
                      <a:spcPct val="90000"/>
                    </a:lnSpc>
                    <a:spcBef>
                      <a:spcPts val="1200"/>
                    </a:spcBef>
                    <a:spcAft>
                      <a:spcPts val="200"/>
                    </a:spcAft>
                    <a:buClr>
                      <a:schemeClr val="accent2"/>
                    </a:buClr>
                    <a:buSzPct val="100000"/>
                    <a:buFont typeface="Tw Cen MT" panose="020B0602020104020603" pitchFamily="34" charset="0"/>
                    <a:buChar char=" "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26517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44805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59436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77724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91440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1060704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1216152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136245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fontAlgn="auto">
                    <a:lnSpc>
                      <a:spcPct val="80000"/>
                    </a:lnSpc>
                    <a:spcBef>
                      <a:spcPts val="0"/>
                    </a:spcBef>
                    <a:defRPr/>
                  </a:pPr>
                  <a:r>
                    <a:rPr lang="es-ES" sz="1600" b="1" dirty="0" smtClean="0">
                      <a:solidFill>
                        <a:srgbClr val="0E7683"/>
                      </a:solidFill>
                      <a:latin typeface="Montserrat SemiBold" panose="00000700000000000000" pitchFamily="2" charset="0"/>
                    </a:rPr>
                    <a:t>-14%</a:t>
                  </a:r>
                  <a:endParaRPr lang="es-ES" sz="1100" dirty="0">
                    <a:solidFill>
                      <a:srgbClr val="0E7683"/>
                    </a:solidFill>
                    <a:latin typeface="Montserrat SemiBold" panose="00000700000000000000" pitchFamily="2" charset="0"/>
                  </a:endParaRPr>
                </a:p>
              </p:txBody>
            </p:sp>
            <p:cxnSp>
              <p:nvCxnSpPr>
                <p:cNvPr id="100" name="99 Conector recto"/>
                <p:cNvCxnSpPr/>
                <p:nvPr/>
              </p:nvCxnSpPr>
              <p:spPr>
                <a:xfrm>
                  <a:off x="4340235" y="1285471"/>
                  <a:ext cx="0" cy="180561"/>
                </a:xfrm>
                <a:prstGeom prst="line">
                  <a:avLst/>
                </a:prstGeom>
                <a:ln w="6350">
                  <a:solidFill>
                    <a:schemeClr val="bg1">
                      <a:lumMod val="50000"/>
                    </a:schemeClr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1" name="Subtítulo 1">
                  <a:extLst>
                    <a:ext uri="{FF2B5EF4-FFF2-40B4-BE49-F238E27FC236}">
                      <a16:creationId xmlns="" xmlns:a16="http://schemas.microsoft.com/office/drawing/2014/main" id="{A559B030-8B2B-4D46-8462-6833757F122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409600" y="1269723"/>
                  <a:ext cx="3976464" cy="273424"/>
                </a:xfrm>
                <a:prstGeom prst="rect">
                  <a:avLst/>
                </a:prstGeom>
              </p:spPr>
              <p:txBody>
                <a:bodyPr wrap="none" lIns="0" tIns="0" rIns="0" bIns="0" anchor="t">
                  <a:normAutofit/>
                </a:bodyPr>
                <a:lstStyle>
                  <a:lvl1pPr marL="91440" indent="-91440" algn="l" defTabSz="914400" rtl="0" eaLnBrk="1" latinLnBrk="0" hangingPunct="1">
                    <a:lnSpc>
                      <a:spcPct val="90000"/>
                    </a:lnSpc>
                    <a:spcBef>
                      <a:spcPts val="1200"/>
                    </a:spcBef>
                    <a:spcAft>
                      <a:spcPts val="200"/>
                    </a:spcAft>
                    <a:buClr>
                      <a:schemeClr val="accent2"/>
                    </a:buClr>
                    <a:buSzPct val="100000"/>
                    <a:buFont typeface="Tw Cen MT" panose="020B0602020104020603" pitchFamily="34" charset="0"/>
                    <a:buChar char=" "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26517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44805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59436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77724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91440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1060704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1216152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136245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auto">
                    <a:lnSpc>
                      <a:spcPct val="80000"/>
                    </a:lnSpc>
                    <a:spcBef>
                      <a:spcPts val="0"/>
                    </a:spcBef>
                    <a:buClr>
                      <a:srgbClr val="0E7683"/>
                    </a:buClr>
                    <a:buFont typeface="Wingdings" panose="05000000000000000000" pitchFamily="2" charset="2"/>
                    <a:buChar char="§"/>
                    <a:defRPr/>
                  </a:pPr>
                  <a:r>
                    <a:rPr lang="es-ES" sz="1050" dirty="0" smtClean="0">
                      <a:latin typeface="Montserrat Light" panose="00000400000000000000" pitchFamily="2" charset="0"/>
                    </a:rPr>
                    <a:t>ligera recuperación</a:t>
                  </a:r>
                  <a:br>
                    <a:rPr lang="es-ES" sz="1050" dirty="0" smtClean="0">
                      <a:latin typeface="Montserrat Light" panose="00000400000000000000" pitchFamily="2" charset="0"/>
                    </a:rPr>
                  </a:br>
                  <a:r>
                    <a:rPr lang="es-ES" sz="1050" dirty="0" smtClean="0">
                      <a:latin typeface="Montserrat Light" panose="00000400000000000000" pitchFamily="2" charset="0"/>
                    </a:rPr>
                    <a:t>desde septiembre (7%)</a:t>
                  </a:r>
                  <a:endParaRPr lang="es-ES" sz="1050" b="1" dirty="0" smtClean="0">
                    <a:latin typeface="Montserrat Light" panose="00000400000000000000" pitchFamily="2" charset="0"/>
                  </a:endParaRPr>
                </a:p>
              </p:txBody>
            </p:sp>
            <p:cxnSp>
              <p:nvCxnSpPr>
                <p:cNvPr id="119" name="118 Conector recto"/>
                <p:cNvCxnSpPr/>
                <p:nvPr/>
              </p:nvCxnSpPr>
              <p:spPr>
                <a:xfrm>
                  <a:off x="611560" y="2086871"/>
                  <a:ext cx="8190116" cy="0"/>
                </a:xfrm>
                <a:prstGeom prst="line">
                  <a:avLst/>
                </a:prstGeom>
                <a:ln w="12700">
                  <a:solidFill>
                    <a:schemeClr val="bg1">
                      <a:lumMod val="50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0" name="Subtítulo 1">
                  <a:extLst>
                    <a:ext uri="{FF2B5EF4-FFF2-40B4-BE49-F238E27FC236}">
                      <a16:creationId xmlns="" xmlns:a16="http://schemas.microsoft.com/office/drawing/2014/main" id="{A559B030-8B2B-4D46-8462-6833757F122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0286" y="1748350"/>
                  <a:ext cx="2304256" cy="272002"/>
                </a:xfrm>
                <a:prstGeom prst="rect">
                  <a:avLst/>
                </a:prstGeom>
              </p:spPr>
              <p:txBody>
                <a:bodyPr wrap="none" lIns="0" tIns="0" rIns="0" bIns="0" anchor="t">
                  <a:normAutofit/>
                </a:bodyPr>
                <a:lstStyle>
                  <a:lvl1pPr marL="91440" indent="-91440" algn="l" defTabSz="914400" rtl="0" eaLnBrk="1" latinLnBrk="0" hangingPunct="1">
                    <a:lnSpc>
                      <a:spcPct val="90000"/>
                    </a:lnSpc>
                    <a:spcBef>
                      <a:spcPts val="1200"/>
                    </a:spcBef>
                    <a:spcAft>
                      <a:spcPts val="200"/>
                    </a:spcAft>
                    <a:buClr>
                      <a:schemeClr val="accent2"/>
                    </a:buClr>
                    <a:buSzPct val="100000"/>
                    <a:buFont typeface="Tw Cen MT" panose="020B0602020104020603" pitchFamily="34" charset="0"/>
                    <a:buChar char=" "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26517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44805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59436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77724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91440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1060704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1216152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136245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fontAlgn="auto">
                    <a:lnSpc>
                      <a:spcPct val="80000"/>
                    </a:lnSpc>
                    <a:spcBef>
                      <a:spcPts val="0"/>
                    </a:spcBef>
                    <a:defRPr/>
                  </a:pPr>
                  <a:r>
                    <a:rPr lang="es-ES" sz="1600" b="1" dirty="0" smtClean="0">
                      <a:solidFill>
                        <a:srgbClr val="0E7683"/>
                      </a:solidFill>
                      <a:latin typeface="Montserrat SemiBold" panose="00000700000000000000" pitchFamily="2" charset="0"/>
                    </a:rPr>
                    <a:t>-06%</a:t>
                  </a:r>
                  <a:endParaRPr lang="es-ES" sz="1100" dirty="0">
                    <a:solidFill>
                      <a:srgbClr val="0E7683"/>
                    </a:solidFill>
                    <a:latin typeface="Montserrat SemiBold" panose="00000700000000000000" pitchFamily="2" charset="0"/>
                  </a:endParaRPr>
                </a:p>
              </p:txBody>
            </p:sp>
            <p:sp>
              <p:nvSpPr>
                <p:cNvPr id="123" name="Subtítulo 1">
                  <a:extLst>
                    <a:ext uri="{FF2B5EF4-FFF2-40B4-BE49-F238E27FC236}">
                      <a16:creationId xmlns="" xmlns:a16="http://schemas.microsoft.com/office/drawing/2014/main" id="{A559B030-8B2B-4D46-8462-6833757F122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115615" y="1779990"/>
                  <a:ext cx="1992410" cy="450443"/>
                </a:xfrm>
                <a:prstGeom prst="rect">
                  <a:avLst/>
                </a:prstGeom>
              </p:spPr>
              <p:txBody>
                <a:bodyPr wrap="none" lIns="0" tIns="0" rIns="0" bIns="0" anchor="t">
                  <a:normAutofit/>
                </a:bodyPr>
                <a:lstStyle>
                  <a:lvl1pPr marL="91440" indent="-91440" algn="l" defTabSz="914400" rtl="0" eaLnBrk="1" latinLnBrk="0" hangingPunct="1">
                    <a:lnSpc>
                      <a:spcPct val="90000"/>
                    </a:lnSpc>
                    <a:spcBef>
                      <a:spcPts val="1200"/>
                    </a:spcBef>
                    <a:spcAft>
                      <a:spcPts val="200"/>
                    </a:spcAft>
                    <a:buClr>
                      <a:schemeClr val="accent2"/>
                    </a:buClr>
                    <a:buSzPct val="100000"/>
                    <a:buFont typeface="Tw Cen MT" panose="020B0602020104020603" pitchFamily="34" charset="0"/>
                    <a:buChar char=" "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26517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44805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59436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77724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91440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1060704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1216152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136245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fontAlgn="auto">
                    <a:lnSpc>
                      <a:spcPct val="80000"/>
                    </a:lnSpc>
                    <a:spcBef>
                      <a:spcPts val="0"/>
                    </a:spcBef>
                    <a:defRPr/>
                  </a:pPr>
                  <a:r>
                    <a:rPr lang="es-ES" sz="1200" b="1" dirty="0">
                      <a:latin typeface="Montserrat Light" panose="00000400000000000000" pitchFamily="2" charset="0"/>
                    </a:rPr>
                    <a:t>nº </a:t>
                  </a:r>
                  <a:r>
                    <a:rPr lang="es-ES" sz="1200" b="1" dirty="0" smtClean="0">
                      <a:latin typeface="Montserrat Light" panose="00000400000000000000" pitchFamily="2" charset="0"/>
                    </a:rPr>
                    <a:t>visado </a:t>
                  </a:r>
                  <a:r>
                    <a:rPr lang="es-ES" sz="1200" b="1" dirty="0">
                      <a:latin typeface="Montserrat Light" panose="00000400000000000000" pitchFamily="2" charset="0"/>
                    </a:rPr>
                    <a:t>de </a:t>
                  </a:r>
                  <a:r>
                    <a:rPr lang="es-ES" sz="1200" b="1" dirty="0" smtClean="0">
                      <a:solidFill>
                        <a:srgbClr val="0E7683"/>
                      </a:solidFill>
                      <a:latin typeface="Montserrat Light" panose="00000400000000000000" pitchFamily="2" charset="0"/>
                    </a:rPr>
                    <a:t>rehabilitación de viviendas</a:t>
                  </a:r>
                  <a:endParaRPr lang="es-ES" sz="1100" b="1" dirty="0">
                    <a:solidFill>
                      <a:srgbClr val="0E7683"/>
                    </a:solidFill>
                    <a:latin typeface="Montserrat Light" panose="00000400000000000000" pitchFamily="2" charset="0"/>
                  </a:endParaRPr>
                </a:p>
              </p:txBody>
            </p:sp>
            <p:sp>
              <p:nvSpPr>
                <p:cNvPr id="124" name="Subtítulo 1">
                  <a:extLst>
                    <a:ext uri="{FF2B5EF4-FFF2-40B4-BE49-F238E27FC236}">
                      <a16:creationId xmlns="" xmlns:a16="http://schemas.microsoft.com/office/drawing/2014/main" id="{A559B030-8B2B-4D46-8462-6833757F122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6660631" y="1221760"/>
                  <a:ext cx="1992409" cy="450443"/>
                </a:xfrm>
                <a:prstGeom prst="rect">
                  <a:avLst/>
                </a:prstGeom>
              </p:spPr>
              <p:txBody>
                <a:bodyPr wrap="none" lIns="0" tIns="0" rIns="0" bIns="0" anchor="t">
                  <a:normAutofit/>
                </a:bodyPr>
                <a:lstStyle>
                  <a:lvl1pPr marL="91440" indent="-91440" algn="l" defTabSz="914400" rtl="0" eaLnBrk="1" latinLnBrk="0" hangingPunct="1">
                    <a:lnSpc>
                      <a:spcPct val="90000"/>
                    </a:lnSpc>
                    <a:spcBef>
                      <a:spcPts val="1200"/>
                    </a:spcBef>
                    <a:spcAft>
                      <a:spcPts val="200"/>
                    </a:spcAft>
                    <a:buClr>
                      <a:schemeClr val="accent2"/>
                    </a:buClr>
                    <a:buSzPct val="100000"/>
                    <a:buFont typeface="Tw Cen MT" panose="020B0602020104020603" pitchFamily="34" charset="0"/>
                    <a:buChar char=" "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26517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44805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59436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77724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91440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1060704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1216152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136245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fontAlgn="auto">
                    <a:lnSpc>
                      <a:spcPct val="80000"/>
                    </a:lnSpc>
                    <a:spcBef>
                      <a:spcPts val="0"/>
                    </a:spcBef>
                    <a:defRPr/>
                  </a:pPr>
                  <a:r>
                    <a:rPr lang="es-ES" sz="1100" b="1" dirty="0" smtClean="0">
                      <a:latin typeface="Montserrat Light" panose="00000400000000000000" pitchFamily="2" charset="0"/>
                    </a:rPr>
                    <a:t>superficie </a:t>
                  </a:r>
                  <a:r>
                    <a:rPr lang="es-ES" sz="1100" b="1" dirty="0" smtClean="0">
                      <a:solidFill>
                        <a:srgbClr val="0E7683"/>
                      </a:solidFill>
                      <a:latin typeface="Montserrat Light" panose="00000400000000000000" pitchFamily="2" charset="0"/>
                    </a:rPr>
                    <a:t>visada obra nueva</a:t>
                  </a:r>
                </a:p>
                <a:p>
                  <a:pPr marL="0" indent="0" fontAlgn="auto">
                    <a:lnSpc>
                      <a:spcPct val="80000"/>
                    </a:lnSpc>
                    <a:spcBef>
                      <a:spcPts val="0"/>
                    </a:spcBef>
                    <a:defRPr/>
                  </a:pPr>
                  <a:r>
                    <a:rPr lang="es-ES" sz="1100" dirty="0" smtClean="0">
                      <a:latin typeface="Montserrat Light" panose="00000400000000000000" pitchFamily="2" charset="0"/>
                    </a:rPr>
                    <a:t>(residencial y no residencial)</a:t>
                  </a:r>
                  <a:endParaRPr lang="es-ES" sz="1050" dirty="0">
                    <a:latin typeface="Montserrat Light" panose="00000400000000000000" pitchFamily="2" charset="0"/>
                  </a:endParaRPr>
                </a:p>
              </p:txBody>
            </p:sp>
            <p:sp>
              <p:nvSpPr>
                <p:cNvPr id="125" name="Subtítulo 1">
                  <a:extLst>
                    <a:ext uri="{FF2B5EF4-FFF2-40B4-BE49-F238E27FC236}">
                      <a16:creationId xmlns="" xmlns:a16="http://schemas.microsoft.com/office/drawing/2014/main" id="{A559B030-8B2B-4D46-8462-6833757F122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6137058" y="1285471"/>
                  <a:ext cx="523573" cy="272002"/>
                </a:xfrm>
                <a:prstGeom prst="rect">
                  <a:avLst/>
                </a:prstGeom>
              </p:spPr>
              <p:txBody>
                <a:bodyPr wrap="none" lIns="0" tIns="0" rIns="0" bIns="0" anchor="t">
                  <a:normAutofit/>
                </a:bodyPr>
                <a:lstStyle>
                  <a:lvl1pPr marL="91440" indent="-91440" algn="l" defTabSz="914400" rtl="0" eaLnBrk="1" latinLnBrk="0" hangingPunct="1">
                    <a:lnSpc>
                      <a:spcPct val="90000"/>
                    </a:lnSpc>
                    <a:spcBef>
                      <a:spcPts val="1200"/>
                    </a:spcBef>
                    <a:spcAft>
                      <a:spcPts val="200"/>
                    </a:spcAft>
                    <a:buClr>
                      <a:schemeClr val="accent2"/>
                    </a:buClr>
                    <a:buSzPct val="100000"/>
                    <a:buFont typeface="Tw Cen MT" panose="020B0602020104020603" pitchFamily="34" charset="0"/>
                    <a:buChar char=" "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26517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44805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59436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77724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91440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1060704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1216152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136245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fontAlgn="auto">
                    <a:lnSpc>
                      <a:spcPct val="80000"/>
                    </a:lnSpc>
                    <a:spcBef>
                      <a:spcPts val="0"/>
                    </a:spcBef>
                    <a:defRPr/>
                  </a:pPr>
                  <a:r>
                    <a:rPr lang="es-ES" sz="1600" b="1" dirty="0" smtClean="0">
                      <a:solidFill>
                        <a:srgbClr val="0E7683"/>
                      </a:solidFill>
                      <a:latin typeface="Montserrat SemiBold" panose="00000700000000000000" pitchFamily="2" charset="0"/>
                    </a:rPr>
                    <a:t>-21%</a:t>
                  </a:r>
                  <a:endParaRPr lang="es-ES" sz="1100" dirty="0">
                    <a:solidFill>
                      <a:srgbClr val="0E7683"/>
                    </a:solidFill>
                    <a:latin typeface="Montserrat SemiBold" panose="00000700000000000000" pitchFamily="2" charset="0"/>
                  </a:endParaRPr>
                </a:p>
              </p:txBody>
            </p:sp>
            <p:sp>
              <p:nvSpPr>
                <p:cNvPr id="126" name="Subtítulo 1">
                  <a:extLst>
                    <a:ext uri="{FF2B5EF4-FFF2-40B4-BE49-F238E27FC236}">
                      <a16:creationId xmlns="" xmlns:a16="http://schemas.microsoft.com/office/drawing/2014/main" id="{A559B030-8B2B-4D46-8462-6833757F122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6660631" y="1720092"/>
                  <a:ext cx="1992409" cy="450443"/>
                </a:xfrm>
                <a:prstGeom prst="rect">
                  <a:avLst/>
                </a:prstGeom>
              </p:spPr>
              <p:txBody>
                <a:bodyPr wrap="none" lIns="0" tIns="0" rIns="0" bIns="0" anchor="t">
                  <a:normAutofit/>
                </a:bodyPr>
                <a:lstStyle>
                  <a:lvl1pPr marL="91440" indent="-91440" algn="l" defTabSz="914400" rtl="0" eaLnBrk="1" latinLnBrk="0" hangingPunct="1">
                    <a:lnSpc>
                      <a:spcPct val="90000"/>
                    </a:lnSpc>
                    <a:spcBef>
                      <a:spcPts val="1200"/>
                    </a:spcBef>
                    <a:spcAft>
                      <a:spcPts val="200"/>
                    </a:spcAft>
                    <a:buClr>
                      <a:schemeClr val="accent2"/>
                    </a:buClr>
                    <a:buSzPct val="100000"/>
                    <a:buFont typeface="Tw Cen MT" panose="020B0602020104020603" pitchFamily="34" charset="0"/>
                    <a:buChar char=" "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26517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44805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59436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77724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91440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1060704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1216152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136245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fontAlgn="auto">
                    <a:lnSpc>
                      <a:spcPct val="80000"/>
                    </a:lnSpc>
                    <a:spcBef>
                      <a:spcPts val="0"/>
                    </a:spcBef>
                    <a:defRPr/>
                  </a:pPr>
                  <a:r>
                    <a:rPr lang="es-ES" sz="1100" b="1" dirty="0" smtClean="0">
                      <a:latin typeface="Montserrat Light" panose="00000400000000000000" pitchFamily="2" charset="0"/>
                    </a:rPr>
                    <a:t>superficie </a:t>
                  </a:r>
                  <a:r>
                    <a:rPr lang="es-ES" sz="1100" b="1" dirty="0" smtClean="0">
                      <a:solidFill>
                        <a:srgbClr val="0E7683"/>
                      </a:solidFill>
                      <a:latin typeface="Montserrat Light" panose="00000400000000000000" pitchFamily="2" charset="0"/>
                    </a:rPr>
                    <a:t>visada rehabilitación</a:t>
                  </a:r>
                </a:p>
                <a:p>
                  <a:pPr marL="0" indent="0" fontAlgn="auto">
                    <a:lnSpc>
                      <a:spcPct val="80000"/>
                    </a:lnSpc>
                    <a:spcBef>
                      <a:spcPts val="0"/>
                    </a:spcBef>
                    <a:defRPr/>
                  </a:pPr>
                  <a:r>
                    <a:rPr lang="es-ES" sz="1100" dirty="0" smtClean="0">
                      <a:latin typeface="Montserrat Light" panose="00000400000000000000" pitchFamily="2" charset="0"/>
                    </a:rPr>
                    <a:t>(residencial y no residencial)</a:t>
                  </a:r>
                  <a:endParaRPr lang="es-ES" sz="1050" dirty="0">
                    <a:latin typeface="Montserrat Light" panose="00000400000000000000" pitchFamily="2" charset="0"/>
                  </a:endParaRPr>
                </a:p>
              </p:txBody>
            </p:sp>
            <p:sp>
              <p:nvSpPr>
                <p:cNvPr id="127" name="Subtítulo 1">
                  <a:extLst>
                    <a:ext uri="{FF2B5EF4-FFF2-40B4-BE49-F238E27FC236}">
                      <a16:creationId xmlns="" xmlns:a16="http://schemas.microsoft.com/office/drawing/2014/main" id="{A559B030-8B2B-4D46-8462-6833757F122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6137058" y="1783803"/>
                  <a:ext cx="523573" cy="272002"/>
                </a:xfrm>
                <a:prstGeom prst="rect">
                  <a:avLst/>
                </a:prstGeom>
              </p:spPr>
              <p:txBody>
                <a:bodyPr wrap="none" lIns="0" tIns="0" rIns="0" bIns="0" anchor="t">
                  <a:normAutofit/>
                </a:bodyPr>
                <a:lstStyle>
                  <a:lvl1pPr marL="91440" indent="-91440" algn="l" defTabSz="914400" rtl="0" eaLnBrk="1" latinLnBrk="0" hangingPunct="1">
                    <a:lnSpc>
                      <a:spcPct val="90000"/>
                    </a:lnSpc>
                    <a:spcBef>
                      <a:spcPts val="1200"/>
                    </a:spcBef>
                    <a:spcAft>
                      <a:spcPts val="200"/>
                    </a:spcAft>
                    <a:buClr>
                      <a:schemeClr val="accent2"/>
                    </a:buClr>
                    <a:buSzPct val="100000"/>
                    <a:buFont typeface="Tw Cen MT" panose="020B0602020104020603" pitchFamily="34" charset="0"/>
                    <a:buChar char=" "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26517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44805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59436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77724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91440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1060704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1216152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136245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fontAlgn="auto">
                    <a:lnSpc>
                      <a:spcPct val="80000"/>
                    </a:lnSpc>
                    <a:spcBef>
                      <a:spcPts val="0"/>
                    </a:spcBef>
                    <a:defRPr/>
                  </a:pPr>
                  <a:r>
                    <a:rPr lang="es-ES" sz="1600" b="1" dirty="0" smtClean="0">
                      <a:solidFill>
                        <a:srgbClr val="0E7683"/>
                      </a:solidFill>
                      <a:latin typeface="Montserrat SemiBold" panose="00000700000000000000" pitchFamily="2" charset="0"/>
                    </a:rPr>
                    <a:t>-26%</a:t>
                  </a:r>
                  <a:endParaRPr lang="es-ES" sz="1100" dirty="0">
                    <a:solidFill>
                      <a:srgbClr val="0E7683"/>
                    </a:solidFill>
                    <a:latin typeface="Montserrat SemiBold" panose="00000700000000000000" pitchFamily="2" charset="0"/>
                  </a:endParaRPr>
                </a:p>
              </p:txBody>
            </p:sp>
            <p:sp>
              <p:nvSpPr>
                <p:cNvPr id="128" name="Subtítulo 1">
                  <a:extLst>
                    <a:ext uri="{FF2B5EF4-FFF2-40B4-BE49-F238E27FC236}">
                      <a16:creationId xmlns="" xmlns:a16="http://schemas.microsoft.com/office/drawing/2014/main" id="{A559B030-8B2B-4D46-8462-6833757F122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331449" y="2583752"/>
                  <a:ext cx="7496643" cy="594995"/>
                </a:xfrm>
                <a:prstGeom prst="rect">
                  <a:avLst/>
                </a:prstGeom>
              </p:spPr>
              <p:txBody>
                <a:bodyPr wrap="none" lIns="0" tIns="0" rIns="0" bIns="0" anchor="t">
                  <a:normAutofit/>
                </a:bodyPr>
                <a:lstStyle>
                  <a:lvl1pPr marL="91440" indent="-91440" algn="l" defTabSz="914400" rtl="0" eaLnBrk="1" latinLnBrk="0" hangingPunct="1">
                    <a:lnSpc>
                      <a:spcPct val="90000"/>
                    </a:lnSpc>
                    <a:spcBef>
                      <a:spcPts val="1200"/>
                    </a:spcBef>
                    <a:spcAft>
                      <a:spcPts val="200"/>
                    </a:spcAft>
                    <a:buClr>
                      <a:schemeClr val="accent2"/>
                    </a:buClr>
                    <a:buSzPct val="100000"/>
                    <a:buFont typeface="Tw Cen MT" panose="020B0602020104020603" pitchFamily="34" charset="0"/>
                    <a:buChar char=" "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26517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44805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59436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77724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91440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1060704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1216152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136245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fontAlgn="auto">
                    <a:lnSpc>
                      <a:spcPct val="80000"/>
                    </a:lnSpc>
                    <a:spcBef>
                      <a:spcPts val="0"/>
                    </a:spcBef>
                    <a:buClr>
                      <a:srgbClr val="0E7683"/>
                    </a:buClr>
                    <a:buNone/>
                    <a:defRPr/>
                  </a:pPr>
                  <a:r>
                    <a:rPr lang="es-ES" sz="1000" i="1" dirty="0" smtClean="0">
                      <a:latin typeface="Montserrat Light" panose="00000400000000000000" pitchFamily="2" charset="0"/>
                    </a:rPr>
                    <a:t>la </a:t>
                  </a:r>
                  <a:r>
                    <a:rPr lang="es-ES" sz="1000" i="1" dirty="0">
                      <a:latin typeface="Montserrat Light" panose="00000400000000000000" pitchFamily="2" charset="0"/>
                    </a:rPr>
                    <a:t>actividad en el </a:t>
                  </a:r>
                  <a:r>
                    <a:rPr lang="es-ES" sz="1000" i="1" dirty="0" smtClean="0">
                      <a:latin typeface="Montserrat Light" panose="00000400000000000000" pitchFamily="2" charset="0"/>
                    </a:rPr>
                    <a:t>sector, </a:t>
                  </a:r>
                  <a:r>
                    <a:rPr lang="es-ES" sz="1000" i="1" dirty="0">
                      <a:latin typeface="Montserrat Light" panose="00000400000000000000" pitchFamily="2" charset="0"/>
                    </a:rPr>
                    <a:t>especialmente en rehabilitación, se encuentra desde la </a:t>
                  </a:r>
                  <a:r>
                    <a:rPr lang="es-ES" sz="1000" i="1" dirty="0" smtClean="0">
                      <a:latin typeface="Montserrat Light" panose="00000400000000000000" pitchFamily="2" charset="0"/>
                    </a:rPr>
                    <a:t>crisis financiera muy </a:t>
                  </a:r>
                  <a:r>
                    <a:rPr lang="es-ES" sz="1000" i="1" dirty="0">
                      <a:latin typeface="Montserrat Light" panose="00000400000000000000" pitchFamily="2" charset="0"/>
                    </a:rPr>
                    <a:t>por debajo de </a:t>
                  </a:r>
                  <a:endParaRPr lang="es-ES" sz="1000" i="1" dirty="0" smtClean="0">
                    <a:latin typeface="Montserrat Light" panose="00000400000000000000" pitchFamily="2" charset="0"/>
                  </a:endParaRPr>
                </a:p>
                <a:p>
                  <a:pPr marL="0" indent="0" fontAlgn="auto">
                    <a:lnSpc>
                      <a:spcPct val="80000"/>
                    </a:lnSpc>
                    <a:spcBef>
                      <a:spcPts val="0"/>
                    </a:spcBef>
                    <a:buClr>
                      <a:srgbClr val="0E7683"/>
                    </a:buClr>
                    <a:buNone/>
                    <a:defRPr/>
                  </a:pPr>
                  <a:r>
                    <a:rPr lang="es-ES" sz="1000" i="1" dirty="0" smtClean="0">
                      <a:latin typeface="Montserrat Light" panose="00000400000000000000" pitchFamily="2" charset="0"/>
                    </a:rPr>
                    <a:t>la de otros </a:t>
                  </a:r>
                  <a:r>
                    <a:rPr lang="es-ES" sz="1000" i="1" dirty="0">
                      <a:latin typeface="Montserrat Light" panose="00000400000000000000" pitchFamily="2" charset="0"/>
                    </a:rPr>
                    <a:t>países </a:t>
                  </a:r>
                  <a:r>
                    <a:rPr lang="es-ES" sz="1000" i="1" dirty="0" smtClean="0">
                      <a:latin typeface="Montserrat Light" panose="00000400000000000000" pitchFamily="2" charset="0"/>
                    </a:rPr>
                    <a:t>europeos. Ahora</a:t>
                  </a:r>
                  <a:r>
                    <a:rPr lang="es-ES" sz="1000" i="1" dirty="0">
                      <a:latin typeface="Montserrat Light" panose="00000400000000000000" pitchFamily="2" charset="0"/>
                    </a:rPr>
                    <a:t>, es el </a:t>
                  </a:r>
                  <a:r>
                    <a:rPr lang="es-ES" sz="1000" i="1" dirty="0" smtClean="0">
                      <a:latin typeface="Montserrat Light" panose="00000400000000000000" pitchFamily="2" charset="0"/>
                    </a:rPr>
                    <a:t>momento de aprovechar su </a:t>
                  </a:r>
                  <a:r>
                    <a:rPr lang="es-ES" sz="1000" i="1" dirty="0">
                      <a:latin typeface="Montserrat Light" panose="00000400000000000000" pitchFamily="2" charset="0"/>
                    </a:rPr>
                    <a:t>potencial para contribuir </a:t>
                  </a:r>
                  <a:r>
                    <a:rPr lang="es-ES" sz="1000" i="1" dirty="0" smtClean="0">
                      <a:latin typeface="Montserrat Light" panose="00000400000000000000" pitchFamily="2" charset="0"/>
                    </a:rPr>
                    <a:t>a salir </a:t>
                  </a:r>
                  <a:r>
                    <a:rPr lang="es-ES" sz="1000" i="1" dirty="0">
                      <a:latin typeface="Montserrat Light" panose="00000400000000000000" pitchFamily="2" charset="0"/>
                    </a:rPr>
                    <a:t>de la crisis, </a:t>
                  </a:r>
                  <a:endParaRPr lang="es-ES" sz="1000" i="1" dirty="0" smtClean="0">
                    <a:latin typeface="Montserrat Light" panose="00000400000000000000" pitchFamily="2" charset="0"/>
                  </a:endParaRPr>
                </a:p>
                <a:p>
                  <a:pPr marL="0" indent="0" fontAlgn="auto">
                    <a:lnSpc>
                      <a:spcPct val="80000"/>
                    </a:lnSpc>
                    <a:spcBef>
                      <a:spcPts val="0"/>
                    </a:spcBef>
                    <a:buClr>
                      <a:srgbClr val="0E7683"/>
                    </a:buClr>
                    <a:buNone/>
                    <a:defRPr/>
                  </a:pPr>
                  <a:r>
                    <a:rPr lang="es-ES" sz="1000" i="1" dirty="0" smtClean="0">
                      <a:latin typeface="Montserrat Light" panose="00000400000000000000" pitchFamily="2" charset="0"/>
                    </a:rPr>
                    <a:t>impulsando </a:t>
                  </a:r>
                  <a:r>
                    <a:rPr lang="es-ES" sz="1000" i="1" dirty="0">
                      <a:latin typeface="Montserrat Light" panose="00000400000000000000" pitchFamily="2" charset="0"/>
                    </a:rPr>
                    <a:t>la </a:t>
                  </a:r>
                  <a:r>
                    <a:rPr lang="es-ES" sz="1000" b="1" i="1" dirty="0" smtClean="0">
                      <a:latin typeface="Montserrat Light" panose="00000400000000000000" pitchFamily="2" charset="0"/>
                    </a:rPr>
                    <a:t>necesaria transformación de nuestros </a:t>
                  </a:r>
                  <a:r>
                    <a:rPr lang="es-ES" sz="1000" b="1" i="1" dirty="0">
                      <a:latin typeface="Montserrat Light" panose="00000400000000000000" pitchFamily="2" charset="0"/>
                    </a:rPr>
                    <a:t>entornos </a:t>
                  </a:r>
                  <a:r>
                    <a:rPr lang="es-ES" sz="1000" b="1" i="1" dirty="0" smtClean="0">
                      <a:latin typeface="Montserrat Light" panose="00000400000000000000" pitchFamily="2" charset="0"/>
                    </a:rPr>
                    <a:t>urbanos </a:t>
                  </a:r>
                  <a:r>
                    <a:rPr lang="es-ES" sz="1000" i="1" dirty="0" smtClean="0">
                      <a:latin typeface="Montserrat Light" panose="00000400000000000000" pitchFamily="2" charset="0"/>
                    </a:rPr>
                    <a:t>para </a:t>
                  </a:r>
                  <a:r>
                    <a:rPr lang="es-ES" sz="1000" i="1" dirty="0">
                      <a:latin typeface="Montserrat Light" panose="00000400000000000000" pitchFamily="2" charset="0"/>
                    </a:rPr>
                    <a:t>mejorar el </a:t>
                  </a:r>
                  <a:r>
                    <a:rPr lang="es-ES" sz="1000" b="1" i="1" dirty="0" smtClean="0">
                      <a:latin typeface="Montserrat Light" panose="00000400000000000000" pitchFamily="2" charset="0"/>
                    </a:rPr>
                    <a:t>bienestar de </a:t>
                  </a:r>
                  <a:r>
                    <a:rPr lang="es-ES" sz="1000" b="1" i="1" dirty="0">
                      <a:latin typeface="Montserrat Light" panose="00000400000000000000" pitchFamily="2" charset="0"/>
                    </a:rPr>
                    <a:t>las personas</a:t>
                  </a:r>
                  <a:r>
                    <a:rPr lang="es-ES" sz="1000" i="1" dirty="0">
                      <a:latin typeface="Montserrat Light" panose="00000400000000000000" pitchFamily="2" charset="0"/>
                    </a:rPr>
                    <a:t> y </a:t>
                  </a:r>
                  <a:r>
                    <a:rPr lang="es-ES" sz="1000" i="1" dirty="0" smtClean="0">
                      <a:latin typeface="Montserrat Light" panose="00000400000000000000" pitchFamily="2" charset="0"/>
                    </a:rPr>
                    <a:t>la</a:t>
                  </a:r>
                </a:p>
                <a:p>
                  <a:pPr marL="0" indent="0" fontAlgn="auto">
                    <a:lnSpc>
                      <a:spcPct val="80000"/>
                    </a:lnSpc>
                    <a:spcBef>
                      <a:spcPts val="0"/>
                    </a:spcBef>
                    <a:buClr>
                      <a:srgbClr val="0E7683"/>
                    </a:buClr>
                    <a:buNone/>
                    <a:defRPr/>
                  </a:pPr>
                  <a:r>
                    <a:rPr lang="es-ES" sz="1000" b="1" i="1" dirty="0" smtClean="0">
                      <a:latin typeface="Montserrat Light" panose="00000400000000000000" pitchFamily="2" charset="0"/>
                    </a:rPr>
                    <a:t>sostenibilidad </a:t>
                  </a:r>
                  <a:r>
                    <a:rPr lang="es-ES" sz="1000" b="1" i="1" dirty="0">
                      <a:latin typeface="Montserrat Light" panose="00000400000000000000" pitchFamily="2" charset="0"/>
                    </a:rPr>
                    <a:t>del </a:t>
                  </a:r>
                  <a:r>
                    <a:rPr lang="es-ES" sz="1000" b="1" i="1" dirty="0" smtClean="0">
                      <a:latin typeface="Montserrat Light" panose="00000400000000000000" pitchFamily="2" charset="0"/>
                    </a:rPr>
                    <a:t>planeta</a:t>
                  </a:r>
                  <a:endParaRPr lang="es-ES" sz="1000" b="1" i="1" dirty="0" smtClean="0">
                    <a:latin typeface="Montserrat Bold" panose="00000800000000000000" pitchFamily="2" charset="0"/>
                  </a:endParaRPr>
                </a:p>
              </p:txBody>
            </p:sp>
            <p:sp>
              <p:nvSpPr>
                <p:cNvPr id="131" name="Subtítulo 1">
                  <a:extLst>
                    <a:ext uri="{FF2B5EF4-FFF2-40B4-BE49-F238E27FC236}">
                      <a16:creationId xmlns="" xmlns:a16="http://schemas.microsoft.com/office/drawing/2014/main" id="{A559B030-8B2B-4D46-8462-6833757F122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0286" y="2176201"/>
                  <a:ext cx="2304256" cy="272002"/>
                </a:xfrm>
                <a:prstGeom prst="rect">
                  <a:avLst/>
                </a:prstGeom>
              </p:spPr>
              <p:txBody>
                <a:bodyPr wrap="none" lIns="0" tIns="0" rIns="0" bIns="0" anchor="t">
                  <a:normAutofit/>
                </a:bodyPr>
                <a:lstStyle>
                  <a:lvl1pPr marL="91440" indent="-91440" algn="l" defTabSz="914400" rtl="0" eaLnBrk="1" latinLnBrk="0" hangingPunct="1">
                    <a:lnSpc>
                      <a:spcPct val="90000"/>
                    </a:lnSpc>
                    <a:spcBef>
                      <a:spcPts val="1200"/>
                    </a:spcBef>
                    <a:spcAft>
                      <a:spcPts val="200"/>
                    </a:spcAft>
                    <a:buClr>
                      <a:schemeClr val="accent2"/>
                    </a:buClr>
                    <a:buSzPct val="100000"/>
                    <a:buFont typeface="Tw Cen MT" panose="020B0602020104020603" pitchFamily="34" charset="0"/>
                    <a:buChar char=" "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26517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44805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59436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77724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91440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1060704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1216152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136245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fontAlgn="auto">
                    <a:lnSpc>
                      <a:spcPct val="80000"/>
                    </a:lnSpc>
                    <a:spcBef>
                      <a:spcPts val="0"/>
                    </a:spcBef>
                    <a:defRPr/>
                  </a:pPr>
                  <a:r>
                    <a:rPr lang="es-ES" sz="1400" b="1" dirty="0" smtClean="0">
                      <a:solidFill>
                        <a:srgbClr val="0E7683"/>
                      </a:solidFill>
                      <a:latin typeface="Montserrat SemiBold" panose="00000700000000000000" pitchFamily="2" charset="0"/>
                    </a:rPr>
                    <a:t>59.23%</a:t>
                  </a:r>
                  <a:endParaRPr lang="es-ES" sz="1050" dirty="0">
                    <a:solidFill>
                      <a:srgbClr val="0E7683"/>
                    </a:solidFill>
                    <a:latin typeface="Montserrat SemiBold" panose="00000700000000000000" pitchFamily="2" charset="0"/>
                  </a:endParaRPr>
                </a:p>
              </p:txBody>
            </p:sp>
            <p:sp>
              <p:nvSpPr>
                <p:cNvPr id="132" name="Subtítulo 1">
                  <a:extLst>
                    <a:ext uri="{FF2B5EF4-FFF2-40B4-BE49-F238E27FC236}">
                      <a16:creationId xmlns="" xmlns:a16="http://schemas.microsoft.com/office/drawing/2014/main" id="{A559B030-8B2B-4D46-8462-6833757F122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185860" y="2207841"/>
                  <a:ext cx="2130379" cy="450443"/>
                </a:xfrm>
                <a:prstGeom prst="rect">
                  <a:avLst/>
                </a:prstGeom>
              </p:spPr>
              <p:txBody>
                <a:bodyPr wrap="none" lIns="0" tIns="0" rIns="0" bIns="0" anchor="t">
                  <a:normAutofit/>
                </a:bodyPr>
                <a:lstStyle>
                  <a:lvl1pPr marL="91440" indent="-91440" algn="l" defTabSz="914400" rtl="0" eaLnBrk="1" latinLnBrk="0" hangingPunct="1">
                    <a:lnSpc>
                      <a:spcPct val="90000"/>
                    </a:lnSpc>
                    <a:spcBef>
                      <a:spcPts val="1200"/>
                    </a:spcBef>
                    <a:spcAft>
                      <a:spcPts val="200"/>
                    </a:spcAft>
                    <a:buClr>
                      <a:schemeClr val="accent2"/>
                    </a:buClr>
                    <a:buSzPct val="100000"/>
                    <a:buFont typeface="Tw Cen MT" panose="020B0602020104020603" pitchFamily="34" charset="0"/>
                    <a:buChar char=" "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26517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44805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59436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77724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914400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1060704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1216152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1362456" indent="-137160" algn="l" defTabSz="914400" rtl="0" eaLnBrk="1" latinLnBrk="0" hangingPunct="1">
                    <a:lnSpc>
                      <a:spcPct val="90000"/>
                    </a:lnSpc>
                    <a:spcBef>
                      <a:spcPts val="200"/>
                    </a:spcBef>
                    <a:spcAft>
                      <a:spcPts val="400"/>
                    </a:spcAft>
                    <a:buClr>
                      <a:schemeClr val="accent2"/>
                    </a:buClr>
                    <a:buFont typeface="Wingdings 3" pitchFamily="18" charset="2"/>
                    <a:buChar char=""/>
                    <a:defRPr sz="1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fontAlgn="auto">
                    <a:lnSpc>
                      <a:spcPct val="80000"/>
                    </a:lnSpc>
                    <a:spcBef>
                      <a:spcPts val="0"/>
                    </a:spcBef>
                    <a:defRPr/>
                  </a:pPr>
                  <a:r>
                    <a:rPr lang="es-ES" sz="1200" b="1" dirty="0" smtClean="0">
                      <a:latin typeface="Montserrat Light" panose="00000400000000000000" pitchFamily="2" charset="0"/>
                    </a:rPr>
                    <a:t>arquitectos encuestados </a:t>
                  </a:r>
                  <a:r>
                    <a:rPr lang="es-ES" sz="1200" b="1" dirty="0" smtClean="0">
                      <a:solidFill>
                        <a:srgbClr val="0E7683"/>
                      </a:solidFill>
                      <a:latin typeface="Montserrat Light" panose="00000400000000000000" pitchFamily="2" charset="0"/>
                    </a:rPr>
                    <a:t>empeoró su actividad profesional</a:t>
                  </a:r>
                  <a:endParaRPr lang="es-ES" sz="1100" b="1" dirty="0">
                    <a:solidFill>
                      <a:srgbClr val="0E7683"/>
                    </a:solidFill>
                    <a:latin typeface="Montserrat Light" panose="00000400000000000000" pitchFamily="2" charset="0"/>
                  </a:endParaRPr>
                </a:p>
              </p:txBody>
            </p:sp>
          </p:grpSp>
          <p:sp>
            <p:nvSpPr>
              <p:cNvPr id="129" name="128 Rectángulo redondeado"/>
              <p:cNvSpPr/>
              <p:nvPr/>
            </p:nvSpPr>
            <p:spPr>
              <a:xfrm>
                <a:off x="1193480" y="5774784"/>
                <a:ext cx="7690112" cy="655222"/>
              </a:xfrm>
              <a:prstGeom prst="roundRect">
                <a:avLst/>
              </a:prstGeom>
              <a:noFill/>
              <a:ln w="38100">
                <a:solidFill>
                  <a:srgbClr val="0E7683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73325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395536" y="332656"/>
            <a:ext cx="4752528" cy="307975"/>
          </a:xfrm>
          <a:prstGeom prst="rect">
            <a:avLst/>
          </a:prstGeom>
        </p:spPr>
        <p:txBody>
          <a:bodyPr lIns="45720" rIns="45720" anchor="b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defRPr/>
            </a:pPr>
            <a:r>
              <a:rPr lang="es-ES" sz="1600" b="1" dirty="0" smtClean="0">
                <a:solidFill>
                  <a:srgbClr val="0E7683"/>
                </a:solidFill>
                <a:latin typeface="Montserrat Light" panose="00000400000000000000" pitchFamily="2" charset="0"/>
              </a:rPr>
              <a:t>informe del decano</a:t>
            </a:r>
            <a:endParaRPr lang="es-ES" sz="1600" b="1" dirty="0">
              <a:solidFill>
                <a:srgbClr val="0E7683"/>
              </a:solidFill>
              <a:latin typeface="Montserrat Light" panose="00000400000000000000" pitchFamily="2" charset="0"/>
            </a:endParaRPr>
          </a:p>
        </p:txBody>
      </p:sp>
      <p:sp>
        <p:nvSpPr>
          <p:cNvPr id="59" name="58 Elipse"/>
          <p:cNvSpPr/>
          <p:nvPr/>
        </p:nvSpPr>
        <p:spPr>
          <a:xfrm>
            <a:off x="398006" y="463783"/>
            <a:ext cx="45719" cy="45719"/>
          </a:xfrm>
          <a:prstGeom prst="ellipse">
            <a:avLst/>
          </a:prstGeom>
          <a:solidFill>
            <a:srgbClr val="0E76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82" name="81 Conector recto"/>
          <p:cNvCxnSpPr/>
          <p:nvPr/>
        </p:nvCxnSpPr>
        <p:spPr>
          <a:xfrm>
            <a:off x="539552" y="640631"/>
            <a:ext cx="8604448" cy="0"/>
          </a:xfrm>
          <a:prstGeom prst="line">
            <a:avLst/>
          </a:prstGeom>
          <a:ln w="12700">
            <a:solidFill>
              <a:srgbClr val="0E7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66 Grupo"/>
          <p:cNvGrpSpPr/>
          <p:nvPr/>
        </p:nvGrpSpPr>
        <p:grpSpPr>
          <a:xfrm>
            <a:off x="1" y="6533694"/>
            <a:ext cx="9143999" cy="331655"/>
            <a:chOff x="1" y="6533694"/>
            <a:chExt cx="9143999" cy="331655"/>
          </a:xfrm>
        </p:grpSpPr>
        <p:grpSp>
          <p:nvGrpSpPr>
            <p:cNvPr id="72" name="71 Grupo"/>
            <p:cNvGrpSpPr/>
            <p:nvPr/>
          </p:nvGrpSpPr>
          <p:grpSpPr>
            <a:xfrm>
              <a:off x="1" y="6539693"/>
              <a:ext cx="9143999" cy="325656"/>
              <a:chOff x="1" y="6539693"/>
              <a:chExt cx="9143999" cy="325656"/>
            </a:xfrm>
          </p:grpSpPr>
          <p:sp>
            <p:nvSpPr>
              <p:cNvPr id="80" name="79 Rectángulo"/>
              <p:cNvSpPr/>
              <p:nvPr/>
            </p:nvSpPr>
            <p:spPr>
              <a:xfrm>
                <a:off x="1" y="6539693"/>
                <a:ext cx="9143999" cy="275676"/>
              </a:xfrm>
              <a:prstGeom prst="rect">
                <a:avLst/>
              </a:prstGeom>
              <a:solidFill>
                <a:srgbClr val="0E768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83" name="82 Rectángulo"/>
              <p:cNvSpPr/>
              <p:nvPr/>
            </p:nvSpPr>
            <p:spPr>
              <a:xfrm>
                <a:off x="1" y="6815369"/>
                <a:ext cx="9143999" cy="4998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pic>
            <p:nvPicPr>
              <p:cNvPr id="84" name="Picture 4" descr="D:\Nueva carpeta (3)\MEMORIA GESTION 2019\COADE.png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22898" y="6561988"/>
                <a:ext cx="753074" cy="25138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85" name="84 Conector recto"/>
              <p:cNvCxnSpPr/>
              <p:nvPr/>
            </p:nvCxnSpPr>
            <p:spPr>
              <a:xfrm flipV="1">
                <a:off x="8028384" y="6599922"/>
                <a:ext cx="0" cy="141446"/>
              </a:xfrm>
              <a:prstGeom prst="line">
                <a:avLst/>
              </a:prstGeom>
              <a:ln w="31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6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36296" y="6551757"/>
                <a:ext cx="864096" cy="271849"/>
              </a:xfrm>
              <a:prstGeom prst="rect">
                <a:avLst/>
              </a:prstGeom>
            </p:spPr>
            <p:txBody>
              <a:bodyPr lIns="45720" rIns="45720" anchor="b">
                <a:no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40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COLEGIO OFICIAL DE</a:t>
                </a:r>
              </a:p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60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ARQUITECTOS</a:t>
                </a:r>
              </a:p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46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DE EXTREMADURA</a:t>
                </a:r>
                <a:endParaRPr lang="es-ES" sz="460" dirty="0">
                  <a:solidFill>
                    <a:schemeClr val="bg1"/>
                  </a:solidFill>
                  <a:latin typeface="Montserrat Light" panose="00000400000000000000" pitchFamily="2" charset="0"/>
                </a:endParaRPr>
              </a:p>
            </p:txBody>
          </p:sp>
        </p:grpSp>
        <p:grpSp>
          <p:nvGrpSpPr>
            <p:cNvPr id="73" name="72 Grupo"/>
            <p:cNvGrpSpPr/>
            <p:nvPr/>
          </p:nvGrpSpPr>
          <p:grpSpPr>
            <a:xfrm>
              <a:off x="61785" y="6533694"/>
              <a:ext cx="4006159" cy="307975"/>
              <a:chOff x="5281856" y="6442601"/>
              <a:chExt cx="4006159" cy="307975"/>
            </a:xfrm>
          </p:grpSpPr>
          <p:sp>
            <p:nvSpPr>
              <p:cNvPr id="74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64356" y="6442601"/>
                <a:ext cx="3923659" cy="307975"/>
              </a:xfrm>
              <a:prstGeom prst="rect">
                <a:avLst/>
              </a:prstGeom>
            </p:spPr>
            <p:txBody>
              <a:bodyPr lIns="0" tIns="0" rIns="0" bIns="46800" anchor="b">
                <a:no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buNone/>
                  <a:defRPr/>
                </a:pP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asamblea general ordinaria 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| </a:t>
                </a: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COADE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 | </a:t>
                </a:r>
                <a:r>
                  <a:rPr lang="es-ES" sz="950" b="1" dirty="0" err="1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cáceres</a:t>
                </a: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 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| </a:t>
                </a: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14.12.2020</a:t>
                </a:r>
                <a:endParaRPr lang="es-ES" sz="950" b="1" dirty="0">
                  <a:solidFill>
                    <a:schemeClr val="bg1"/>
                  </a:solidFill>
                  <a:latin typeface="Montserrat Light" panose="00000400000000000000" pitchFamily="2" charset="0"/>
                </a:endParaRPr>
              </a:p>
            </p:txBody>
          </p:sp>
          <p:sp>
            <p:nvSpPr>
              <p:cNvPr id="79" name="78 Elipse"/>
              <p:cNvSpPr/>
              <p:nvPr/>
            </p:nvSpPr>
            <p:spPr>
              <a:xfrm>
                <a:off x="5281856" y="6604582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</p:grpSp>
      <p:sp>
        <p:nvSpPr>
          <p:cNvPr id="162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489446" y="756097"/>
            <a:ext cx="4987910" cy="147290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80000"/>
              </a:lnSpc>
              <a:spcBef>
                <a:spcPts val="0"/>
              </a:spcBef>
              <a:defRPr/>
            </a:pPr>
            <a:r>
              <a:rPr lang="es-ES" sz="1400" dirty="0">
                <a:solidFill>
                  <a:srgbClr val="0E7683"/>
                </a:solidFill>
                <a:latin typeface="Montserrat Light" panose="00000400000000000000" pitchFamily="2" charset="0"/>
              </a:rPr>
              <a:t>| </a:t>
            </a:r>
            <a:r>
              <a:rPr lang="es-ES" sz="1400" b="1" dirty="0" err="1" smtClean="0">
                <a:solidFill>
                  <a:srgbClr val="0E7683"/>
                </a:solidFill>
                <a:latin typeface="Montserrat Medium" panose="00000600000000000000" pitchFamily="2" charset="0"/>
              </a:rPr>
              <a:t>cscae</a:t>
            </a:r>
            <a:endParaRPr lang="es-ES" sz="1600" b="1" dirty="0">
              <a:solidFill>
                <a:schemeClr val="tx1">
                  <a:lumMod val="50000"/>
                  <a:lumOff val="50000"/>
                </a:schemeClr>
              </a:solidFill>
              <a:latin typeface="Montserrat Light" panose="00000400000000000000" pitchFamily="2" charset="0"/>
            </a:endParaRPr>
          </a:p>
        </p:txBody>
      </p:sp>
      <p:sp>
        <p:nvSpPr>
          <p:cNvPr id="163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312013" y="753160"/>
            <a:ext cx="169815" cy="210812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80000"/>
              </a:lnSpc>
              <a:spcBef>
                <a:spcPts val="0"/>
              </a:spcBef>
              <a:defRPr/>
            </a:pPr>
            <a:r>
              <a:rPr lang="es-ES" sz="1800" b="1" dirty="0" smtClean="0">
                <a:solidFill>
                  <a:srgbClr val="0E7683"/>
                </a:solidFill>
                <a:latin typeface="Montserrat Medium" panose="00000600000000000000" pitchFamily="2" charset="0"/>
              </a:rPr>
              <a:t>7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Montserrat Light" panose="00000400000000000000" pitchFamily="2" charset="0"/>
            </a:endParaRPr>
          </a:p>
        </p:txBody>
      </p:sp>
      <p:sp>
        <p:nvSpPr>
          <p:cNvPr id="14" name="AutoShape 9" descr="C:\Users\sobremesa\AppData\Local\Temp\SaveForWeb\BrowserPreview\BrowserPreview_tmp.gif?160778798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5" name="AutoShape 11" descr="C:\Users\sobremesa\AppData\Local\Temp\SaveForWeb\BrowserPreview\BrowserPreview_tmp.gif?1607787982"/>
          <p:cNvSpPr>
            <a:spLocks noChangeAspect="1" noChangeArrowheads="1"/>
          </p:cNvSpPr>
          <p:nvPr/>
        </p:nvSpPr>
        <p:spPr bwMode="auto">
          <a:xfrm>
            <a:off x="63500" y="-136525"/>
            <a:ext cx="15240000" cy="199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grpSp>
        <p:nvGrpSpPr>
          <p:cNvPr id="19" name="18 Grupo"/>
          <p:cNvGrpSpPr/>
          <p:nvPr/>
        </p:nvGrpSpPr>
        <p:grpSpPr>
          <a:xfrm>
            <a:off x="292964" y="984611"/>
            <a:ext cx="8583008" cy="216338"/>
            <a:chOff x="292964" y="984611"/>
            <a:chExt cx="8583008" cy="216338"/>
          </a:xfrm>
        </p:grpSpPr>
        <p:sp>
          <p:nvSpPr>
            <p:cNvPr id="20" name="19 Rectángulo"/>
            <p:cNvSpPr/>
            <p:nvPr/>
          </p:nvSpPr>
          <p:spPr>
            <a:xfrm>
              <a:off x="539552" y="984611"/>
              <a:ext cx="8336420" cy="189281"/>
            </a:xfrm>
            <a:prstGeom prst="rect">
              <a:avLst/>
            </a:prstGeom>
            <a:solidFill>
              <a:srgbClr val="0E76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2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1016684"/>
              <a:ext cx="2232248" cy="136569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err="1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next</a:t>
              </a:r>
              <a:r>
                <a:rPr lang="es-ES" sz="1200" b="1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 </a:t>
              </a:r>
              <a:r>
                <a:rPr lang="es-ES" sz="1200" b="1" dirty="0" err="1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generation</a:t>
              </a:r>
              <a:r>
                <a:rPr lang="es-ES" sz="1200" b="1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 </a:t>
              </a:r>
              <a:r>
                <a:rPr lang="es-ES" sz="1200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| posicionamiento y propuestas</a:t>
              </a:r>
              <a:endParaRPr lang="es-ES" sz="1400" dirty="0">
                <a:solidFill>
                  <a:schemeClr val="bg1"/>
                </a:solidFill>
                <a:latin typeface="Montserrat Light" panose="00000400000000000000" pitchFamily="2" charset="0"/>
              </a:endParaRPr>
            </a:p>
          </p:txBody>
        </p:sp>
        <p:sp>
          <p:nvSpPr>
            <p:cNvPr id="23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92964" y="988108"/>
              <a:ext cx="227542" cy="212841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0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7.5</a:t>
              </a:r>
              <a:endParaRPr lang="es-ES" sz="1000" b="1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</p:grpSp>
      <p:grpSp>
        <p:nvGrpSpPr>
          <p:cNvPr id="6" name="5 Grupo"/>
          <p:cNvGrpSpPr/>
          <p:nvPr/>
        </p:nvGrpSpPr>
        <p:grpSpPr>
          <a:xfrm>
            <a:off x="443726" y="1173892"/>
            <a:ext cx="8432246" cy="5293583"/>
            <a:chOff x="443726" y="1173892"/>
            <a:chExt cx="8432246" cy="5293583"/>
          </a:xfrm>
        </p:grpSpPr>
        <p:pic>
          <p:nvPicPr>
            <p:cNvPr id="75" name="Imagen 4" descr="Mapa&#10;&#10;Descripción generada automáticamente">
              <a:extLst>
                <a:ext uri="{FF2B5EF4-FFF2-40B4-BE49-F238E27FC236}">
                  <a16:creationId xmlns="" xmlns:a16="http://schemas.microsoft.com/office/drawing/2014/main" id="{70A15A66-94E4-4DC5-9B93-DF960421B1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b="12007"/>
            <a:stretch/>
          </p:blipFill>
          <p:spPr>
            <a:xfrm>
              <a:off x="6948264" y="4187688"/>
              <a:ext cx="1834413" cy="2279787"/>
            </a:xfrm>
            <a:prstGeom prst="rect">
              <a:avLst/>
            </a:prstGeom>
          </p:spPr>
        </p:pic>
        <p:pic>
          <p:nvPicPr>
            <p:cNvPr id="66" name="Imagen 5" descr="Un grupo de personas sentadas alrededor de una mesa&#10;&#10;Descripción generada automáticamente">
              <a:extLst>
                <a:ext uri="{FF2B5EF4-FFF2-40B4-BE49-F238E27FC236}">
                  <a16:creationId xmlns="" xmlns:a16="http://schemas.microsoft.com/office/drawing/2014/main" id="{62933047-5EC0-422E-BD7D-C3A184B33A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2958" t="13442" r="1711" b="66465"/>
            <a:stretch/>
          </p:blipFill>
          <p:spPr>
            <a:xfrm>
              <a:off x="3055341" y="1291941"/>
              <a:ext cx="2512011" cy="264851"/>
            </a:xfrm>
            <a:prstGeom prst="rect">
              <a:avLst/>
            </a:prstGeom>
          </p:spPr>
        </p:pic>
        <p:pic>
          <p:nvPicPr>
            <p:cNvPr id="47" name="Imagen 4">
              <a:extLst>
                <a:ext uri="{FF2B5EF4-FFF2-40B4-BE49-F238E27FC236}">
                  <a16:creationId xmlns="" xmlns:a16="http://schemas.microsoft.com/office/drawing/2014/main" id="{32CEE559-2244-488A-A0FE-4620DE6D12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948264" y="2658697"/>
              <a:ext cx="1836748" cy="1435370"/>
            </a:xfrm>
            <a:prstGeom prst="rect">
              <a:avLst/>
            </a:prstGeom>
          </p:spPr>
        </p:pic>
        <p:pic>
          <p:nvPicPr>
            <p:cNvPr id="107" name="Imagen 6" descr="Interfaz de usuario gráfica, Sitio web&#10;&#10;Descripción generada automáticamente">
              <a:extLst>
                <a:ext uri="{FF2B5EF4-FFF2-40B4-BE49-F238E27FC236}">
                  <a16:creationId xmlns:a16="http://schemas.microsoft.com/office/drawing/2014/main" xmlns="" id="{446580F7-987B-4927-90DB-A6FD820429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5678" t="23678" r="10121" b="67106"/>
            <a:stretch/>
          </p:blipFill>
          <p:spPr>
            <a:xfrm>
              <a:off x="3133139" y="2221244"/>
              <a:ext cx="2872308" cy="374113"/>
            </a:xfrm>
            <a:prstGeom prst="rect">
              <a:avLst/>
            </a:prstGeom>
            <a:ln>
              <a:noFill/>
            </a:ln>
            <a:effectLst/>
          </p:spPr>
        </p:pic>
        <p:sp>
          <p:nvSpPr>
            <p:cNvPr id="52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611560" y="1862419"/>
              <a:ext cx="2496465" cy="450443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buNone/>
                <a:defRPr/>
              </a:pPr>
              <a:r>
                <a:rPr lang="es-ES" sz="12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habitabilidad</a:t>
              </a:r>
              <a:r>
                <a:rPr lang="es-ES" sz="1200" b="1" dirty="0" smtClean="0">
                  <a:latin typeface="Montserrat Light" panose="00000400000000000000" pitchFamily="2" charset="0"/>
                </a:rPr>
                <a:t> </a:t>
              </a:r>
              <a:r>
                <a:rPr lang="es-ES" sz="1200" dirty="0" smtClean="0">
                  <a:latin typeface="Montserrat Light" panose="00000400000000000000" pitchFamily="2" charset="0"/>
                </a:rPr>
                <a:t>y</a:t>
              </a:r>
              <a:r>
                <a:rPr lang="es-ES" sz="1200" b="1" dirty="0" smtClean="0">
                  <a:latin typeface="Montserrat Light" panose="00000400000000000000" pitchFamily="2" charset="0"/>
                </a:rPr>
                <a:t> 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accesibilidad</a:t>
              </a:r>
              <a:endParaRPr lang="es-ES" sz="1100" b="1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  <p:cxnSp>
          <p:nvCxnSpPr>
            <p:cNvPr id="53" name="52 Conector recto"/>
            <p:cNvCxnSpPr/>
            <p:nvPr/>
          </p:nvCxnSpPr>
          <p:spPr>
            <a:xfrm>
              <a:off x="611560" y="2187241"/>
              <a:ext cx="8190116" cy="0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59 Conector recto"/>
            <p:cNvCxnSpPr/>
            <p:nvPr/>
          </p:nvCxnSpPr>
          <p:spPr>
            <a:xfrm>
              <a:off x="3055217" y="1851006"/>
              <a:ext cx="0" cy="180561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62 Conector recto"/>
            <p:cNvCxnSpPr/>
            <p:nvPr/>
          </p:nvCxnSpPr>
          <p:spPr>
            <a:xfrm>
              <a:off x="611560" y="2619289"/>
              <a:ext cx="8190116" cy="0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63 Elipse"/>
            <p:cNvSpPr/>
            <p:nvPr/>
          </p:nvSpPr>
          <p:spPr>
            <a:xfrm flipH="1">
              <a:off x="443726" y="2342813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cxnSp>
          <p:nvCxnSpPr>
            <p:cNvPr id="70" name="69 Conector recto"/>
            <p:cNvCxnSpPr/>
            <p:nvPr/>
          </p:nvCxnSpPr>
          <p:spPr>
            <a:xfrm>
              <a:off x="611560" y="3068960"/>
              <a:ext cx="3456384" cy="0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70 Elipse"/>
            <p:cNvSpPr/>
            <p:nvPr/>
          </p:nvSpPr>
          <p:spPr>
            <a:xfrm flipH="1">
              <a:off x="443726" y="2822301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78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611561" y="2718999"/>
              <a:ext cx="2160240" cy="450443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buNone/>
                <a:defRPr/>
              </a:pPr>
              <a:r>
                <a:rPr lang="es-ES" sz="1200" b="1" dirty="0" smtClean="0">
                  <a:latin typeface="Montserrat Light" panose="00000400000000000000" pitchFamily="2" charset="0"/>
                </a:rPr>
                <a:t>oficinas de apoyo</a:t>
              </a:r>
              <a:br>
                <a:rPr lang="es-ES" sz="1200" b="1" dirty="0" smtClean="0">
                  <a:latin typeface="Montserrat Light" panose="00000400000000000000" pitchFamily="2" charset="0"/>
                </a:rPr>
              </a:br>
              <a:r>
                <a:rPr lang="es-ES" sz="12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rehabilitación </a:t>
              </a:r>
              <a:r>
                <a:rPr lang="es-ES" sz="1200" dirty="0" smtClean="0">
                  <a:latin typeface="Montserrat Light" panose="00000400000000000000" pitchFamily="2" charset="0"/>
                </a:rPr>
                <a:t>y 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renovación energética</a:t>
              </a:r>
              <a:endParaRPr lang="es-ES" sz="1100" b="1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  <p:cxnSp>
          <p:nvCxnSpPr>
            <p:cNvPr id="87" name="86 Conector recto"/>
            <p:cNvCxnSpPr/>
            <p:nvPr/>
          </p:nvCxnSpPr>
          <p:spPr>
            <a:xfrm>
              <a:off x="611560" y="4139742"/>
              <a:ext cx="8190116" cy="0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97 Elipse"/>
            <p:cNvSpPr/>
            <p:nvPr/>
          </p:nvSpPr>
          <p:spPr>
            <a:xfrm flipH="1">
              <a:off x="443726" y="1875179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104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611560" y="2316734"/>
              <a:ext cx="2496465" cy="450443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buNone/>
                <a:defRPr/>
              </a:pPr>
              <a:r>
                <a:rPr lang="es-ES" sz="1200" b="1" dirty="0" smtClean="0">
                  <a:latin typeface="Montserrat Light" panose="00000400000000000000" pitchFamily="2" charset="0"/>
                </a:rPr>
                <a:t>eficiencia 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energética</a:t>
              </a:r>
              <a:endParaRPr lang="es-ES" sz="1100" b="1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  <p:cxnSp>
          <p:nvCxnSpPr>
            <p:cNvPr id="105" name="104 Conector recto"/>
            <p:cNvCxnSpPr/>
            <p:nvPr/>
          </p:nvCxnSpPr>
          <p:spPr>
            <a:xfrm>
              <a:off x="3055217" y="2305321"/>
              <a:ext cx="0" cy="180561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53 Conector recto"/>
            <p:cNvCxnSpPr/>
            <p:nvPr/>
          </p:nvCxnSpPr>
          <p:spPr>
            <a:xfrm>
              <a:off x="4839468" y="3220975"/>
              <a:ext cx="0" cy="310815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2" name="Imagen 4" descr="Interfaz de usuario gráfica, Texto, Aplicación, Correo electrónico&#10;&#10;Descripción generada automáticamente">
              <a:extLst>
                <a:ext uri="{FF2B5EF4-FFF2-40B4-BE49-F238E27FC236}">
                  <a16:creationId xmlns:a16="http://schemas.microsoft.com/office/drawing/2014/main" xmlns="" id="{8D52FB22-9316-4492-8E50-BF66DDEDA5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t="35324" r="29581" b="50925"/>
            <a:stretch/>
          </p:blipFill>
          <p:spPr>
            <a:xfrm>
              <a:off x="6174096" y="1819256"/>
              <a:ext cx="2701876" cy="28571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03" name="Imagen 5" descr="Interfaz de usuario gráfica, Texto, Aplicación, Correo electrónico&#10;&#10;Descripción generada automáticamente">
              <a:extLst>
                <a:ext uri="{FF2B5EF4-FFF2-40B4-BE49-F238E27FC236}">
                  <a16:creationId xmlns:a16="http://schemas.microsoft.com/office/drawing/2014/main" xmlns="" id="{87E8B3CE-9E2F-445C-AE60-7C2870E5CA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10481" t="38337" r="16284" b="48092"/>
            <a:stretch/>
          </p:blipFill>
          <p:spPr>
            <a:xfrm>
              <a:off x="3122442" y="1811516"/>
              <a:ext cx="2969978" cy="309345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06" name="Imagen 5" descr="Interfaz de usuario gráfica, Texto, Aplicación, Correo electrónico&#10;&#10;Descripción generada automáticamente">
              <a:extLst>
                <a:ext uri="{FF2B5EF4-FFF2-40B4-BE49-F238E27FC236}">
                  <a16:creationId xmlns:a16="http://schemas.microsoft.com/office/drawing/2014/main" xmlns="" id="{30F0D646-E73B-4E32-82B7-F2A790FEEC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t="32917" r="6233" b="52789"/>
            <a:stretch/>
          </p:blipFill>
          <p:spPr>
            <a:xfrm>
              <a:off x="6229459" y="2242276"/>
              <a:ext cx="2572217" cy="292513"/>
            </a:xfrm>
            <a:prstGeom prst="rect">
              <a:avLst/>
            </a:prstGeom>
            <a:ln>
              <a:noFill/>
            </a:ln>
            <a:effectLst/>
          </p:spPr>
        </p:pic>
        <p:sp>
          <p:nvSpPr>
            <p:cNvPr id="48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98638" y="3196863"/>
              <a:ext cx="4878717" cy="1011373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100" dirty="0" smtClean="0">
                  <a:latin typeface="Montserrat Light" panose="00000400000000000000" pitchFamily="2" charset="0"/>
                </a:rPr>
                <a:t> </a:t>
              </a:r>
              <a:r>
                <a:rPr lang="es-ES" sz="1100" dirty="0" err="1" smtClean="0">
                  <a:latin typeface="Montserrat Light" panose="00000400000000000000" pitchFamily="2" charset="0"/>
                </a:rPr>
                <a:t>COA’s</a:t>
              </a:r>
              <a:r>
                <a:rPr lang="es-ES" sz="1100" dirty="0" smtClean="0">
                  <a:latin typeface="Montserrat Light" panose="00000400000000000000" pitchFamily="2" charset="0"/>
                </a:rPr>
                <a:t> como </a:t>
              </a:r>
              <a:r>
                <a:rPr lang="es-ES" sz="1100" b="1" dirty="0" smtClean="0">
                  <a:latin typeface="Montserrat Light" panose="00000400000000000000" pitchFamily="2" charset="0"/>
                </a:rPr>
                <a:t>Red </a:t>
              </a:r>
              <a:r>
                <a:rPr lang="es-ES" sz="1100" b="1" dirty="0">
                  <a:latin typeface="Montserrat Light" panose="00000400000000000000" pitchFamily="2" charset="0"/>
                </a:rPr>
                <a:t>de Oficinas de Apoyo a la </a:t>
              </a:r>
              <a:endParaRPr lang="es-ES" sz="1100" b="1" dirty="0" smtClean="0">
                <a:latin typeface="Montserrat Light" panose="00000400000000000000" pitchFamily="2" charset="0"/>
              </a:endParaRPr>
            </a:p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100" b="1" dirty="0" smtClean="0">
                  <a:latin typeface="Montserrat Light" panose="00000400000000000000" pitchFamily="2" charset="0"/>
                </a:rPr>
                <a:t>Rehabilitación </a:t>
              </a:r>
              <a:r>
                <a:rPr lang="es-ES" sz="1100" b="1" dirty="0">
                  <a:latin typeface="Montserrat Light" panose="00000400000000000000" pitchFamily="2" charset="0"/>
                </a:rPr>
                <a:t>y Renovación Energética</a:t>
              </a:r>
              <a:r>
                <a:rPr lang="es-ES" sz="1100" dirty="0">
                  <a:latin typeface="Montserrat Light" panose="00000400000000000000" pitchFamily="2" charset="0"/>
                </a:rPr>
                <a:t>, para </a:t>
              </a:r>
              <a:endParaRPr lang="es-ES" sz="1100" dirty="0" smtClean="0">
                <a:latin typeface="Montserrat Light" panose="00000400000000000000" pitchFamily="2" charset="0"/>
              </a:endParaRPr>
            </a:p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100" dirty="0" smtClean="0">
                  <a:latin typeface="Montserrat Light" panose="00000400000000000000" pitchFamily="2" charset="0"/>
                </a:rPr>
                <a:t>facilitar </a:t>
              </a:r>
              <a:r>
                <a:rPr lang="es-ES" sz="1100" dirty="0">
                  <a:latin typeface="Montserrat Light" panose="00000400000000000000" pitchFamily="2" charset="0"/>
                </a:rPr>
                <a:t>la gestión de las ayudas a la eficiencia </a:t>
              </a:r>
              <a:endParaRPr lang="es-ES" sz="1100" dirty="0" smtClean="0">
                <a:latin typeface="Montserrat Light" panose="00000400000000000000" pitchFamily="2" charset="0"/>
              </a:endParaRPr>
            </a:p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100" dirty="0" smtClean="0">
                  <a:latin typeface="Montserrat Light" panose="00000400000000000000" pitchFamily="2" charset="0"/>
                </a:rPr>
                <a:t>energética</a:t>
              </a:r>
              <a:r>
                <a:rPr lang="es-ES" sz="1100" dirty="0">
                  <a:latin typeface="Montserrat Light" panose="00000400000000000000" pitchFamily="2" charset="0"/>
                </a:rPr>
                <a:t>, dentro del marco creado por los </a:t>
              </a:r>
              <a:endParaRPr lang="es-ES" sz="1100" dirty="0" smtClean="0">
                <a:latin typeface="Montserrat Light" panose="00000400000000000000" pitchFamily="2" charset="0"/>
              </a:endParaRPr>
            </a:p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100" b="1" dirty="0" smtClean="0">
                  <a:latin typeface="Montserrat Light" panose="00000400000000000000" pitchFamily="2" charset="0"/>
                </a:rPr>
                <a:t>fondos </a:t>
              </a:r>
              <a:r>
                <a:rPr lang="es-ES" sz="1100" b="1" dirty="0" err="1">
                  <a:latin typeface="Montserrat Light" panose="00000400000000000000" pitchFamily="2" charset="0"/>
                </a:rPr>
                <a:t>Next</a:t>
              </a:r>
              <a:r>
                <a:rPr lang="es-ES" sz="1100" b="1" dirty="0">
                  <a:latin typeface="Montserrat Light" panose="00000400000000000000" pitchFamily="2" charset="0"/>
                </a:rPr>
                <a:t> </a:t>
              </a:r>
              <a:r>
                <a:rPr lang="es-ES" sz="1100" b="1" dirty="0" err="1">
                  <a:latin typeface="Montserrat Light" panose="00000400000000000000" pitchFamily="2" charset="0"/>
                </a:rPr>
                <a:t>Generation</a:t>
              </a:r>
              <a:r>
                <a:rPr lang="es-ES" sz="1100" b="1" dirty="0">
                  <a:latin typeface="Montserrat Light" panose="00000400000000000000" pitchFamily="2" charset="0"/>
                </a:rPr>
                <a:t> EU</a:t>
              </a:r>
              <a:r>
                <a:rPr lang="es-ES" sz="1100" dirty="0">
                  <a:latin typeface="Montserrat Light" panose="00000400000000000000" pitchFamily="2" charset="0"/>
                </a:rPr>
                <a:t>.</a:t>
              </a:r>
            </a:p>
          </p:txBody>
        </p:sp>
        <p:sp>
          <p:nvSpPr>
            <p:cNvPr id="49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4932040" y="3220975"/>
              <a:ext cx="545315" cy="450443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24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57</a:t>
              </a:r>
              <a:endParaRPr lang="es-ES" sz="1100" dirty="0">
                <a:solidFill>
                  <a:srgbClr val="0E7683"/>
                </a:solidFill>
                <a:latin typeface="Montserrat SemiBold" panose="00000700000000000000" pitchFamily="2" charset="0"/>
              </a:endParaRPr>
            </a:p>
          </p:txBody>
        </p:sp>
        <p:sp>
          <p:nvSpPr>
            <p:cNvPr id="55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461537" y="3220975"/>
              <a:ext cx="1422399" cy="437683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lnSpc>
                  <a:spcPct val="80000"/>
                </a:lnSpc>
                <a:spcBef>
                  <a:spcPts val="0"/>
                </a:spcBef>
                <a:buClr>
                  <a:srgbClr val="0E7683"/>
                </a:buClr>
                <a:buFont typeface="Wingdings" panose="05000000000000000000" pitchFamily="2" charset="2"/>
                <a:buChar char="§"/>
                <a:defRPr/>
              </a:pPr>
              <a:r>
                <a:rPr lang="es-ES" sz="1050" b="1" dirty="0" smtClean="0">
                  <a:latin typeface="Montserrat Light" panose="00000400000000000000" pitchFamily="2" charset="0"/>
                </a:rPr>
                <a:t>centros </a:t>
              </a:r>
              <a:r>
                <a:rPr lang="es-ES" sz="1050" dirty="0" smtClean="0">
                  <a:latin typeface="Montserrat Light" panose="00000400000000000000" pitchFamily="2" charset="0"/>
                </a:rPr>
                <a:t>en</a:t>
              </a:r>
              <a:br>
                <a:rPr lang="es-ES" sz="1050" dirty="0" smtClean="0">
                  <a:latin typeface="Montserrat Light" panose="00000400000000000000" pitchFamily="2" charset="0"/>
                </a:rPr>
              </a:br>
              <a:r>
                <a:rPr lang="es-ES" sz="1050" dirty="0" smtClean="0">
                  <a:latin typeface="Montserrat Light" panose="00000400000000000000" pitchFamily="2" charset="0"/>
                </a:rPr>
                <a:t>todo el territorio</a:t>
              </a:r>
              <a:endParaRPr lang="es-ES" sz="1050" b="1" dirty="0" smtClean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  <p:pic>
          <p:nvPicPr>
            <p:cNvPr id="56" name="Imagen 5" descr="Texto&#10;&#10;Descripción generada automáticamente">
              <a:extLst>
                <a:ext uri="{FF2B5EF4-FFF2-40B4-BE49-F238E27FC236}">
                  <a16:creationId xmlns="" xmlns:a16="http://schemas.microsoft.com/office/drawing/2014/main" id="{E1B4805E-0E70-4709-AB9C-82438AEEFE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l="16603" t="43194" r="1191" b="23522"/>
            <a:stretch/>
          </p:blipFill>
          <p:spPr>
            <a:xfrm>
              <a:off x="8002066" y="1173892"/>
              <a:ext cx="873906" cy="502533"/>
            </a:xfrm>
            <a:prstGeom prst="rect">
              <a:avLst/>
            </a:prstGeom>
          </p:spPr>
        </p:pic>
        <p:sp>
          <p:nvSpPr>
            <p:cNvPr id="57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611560" y="1303978"/>
              <a:ext cx="2496465" cy="450443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buNone/>
                <a:defRPr/>
              </a:pPr>
              <a:r>
                <a:rPr lang="es-ES" sz="1200" b="1" dirty="0" smtClean="0">
                  <a:latin typeface="Montserrat Light" panose="00000400000000000000" pitchFamily="2" charset="0"/>
                </a:rPr>
                <a:t>propuestas </a:t>
              </a:r>
              <a:r>
                <a:rPr lang="es-ES" sz="1200" dirty="0" smtClean="0">
                  <a:latin typeface="Montserrat Light" panose="00000400000000000000" pitchFamily="2" charset="0"/>
                </a:rPr>
                <a:t>para</a:t>
              </a:r>
              <a:r>
                <a:rPr lang="es-ES" sz="1200" b="1" dirty="0" smtClean="0">
                  <a:latin typeface="Montserrat Light" panose="00000400000000000000" pitchFamily="2" charset="0"/>
                </a:rPr>
                <a:t> 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impulsar el </a:t>
              </a:r>
              <a:br>
                <a:rPr lang="es-ES" sz="12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</a:br>
              <a:r>
                <a:rPr lang="es-ES" sz="12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sector </a:t>
              </a:r>
              <a:r>
                <a:rPr lang="es-ES" sz="1200" dirty="0" smtClean="0">
                  <a:latin typeface="Montserrat Light" panose="00000400000000000000" pitchFamily="2" charset="0"/>
                </a:rPr>
                <a:t>como 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motor económico</a:t>
              </a:r>
              <a:endParaRPr lang="es-ES" sz="1100" b="1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  <p:cxnSp>
          <p:nvCxnSpPr>
            <p:cNvPr id="58" name="57 Conector recto"/>
            <p:cNvCxnSpPr/>
            <p:nvPr/>
          </p:nvCxnSpPr>
          <p:spPr>
            <a:xfrm>
              <a:off x="611560" y="1676425"/>
              <a:ext cx="8190116" cy="0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60 Conector recto"/>
            <p:cNvCxnSpPr/>
            <p:nvPr/>
          </p:nvCxnSpPr>
          <p:spPr>
            <a:xfrm>
              <a:off x="3055217" y="1292565"/>
              <a:ext cx="0" cy="264227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61 Elipse"/>
            <p:cNvSpPr/>
            <p:nvPr/>
          </p:nvSpPr>
          <p:spPr>
            <a:xfrm flipH="1">
              <a:off x="443726" y="1316738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pic>
          <p:nvPicPr>
            <p:cNvPr id="65" name="Imagen 2" descr="Imagen que contiene edificio, exterior, foto, firmar&#10;&#10;Descripción generada automáticamente">
              <a:extLst>
                <a:ext uri="{FF2B5EF4-FFF2-40B4-BE49-F238E27FC236}">
                  <a16:creationId xmlns="" xmlns:a16="http://schemas.microsoft.com/office/drawing/2014/main" id="{10FB56C5-440C-4A4B-A7C5-9EBEED8BFE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t="22183" r="4748" b="60643"/>
            <a:stretch/>
          </p:blipFill>
          <p:spPr>
            <a:xfrm>
              <a:off x="5644335" y="1301542"/>
              <a:ext cx="2357731" cy="247232"/>
            </a:xfrm>
            <a:prstGeom prst="rect">
              <a:avLst/>
            </a:prstGeom>
          </p:spPr>
        </p:pic>
        <p:sp>
          <p:nvSpPr>
            <p:cNvPr id="68" name="67 Elipse"/>
            <p:cNvSpPr/>
            <p:nvPr/>
          </p:nvSpPr>
          <p:spPr>
            <a:xfrm flipH="1">
              <a:off x="443726" y="4379941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69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611561" y="4276639"/>
              <a:ext cx="2160240" cy="450443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buNone/>
                <a:defRPr/>
              </a:pPr>
              <a:r>
                <a:rPr lang="es-ES" sz="1200" b="1" dirty="0" smtClean="0">
                  <a:latin typeface="Montserrat Light" panose="00000400000000000000" pitchFamily="2" charset="0"/>
                </a:rPr>
                <a:t>guía de gestión de las</a:t>
              </a:r>
              <a:br>
                <a:rPr lang="es-ES" sz="1200" b="1" dirty="0" smtClean="0">
                  <a:latin typeface="Montserrat Light" panose="00000400000000000000" pitchFamily="2" charset="0"/>
                </a:rPr>
              </a:br>
              <a:r>
                <a:rPr lang="es-ES" sz="12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ayudas </a:t>
              </a:r>
              <a:r>
                <a:rPr lang="es-ES" sz="1200" dirty="0" smtClean="0">
                  <a:latin typeface="Montserrat Light" panose="00000400000000000000" pitchFamily="2" charset="0"/>
                </a:rPr>
                <a:t>del 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IDAE</a:t>
              </a:r>
              <a:endParaRPr lang="es-ES" sz="1100" b="1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  <p:cxnSp>
          <p:nvCxnSpPr>
            <p:cNvPr id="76" name="75 Conector recto"/>
            <p:cNvCxnSpPr/>
            <p:nvPr/>
          </p:nvCxnSpPr>
          <p:spPr>
            <a:xfrm>
              <a:off x="611560" y="4653136"/>
              <a:ext cx="3456384" cy="0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611560" y="4796754"/>
              <a:ext cx="3699786" cy="1383632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lnSpc>
                  <a:spcPct val="80000"/>
                </a:lnSpc>
                <a:spcBef>
                  <a:spcPts val="0"/>
                </a:spcBef>
                <a:buClr>
                  <a:srgbClr val="0E7683"/>
                </a:buClr>
                <a:buFont typeface="Wingdings" panose="05000000000000000000" pitchFamily="2" charset="2"/>
                <a:buChar char="§"/>
                <a:defRPr/>
              </a:pPr>
              <a:r>
                <a:rPr lang="es-ES" sz="1100" b="1" dirty="0" smtClean="0">
                  <a:latin typeface="Montserrat Light" panose="00000400000000000000" pitchFamily="2" charset="0"/>
                </a:rPr>
                <a:t>estrategias </a:t>
              </a:r>
              <a:r>
                <a:rPr lang="es-ES" sz="1100" dirty="0" smtClean="0">
                  <a:latin typeface="Montserrat Light" panose="00000400000000000000" pitchFamily="2" charset="0"/>
                </a:rPr>
                <a:t>de </a:t>
              </a:r>
              <a:r>
                <a:rPr lang="es-ES" sz="11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ahorro energético en la edificación</a:t>
              </a:r>
            </a:p>
            <a:p>
              <a:pPr fontAlgn="auto">
                <a:lnSpc>
                  <a:spcPct val="80000"/>
                </a:lnSpc>
                <a:spcBef>
                  <a:spcPts val="0"/>
                </a:spcBef>
                <a:buClr>
                  <a:srgbClr val="0E7683"/>
                </a:buClr>
                <a:buFont typeface="Wingdings" panose="05000000000000000000" pitchFamily="2" charset="2"/>
                <a:buChar char="§"/>
                <a:defRPr/>
              </a:pPr>
              <a:r>
                <a:rPr lang="es-ES" sz="11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programa PREE</a:t>
              </a:r>
              <a:br>
                <a:rPr lang="es-ES" sz="11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</a:br>
              <a:r>
                <a:rPr lang="es-ES" sz="11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/>
              </a:r>
              <a:br>
                <a:rPr lang="es-ES" sz="11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</a:br>
              <a:r>
                <a:rPr lang="es-ES" sz="11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/>
              </a:r>
              <a:br>
                <a:rPr lang="es-ES" sz="11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</a:br>
              <a:r>
                <a:rPr lang="es-ES" sz="11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/>
              </a:r>
              <a:br>
                <a:rPr lang="es-ES" sz="11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</a:br>
              <a:r>
                <a:rPr lang="es-ES" sz="11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/>
              </a:r>
              <a:br>
                <a:rPr lang="es-ES" sz="11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</a:br>
              <a:r>
                <a:rPr lang="es-ES" sz="11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/>
              </a:r>
              <a:br>
                <a:rPr lang="es-ES" sz="11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</a:br>
              <a:endParaRPr lang="es-ES" sz="1100" b="1" dirty="0" smtClean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  <a:p>
              <a:pPr fontAlgn="auto">
                <a:lnSpc>
                  <a:spcPct val="80000"/>
                </a:lnSpc>
                <a:spcBef>
                  <a:spcPts val="0"/>
                </a:spcBef>
                <a:buClr>
                  <a:srgbClr val="0E7683"/>
                </a:buClr>
                <a:buFont typeface="Wingdings" panose="05000000000000000000" pitchFamily="2" charset="2"/>
                <a:buChar char="§"/>
                <a:defRPr/>
              </a:pPr>
              <a:r>
                <a:rPr lang="es-ES" sz="11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ejemplos</a:t>
              </a:r>
            </a:p>
          </p:txBody>
        </p:sp>
        <p:sp>
          <p:nvSpPr>
            <p:cNvPr id="81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1979712" y="4965665"/>
              <a:ext cx="4680520" cy="1143027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lnSpc>
                  <a:spcPct val="80000"/>
                </a:lnSpc>
                <a:spcBef>
                  <a:spcPts val="0"/>
                </a:spcBef>
                <a:buClr>
                  <a:schemeClr val="bg1">
                    <a:lumMod val="50000"/>
                  </a:schemeClr>
                </a:buClr>
                <a:buFont typeface="Arial" panose="020B0604020202020204" pitchFamily="34" charset="0"/>
                <a:buChar char="•"/>
                <a:defRPr/>
              </a:pPr>
              <a:r>
                <a:rPr lang="es-ES" sz="1050" dirty="0" smtClean="0">
                  <a:latin typeface="Montserrat Light" panose="00000400000000000000" pitchFamily="2" charset="0"/>
                </a:rPr>
                <a:t>convocatoria, descripción, fondos previstos y reparto por CC.AA.</a:t>
              </a:r>
            </a:p>
            <a:p>
              <a:pPr fontAlgn="auto">
                <a:lnSpc>
                  <a:spcPct val="80000"/>
                </a:lnSpc>
                <a:spcBef>
                  <a:spcPts val="0"/>
                </a:spcBef>
                <a:buClr>
                  <a:schemeClr val="bg1">
                    <a:lumMod val="50000"/>
                  </a:schemeClr>
                </a:buClr>
                <a:buFont typeface="Arial" panose="020B0604020202020204" pitchFamily="34" charset="0"/>
                <a:buChar char="•"/>
                <a:defRPr/>
              </a:pPr>
              <a:r>
                <a:rPr lang="es-ES" sz="1050" dirty="0">
                  <a:latin typeface="Montserrat Light" panose="00000400000000000000" pitchFamily="2" charset="0"/>
                </a:rPr>
                <a:t>destinatarios </a:t>
              </a:r>
              <a:r>
                <a:rPr lang="es-ES" sz="1050" dirty="0" smtClean="0">
                  <a:latin typeface="Montserrat Light" panose="00000400000000000000" pitchFamily="2" charset="0"/>
                </a:rPr>
                <a:t>últimos</a:t>
              </a:r>
            </a:p>
            <a:p>
              <a:pPr fontAlgn="auto">
                <a:lnSpc>
                  <a:spcPct val="80000"/>
                </a:lnSpc>
                <a:spcBef>
                  <a:spcPts val="0"/>
                </a:spcBef>
                <a:buClr>
                  <a:schemeClr val="bg1">
                    <a:lumMod val="50000"/>
                  </a:schemeClr>
                </a:buClr>
                <a:buFont typeface="Arial" panose="020B0604020202020204" pitchFamily="34" charset="0"/>
                <a:buChar char="•"/>
                <a:defRPr/>
              </a:pPr>
              <a:r>
                <a:rPr lang="es-ES" sz="1050" dirty="0" smtClean="0">
                  <a:latin typeface="Montserrat Light" panose="00000400000000000000" pitchFamily="2" charset="0"/>
                </a:rPr>
                <a:t>actuaciones subvencionables y costes elegibles s/uso, tipo y alcance</a:t>
              </a:r>
            </a:p>
            <a:p>
              <a:pPr fontAlgn="auto">
                <a:lnSpc>
                  <a:spcPct val="80000"/>
                </a:lnSpc>
                <a:spcBef>
                  <a:spcPts val="0"/>
                </a:spcBef>
                <a:buClr>
                  <a:schemeClr val="bg1">
                    <a:lumMod val="50000"/>
                  </a:schemeClr>
                </a:buClr>
                <a:buFont typeface="Arial" panose="020B0604020202020204" pitchFamily="34" charset="0"/>
                <a:buChar char="•"/>
                <a:defRPr/>
              </a:pPr>
              <a:r>
                <a:rPr lang="es-ES" sz="1050" dirty="0" smtClean="0">
                  <a:latin typeface="Montserrat Light" panose="00000400000000000000" pitchFamily="2" charset="0"/>
                </a:rPr>
                <a:t>procedimiento y criterios de selección</a:t>
              </a:r>
            </a:p>
            <a:p>
              <a:pPr fontAlgn="auto">
                <a:lnSpc>
                  <a:spcPct val="80000"/>
                </a:lnSpc>
                <a:spcBef>
                  <a:spcPts val="0"/>
                </a:spcBef>
                <a:buClr>
                  <a:schemeClr val="bg1">
                    <a:lumMod val="50000"/>
                  </a:schemeClr>
                </a:buClr>
                <a:buFont typeface="Arial" panose="020B0604020202020204" pitchFamily="34" charset="0"/>
                <a:buChar char="•"/>
                <a:defRPr/>
              </a:pPr>
              <a:r>
                <a:rPr lang="es-ES" sz="1050" dirty="0" smtClean="0">
                  <a:latin typeface="Montserrat Light" panose="00000400000000000000" pitchFamily="2" charset="0"/>
                </a:rPr>
                <a:t>instrucción y resolución</a:t>
              </a:r>
            </a:p>
            <a:p>
              <a:pPr fontAlgn="auto">
                <a:lnSpc>
                  <a:spcPct val="80000"/>
                </a:lnSpc>
                <a:spcBef>
                  <a:spcPts val="0"/>
                </a:spcBef>
                <a:buClr>
                  <a:schemeClr val="bg1">
                    <a:lumMod val="50000"/>
                  </a:schemeClr>
                </a:buClr>
                <a:buFont typeface="Arial" panose="020B0604020202020204" pitchFamily="34" charset="0"/>
                <a:buChar char="•"/>
                <a:defRPr/>
              </a:pPr>
              <a:r>
                <a:rPr lang="es-ES" sz="1050" dirty="0" smtClean="0">
                  <a:latin typeface="Montserrat Light" panose="00000400000000000000" pitchFamily="2" charset="0"/>
                </a:rPr>
                <a:t>presentación y formalización de solicitudes por CC.AA.</a:t>
              </a:r>
              <a:endParaRPr lang="es-ES" sz="1050" dirty="0">
                <a:latin typeface="Montserrat Light" panose="000004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48968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395536" y="332656"/>
            <a:ext cx="4752528" cy="307975"/>
          </a:xfrm>
          <a:prstGeom prst="rect">
            <a:avLst/>
          </a:prstGeom>
        </p:spPr>
        <p:txBody>
          <a:bodyPr lIns="45720" rIns="45720" anchor="b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defRPr/>
            </a:pPr>
            <a:r>
              <a:rPr lang="es-ES" sz="1600" b="1" dirty="0" smtClean="0">
                <a:solidFill>
                  <a:srgbClr val="0E7683"/>
                </a:solidFill>
                <a:latin typeface="Montserrat Light" panose="00000400000000000000" pitchFamily="2" charset="0"/>
              </a:rPr>
              <a:t>informe del decano</a:t>
            </a:r>
            <a:endParaRPr lang="es-ES" sz="1600" b="1" dirty="0">
              <a:solidFill>
                <a:srgbClr val="0E7683"/>
              </a:solidFill>
              <a:latin typeface="Montserrat Light" panose="00000400000000000000" pitchFamily="2" charset="0"/>
            </a:endParaRPr>
          </a:p>
        </p:txBody>
      </p:sp>
      <p:sp>
        <p:nvSpPr>
          <p:cNvPr id="59" name="58 Elipse"/>
          <p:cNvSpPr/>
          <p:nvPr/>
        </p:nvSpPr>
        <p:spPr>
          <a:xfrm>
            <a:off x="398006" y="463783"/>
            <a:ext cx="45719" cy="45719"/>
          </a:xfrm>
          <a:prstGeom prst="ellipse">
            <a:avLst/>
          </a:prstGeom>
          <a:solidFill>
            <a:srgbClr val="0E76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82" name="81 Conector recto"/>
          <p:cNvCxnSpPr/>
          <p:nvPr/>
        </p:nvCxnSpPr>
        <p:spPr>
          <a:xfrm>
            <a:off x="539552" y="640631"/>
            <a:ext cx="8604448" cy="0"/>
          </a:xfrm>
          <a:prstGeom prst="line">
            <a:avLst/>
          </a:prstGeom>
          <a:ln w="12700">
            <a:solidFill>
              <a:srgbClr val="0E7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66 Grupo"/>
          <p:cNvGrpSpPr/>
          <p:nvPr/>
        </p:nvGrpSpPr>
        <p:grpSpPr>
          <a:xfrm>
            <a:off x="1" y="6533694"/>
            <a:ext cx="9143999" cy="331655"/>
            <a:chOff x="1" y="6533694"/>
            <a:chExt cx="9143999" cy="331655"/>
          </a:xfrm>
        </p:grpSpPr>
        <p:grpSp>
          <p:nvGrpSpPr>
            <p:cNvPr id="72" name="71 Grupo"/>
            <p:cNvGrpSpPr/>
            <p:nvPr/>
          </p:nvGrpSpPr>
          <p:grpSpPr>
            <a:xfrm>
              <a:off x="1" y="6539693"/>
              <a:ext cx="9143999" cy="325656"/>
              <a:chOff x="1" y="6539693"/>
              <a:chExt cx="9143999" cy="325656"/>
            </a:xfrm>
          </p:grpSpPr>
          <p:sp>
            <p:nvSpPr>
              <p:cNvPr id="80" name="79 Rectángulo"/>
              <p:cNvSpPr/>
              <p:nvPr/>
            </p:nvSpPr>
            <p:spPr>
              <a:xfrm>
                <a:off x="1" y="6539693"/>
                <a:ext cx="9143999" cy="275676"/>
              </a:xfrm>
              <a:prstGeom prst="rect">
                <a:avLst/>
              </a:prstGeom>
              <a:solidFill>
                <a:srgbClr val="0E768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83" name="82 Rectángulo"/>
              <p:cNvSpPr/>
              <p:nvPr/>
            </p:nvSpPr>
            <p:spPr>
              <a:xfrm>
                <a:off x="1" y="6815369"/>
                <a:ext cx="9143999" cy="4998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pic>
            <p:nvPicPr>
              <p:cNvPr id="84" name="Picture 4" descr="D:\Nueva carpeta (3)\MEMORIA GESTION 2019\COADE.png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22898" y="6561988"/>
                <a:ext cx="753074" cy="25138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85" name="84 Conector recto"/>
              <p:cNvCxnSpPr/>
              <p:nvPr/>
            </p:nvCxnSpPr>
            <p:spPr>
              <a:xfrm flipV="1">
                <a:off x="8028384" y="6599922"/>
                <a:ext cx="0" cy="141446"/>
              </a:xfrm>
              <a:prstGeom prst="line">
                <a:avLst/>
              </a:prstGeom>
              <a:ln w="31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6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36296" y="6551757"/>
                <a:ext cx="864096" cy="271849"/>
              </a:xfrm>
              <a:prstGeom prst="rect">
                <a:avLst/>
              </a:prstGeom>
            </p:spPr>
            <p:txBody>
              <a:bodyPr lIns="45720" rIns="45720" anchor="b">
                <a:no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40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COLEGIO OFICIAL DE</a:t>
                </a:r>
              </a:p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60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ARQUITECTOS</a:t>
                </a:r>
              </a:p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46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DE EXTREMADURA</a:t>
                </a:r>
                <a:endParaRPr lang="es-ES" sz="460" dirty="0">
                  <a:solidFill>
                    <a:schemeClr val="bg1"/>
                  </a:solidFill>
                  <a:latin typeface="Montserrat Light" panose="00000400000000000000" pitchFamily="2" charset="0"/>
                </a:endParaRPr>
              </a:p>
            </p:txBody>
          </p:sp>
        </p:grpSp>
        <p:grpSp>
          <p:nvGrpSpPr>
            <p:cNvPr id="73" name="72 Grupo"/>
            <p:cNvGrpSpPr/>
            <p:nvPr/>
          </p:nvGrpSpPr>
          <p:grpSpPr>
            <a:xfrm>
              <a:off x="61785" y="6533694"/>
              <a:ext cx="4006159" cy="307975"/>
              <a:chOff x="5281856" y="6442601"/>
              <a:chExt cx="4006159" cy="307975"/>
            </a:xfrm>
          </p:grpSpPr>
          <p:sp>
            <p:nvSpPr>
              <p:cNvPr id="74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64356" y="6442601"/>
                <a:ext cx="3923659" cy="307975"/>
              </a:xfrm>
              <a:prstGeom prst="rect">
                <a:avLst/>
              </a:prstGeom>
            </p:spPr>
            <p:txBody>
              <a:bodyPr lIns="0" tIns="0" rIns="0" bIns="46800" anchor="b">
                <a:no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buNone/>
                  <a:defRPr/>
                </a:pP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asamblea general ordinaria 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| </a:t>
                </a: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COADE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 | </a:t>
                </a:r>
                <a:r>
                  <a:rPr lang="es-ES" sz="950" b="1" dirty="0" err="1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cáceres</a:t>
                </a: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 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| </a:t>
                </a: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14.12.2020</a:t>
                </a:r>
                <a:endParaRPr lang="es-ES" sz="950" b="1" dirty="0">
                  <a:solidFill>
                    <a:schemeClr val="bg1"/>
                  </a:solidFill>
                  <a:latin typeface="Montserrat Light" panose="00000400000000000000" pitchFamily="2" charset="0"/>
                </a:endParaRPr>
              </a:p>
            </p:txBody>
          </p:sp>
          <p:sp>
            <p:nvSpPr>
              <p:cNvPr id="79" name="78 Elipse"/>
              <p:cNvSpPr/>
              <p:nvPr/>
            </p:nvSpPr>
            <p:spPr>
              <a:xfrm>
                <a:off x="5281856" y="6604582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</p:grpSp>
      <p:sp>
        <p:nvSpPr>
          <p:cNvPr id="162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489446" y="756097"/>
            <a:ext cx="4987910" cy="147290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80000"/>
              </a:lnSpc>
              <a:spcBef>
                <a:spcPts val="0"/>
              </a:spcBef>
              <a:defRPr/>
            </a:pPr>
            <a:r>
              <a:rPr lang="es-ES" sz="1400" dirty="0">
                <a:solidFill>
                  <a:srgbClr val="0E7683"/>
                </a:solidFill>
                <a:latin typeface="Montserrat Light" panose="00000400000000000000" pitchFamily="2" charset="0"/>
              </a:rPr>
              <a:t>| </a:t>
            </a:r>
            <a:r>
              <a:rPr lang="es-ES" sz="1400" b="1" dirty="0" err="1" smtClean="0">
                <a:solidFill>
                  <a:srgbClr val="0E7683"/>
                </a:solidFill>
                <a:latin typeface="Montserrat Medium" panose="00000600000000000000" pitchFamily="2" charset="0"/>
              </a:rPr>
              <a:t>cscae</a:t>
            </a:r>
            <a:endParaRPr lang="es-ES" sz="1600" b="1" dirty="0">
              <a:solidFill>
                <a:schemeClr val="tx1">
                  <a:lumMod val="50000"/>
                  <a:lumOff val="50000"/>
                </a:schemeClr>
              </a:solidFill>
              <a:latin typeface="Montserrat Light" panose="00000400000000000000" pitchFamily="2" charset="0"/>
            </a:endParaRPr>
          </a:p>
        </p:txBody>
      </p:sp>
      <p:sp>
        <p:nvSpPr>
          <p:cNvPr id="163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312013" y="753160"/>
            <a:ext cx="169815" cy="210812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80000"/>
              </a:lnSpc>
              <a:spcBef>
                <a:spcPts val="0"/>
              </a:spcBef>
              <a:defRPr/>
            </a:pPr>
            <a:r>
              <a:rPr lang="es-ES" sz="1800" b="1" dirty="0" smtClean="0">
                <a:solidFill>
                  <a:srgbClr val="0E7683"/>
                </a:solidFill>
                <a:latin typeface="Montserrat Medium" panose="00000600000000000000" pitchFamily="2" charset="0"/>
              </a:rPr>
              <a:t>7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Montserrat Light" panose="00000400000000000000" pitchFamily="2" charset="0"/>
            </a:endParaRPr>
          </a:p>
        </p:txBody>
      </p:sp>
      <p:sp>
        <p:nvSpPr>
          <p:cNvPr id="14" name="AutoShape 9" descr="C:\Users\sobremesa\AppData\Local\Temp\SaveForWeb\BrowserPreview\BrowserPreview_tmp.gif?160778798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5" name="AutoShape 11" descr="C:\Users\sobremesa\AppData\Local\Temp\SaveForWeb\BrowserPreview\BrowserPreview_tmp.gif?1607787982"/>
          <p:cNvSpPr>
            <a:spLocks noChangeAspect="1" noChangeArrowheads="1"/>
          </p:cNvSpPr>
          <p:nvPr/>
        </p:nvSpPr>
        <p:spPr bwMode="auto">
          <a:xfrm>
            <a:off x="63500" y="-136525"/>
            <a:ext cx="15240000" cy="199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grpSp>
        <p:nvGrpSpPr>
          <p:cNvPr id="19" name="18 Grupo"/>
          <p:cNvGrpSpPr/>
          <p:nvPr/>
        </p:nvGrpSpPr>
        <p:grpSpPr>
          <a:xfrm>
            <a:off x="292964" y="984611"/>
            <a:ext cx="8583008" cy="216338"/>
            <a:chOff x="292964" y="984611"/>
            <a:chExt cx="8583008" cy="216338"/>
          </a:xfrm>
        </p:grpSpPr>
        <p:sp>
          <p:nvSpPr>
            <p:cNvPr id="20" name="19 Rectángulo"/>
            <p:cNvSpPr/>
            <p:nvPr/>
          </p:nvSpPr>
          <p:spPr>
            <a:xfrm>
              <a:off x="539552" y="984611"/>
              <a:ext cx="8336420" cy="189281"/>
            </a:xfrm>
            <a:prstGeom prst="rect">
              <a:avLst/>
            </a:prstGeom>
            <a:solidFill>
              <a:srgbClr val="0E76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2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1016684"/>
              <a:ext cx="2232248" cy="136569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aportaciones en materia legislativa</a:t>
              </a:r>
              <a:endParaRPr lang="es-ES" sz="1400" dirty="0">
                <a:solidFill>
                  <a:schemeClr val="bg1"/>
                </a:solidFill>
                <a:latin typeface="Montserrat Light" panose="00000400000000000000" pitchFamily="2" charset="0"/>
              </a:endParaRPr>
            </a:p>
          </p:txBody>
        </p:sp>
        <p:sp>
          <p:nvSpPr>
            <p:cNvPr id="23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92964" y="988108"/>
              <a:ext cx="227542" cy="212841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0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7.6</a:t>
              </a:r>
              <a:endParaRPr lang="es-ES" sz="1000" b="1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</p:grpSp>
      <p:grpSp>
        <p:nvGrpSpPr>
          <p:cNvPr id="8" name="7 Grupo"/>
          <p:cNvGrpSpPr/>
          <p:nvPr/>
        </p:nvGrpSpPr>
        <p:grpSpPr>
          <a:xfrm>
            <a:off x="736427" y="2366135"/>
            <a:ext cx="5982432" cy="4087201"/>
            <a:chOff x="736427" y="2366135"/>
            <a:chExt cx="5982432" cy="4087201"/>
          </a:xfrm>
        </p:grpSpPr>
        <p:sp>
          <p:nvSpPr>
            <p:cNvPr id="108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736427" y="2401742"/>
              <a:ext cx="1123365" cy="139572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lnSpc>
                  <a:spcPct val="80000"/>
                </a:lnSpc>
                <a:spcBef>
                  <a:spcPts val="0"/>
                </a:spcBef>
                <a:buClr>
                  <a:srgbClr val="0E7683"/>
                </a:buClr>
                <a:buFont typeface="Wingdings" panose="05000000000000000000" pitchFamily="2" charset="2"/>
                <a:buChar char="§"/>
                <a:defRPr/>
              </a:pPr>
              <a:r>
                <a:rPr lang="es-ES" sz="1050" b="1" dirty="0" smtClean="0">
                  <a:latin typeface="Montserrat Light" panose="00000400000000000000" pitchFamily="2" charset="0"/>
                </a:rPr>
                <a:t>objetivos</a:t>
              </a:r>
              <a:endParaRPr lang="es-ES" sz="1050" b="1" dirty="0" smtClean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  <p:sp>
          <p:nvSpPr>
            <p:cNvPr id="109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1858319" y="2366135"/>
              <a:ext cx="4680520" cy="175179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buClr>
                  <a:schemeClr val="bg1">
                    <a:lumMod val="50000"/>
                  </a:schemeClr>
                </a:buClr>
                <a:buNone/>
                <a:defRPr/>
              </a:pPr>
              <a:r>
                <a:rPr lang="es-ES" sz="1200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1</a:t>
              </a:r>
              <a:r>
                <a:rPr lang="es-ES" sz="1200" dirty="0" smtClean="0">
                  <a:latin typeface="Montserrat Light" panose="00000400000000000000" pitchFamily="2" charset="0"/>
                </a:rPr>
                <a:t> | </a:t>
              </a:r>
              <a:r>
                <a:rPr lang="es-ES" sz="1200" b="1" dirty="0" smtClean="0">
                  <a:latin typeface="Montserrat Light" panose="00000400000000000000" pitchFamily="2" charset="0"/>
                </a:rPr>
                <a:t>definición </a:t>
              </a:r>
              <a:r>
                <a:rPr lang="es-ES" sz="1200" dirty="0" smtClean="0">
                  <a:latin typeface="Montserrat Light" panose="00000400000000000000" pitchFamily="2" charset="0"/>
                </a:rPr>
                <a:t>de interés general</a:t>
              </a:r>
            </a:p>
          </p:txBody>
        </p:sp>
        <p:cxnSp>
          <p:nvCxnSpPr>
            <p:cNvPr id="110" name="109 Conector recto"/>
            <p:cNvCxnSpPr/>
            <p:nvPr/>
          </p:nvCxnSpPr>
          <p:spPr>
            <a:xfrm>
              <a:off x="1750307" y="2366135"/>
              <a:ext cx="0" cy="1615502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195735" y="2559048"/>
              <a:ext cx="4523124" cy="697361"/>
            </a:xfrm>
            <a:prstGeom prst="rect">
              <a:avLst/>
            </a:prstGeom>
          </p:spPr>
          <p:txBody>
            <a:bodyPr wrap="none" lIns="0" tIns="0" rIns="0" bIns="0" anchor="t">
              <a:normAutofit lnSpcReduction="10000"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100000"/>
                </a:lnSpc>
                <a:spcBef>
                  <a:spcPts val="0"/>
                </a:spcBef>
                <a:buClr>
                  <a:schemeClr val="bg1">
                    <a:lumMod val="50000"/>
                  </a:schemeClr>
                </a:buClr>
                <a:buNone/>
                <a:defRPr/>
              </a:pPr>
              <a:r>
                <a:rPr lang="es-ES" sz="1100" i="1" dirty="0">
                  <a:latin typeface="Montserrat Light" panose="00000400000000000000" pitchFamily="2" charset="0"/>
                </a:rPr>
                <a:t>“La </a:t>
              </a:r>
              <a:r>
                <a:rPr lang="es-ES" sz="1100" b="1" i="1" dirty="0">
                  <a:latin typeface="Montserrat Light" panose="00000400000000000000" pitchFamily="2" charset="0"/>
                </a:rPr>
                <a:t>creación arquitectónica</a:t>
              </a:r>
              <a:r>
                <a:rPr lang="es-ES" sz="1100" i="1" dirty="0">
                  <a:latin typeface="Montserrat Light" panose="00000400000000000000" pitchFamily="2" charset="0"/>
                </a:rPr>
                <a:t>, la </a:t>
              </a:r>
              <a:r>
                <a:rPr lang="es-ES" sz="1100" b="1" i="1" dirty="0">
                  <a:latin typeface="Montserrat Light" panose="00000400000000000000" pitchFamily="2" charset="0"/>
                </a:rPr>
                <a:t>calidad</a:t>
              </a:r>
              <a:r>
                <a:rPr lang="es-ES" sz="1100" i="1" dirty="0">
                  <a:latin typeface="Montserrat Light" panose="00000400000000000000" pitchFamily="2" charset="0"/>
                </a:rPr>
                <a:t> de las construcciones, su </a:t>
              </a:r>
              <a:endParaRPr lang="es-ES" sz="1100" i="1" dirty="0" smtClean="0">
                <a:latin typeface="Montserrat Light" panose="00000400000000000000" pitchFamily="2" charset="0"/>
              </a:endParaRPr>
            </a:p>
            <a:p>
              <a:pPr marL="0" indent="0" fontAlgn="auto">
                <a:lnSpc>
                  <a:spcPct val="100000"/>
                </a:lnSpc>
                <a:spcBef>
                  <a:spcPts val="0"/>
                </a:spcBef>
                <a:buClr>
                  <a:schemeClr val="bg1">
                    <a:lumMod val="50000"/>
                  </a:schemeClr>
                </a:buClr>
                <a:buNone/>
                <a:defRPr/>
              </a:pPr>
              <a:r>
                <a:rPr lang="es-ES" sz="1100" i="1" dirty="0" smtClean="0">
                  <a:latin typeface="Montserrat Light" panose="00000400000000000000" pitchFamily="2" charset="0"/>
                </a:rPr>
                <a:t>​</a:t>
              </a:r>
              <a:r>
                <a:rPr lang="es-ES" sz="1100" b="1" i="1" dirty="0">
                  <a:latin typeface="Montserrat Light" panose="00000400000000000000" pitchFamily="2" charset="0"/>
                </a:rPr>
                <a:t>inserción </a:t>
              </a:r>
              <a:r>
                <a:rPr lang="es-ES" sz="1100" b="1" i="1" dirty="0" smtClean="0">
                  <a:latin typeface="Montserrat Light" panose="00000400000000000000" pitchFamily="2" charset="0"/>
                </a:rPr>
                <a:t>armoniosa </a:t>
              </a:r>
              <a:r>
                <a:rPr lang="es-ES" sz="1100" i="1" dirty="0" smtClean="0">
                  <a:latin typeface="Montserrat Light" panose="00000400000000000000" pitchFamily="2" charset="0"/>
                </a:rPr>
                <a:t>en </a:t>
              </a:r>
              <a:r>
                <a:rPr lang="es-ES" sz="1100" i="1" dirty="0">
                  <a:latin typeface="Montserrat Light" panose="00000400000000000000" pitchFamily="2" charset="0"/>
                </a:rPr>
                <a:t>el entorno, el </a:t>
              </a:r>
              <a:r>
                <a:rPr lang="es-ES" sz="1100" b="1" i="1" dirty="0">
                  <a:latin typeface="Montserrat Light" panose="00000400000000000000" pitchFamily="2" charset="0"/>
                </a:rPr>
                <a:t>respeto de los paisajes </a:t>
              </a:r>
              <a:endParaRPr lang="es-ES" sz="1100" b="1" i="1" dirty="0" smtClean="0">
                <a:latin typeface="Montserrat Light" panose="00000400000000000000" pitchFamily="2" charset="0"/>
              </a:endParaRPr>
            </a:p>
            <a:p>
              <a:pPr marL="0" indent="0" fontAlgn="auto">
                <a:lnSpc>
                  <a:spcPct val="100000"/>
                </a:lnSpc>
                <a:spcBef>
                  <a:spcPts val="0"/>
                </a:spcBef>
                <a:buClr>
                  <a:schemeClr val="bg1">
                    <a:lumMod val="50000"/>
                  </a:schemeClr>
                </a:buClr>
                <a:buNone/>
                <a:defRPr/>
              </a:pPr>
              <a:r>
                <a:rPr lang="es-ES" sz="1100" b="1" i="1" dirty="0" smtClean="0">
                  <a:latin typeface="Montserrat Light" panose="00000400000000000000" pitchFamily="2" charset="0"/>
                </a:rPr>
                <a:t>naturales</a:t>
              </a:r>
              <a:r>
                <a:rPr lang="es-ES" sz="1100" i="1" dirty="0" smtClean="0">
                  <a:latin typeface="Montserrat Light" panose="00000400000000000000" pitchFamily="2" charset="0"/>
                </a:rPr>
                <a:t> y </a:t>
              </a:r>
              <a:r>
                <a:rPr lang="es-ES" sz="1100" b="1" i="1" dirty="0">
                  <a:latin typeface="Montserrat Light" panose="00000400000000000000" pitchFamily="2" charset="0"/>
                </a:rPr>
                <a:t>urbanos</a:t>
              </a:r>
              <a:r>
                <a:rPr lang="es-ES" sz="1100" i="1" dirty="0">
                  <a:latin typeface="Montserrat Light" panose="00000400000000000000" pitchFamily="2" charset="0"/>
                </a:rPr>
                <a:t>, así como del </a:t>
              </a:r>
              <a:r>
                <a:rPr lang="es-ES" sz="1100" b="1" i="1" dirty="0" smtClean="0">
                  <a:latin typeface="Montserrat Light" panose="00000400000000000000" pitchFamily="2" charset="0"/>
                </a:rPr>
                <a:t>patrimonio</a:t>
              </a:r>
              <a:r>
                <a:rPr lang="es-ES" sz="1100" i="1" dirty="0" smtClean="0">
                  <a:latin typeface="Montserrat Light" panose="00000400000000000000" pitchFamily="2" charset="0"/>
                </a:rPr>
                <a:t> colectivo </a:t>
              </a:r>
              <a:r>
                <a:rPr lang="es-ES" sz="1100" i="1" dirty="0">
                  <a:latin typeface="Montserrat Light" panose="00000400000000000000" pitchFamily="2" charset="0"/>
                </a:rPr>
                <a:t>y </a:t>
              </a:r>
              <a:r>
                <a:rPr lang="es-ES" sz="1100" i="1" dirty="0" smtClean="0">
                  <a:latin typeface="Montserrat Light" panose="00000400000000000000" pitchFamily="2" charset="0"/>
                </a:rPr>
                <a:t>privado,</a:t>
              </a:r>
            </a:p>
            <a:p>
              <a:pPr marL="0" indent="0" fontAlgn="auto">
                <a:lnSpc>
                  <a:spcPct val="100000"/>
                </a:lnSpc>
                <a:spcBef>
                  <a:spcPts val="0"/>
                </a:spcBef>
                <a:buClr>
                  <a:schemeClr val="bg1">
                    <a:lumMod val="50000"/>
                  </a:schemeClr>
                </a:buClr>
                <a:buNone/>
                <a:defRPr/>
              </a:pPr>
              <a:r>
                <a:rPr lang="es-ES" sz="1100" i="1" dirty="0" smtClean="0">
                  <a:latin typeface="Montserrat Light" panose="00000400000000000000" pitchFamily="2" charset="0"/>
                </a:rPr>
                <a:t>revisten </a:t>
              </a:r>
              <a:r>
                <a:rPr lang="es-ES" sz="1100" i="1" dirty="0">
                  <a:latin typeface="Montserrat Light" panose="00000400000000000000" pitchFamily="2" charset="0"/>
                </a:rPr>
                <a:t>un interés público”</a:t>
              </a:r>
            </a:p>
          </p:txBody>
        </p:sp>
        <p:sp>
          <p:nvSpPr>
            <p:cNvPr id="112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1858319" y="3319820"/>
              <a:ext cx="4680520" cy="175179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buClr>
                  <a:schemeClr val="bg1">
                    <a:lumMod val="50000"/>
                  </a:schemeClr>
                </a:buClr>
                <a:buNone/>
                <a:defRPr/>
              </a:pPr>
              <a:r>
                <a:rPr lang="es-ES" sz="1200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2</a:t>
              </a:r>
              <a:r>
                <a:rPr lang="es-ES" sz="1200" dirty="0" smtClean="0">
                  <a:latin typeface="Montserrat Light" panose="00000400000000000000" pitchFamily="2" charset="0"/>
                </a:rPr>
                <a:t> | </a:t>
              </a:r>
              <a:r>
                <a:rPr lang="es-ES" sz="1200" b="1" dirty="0" err="1" smtClean="0">
                  <a:latin typeface="Montserrat Light" panose="00000400000000000000" pitchFamily="2" charset="0"/>
                </a:rPr>
                <a:t>baukultur</a:t>
              </a:r>
              <a:endParaRPr lang="es-ES" sz="1200" dirty="0" smtClean="0">
                <a:latin typeface="Montserrat Light" panose="00000400000000000000" pitchFamily="2" charset="0"/>
              </a:endParaRPr>
            </a:p>
          </p:txBody>
        </p:sp>
        <p:sp>
          <p:nvSpPr>
            <p:cNvPr id="113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1858319" y="3573016"/>
              <a:ext cx="4680520" cy="175179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buClr>
                  <a:schemeClr val="bg1">
                    <a:lumMod val="50000"/>
                  </a:schemeClr>
                </a:buClr>
                <a:buNone/>
                <a:defRPr/>
              </a:pPr>
              <a:r>
                <a:rPr lang="es-ES" sz="1200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3</a:t>
              </a:r>
              <a:r>
                <a:rPr lang="es-ES" sz="1200" dirty="0" smtClean="0">
                  <a:latin typeface="Montserrat Light" panose="00000400000000000000" pitchFamily="2" charset="0"/>
                </a:rPr>
                <a:t> | </a:t>
              </a:r>
              <a:r>
                <a:rPr lang="es-ES" sz="1200" b="1" dirty="0" smtClean="0">
                  <a:latin typeface="Montserrat Light" panose="00000400000000000000" pitchFamily="2" charset="0"/>
                </a:rPr>
                <a:t>agenda 2030 </a:t>
              </a:r>
              <a:r>
                <a:rPr lang="es-ES" sz="1200" dirty="0" smtClean="0">
                  <a:latin typeface="Montserrat Light" panose="00000400000000000000" pitchFamily="2" charset="0"/>
                </a:rPr>
                <a:t>y </a:t>
              </a:r>
              <a:r>
                <a:rPr lang="es-ES" sz="1200" b="1" dirty="0" smtClean="0">
                  <a:latin typeface="Montserrat Light" panose="00000400000000000000" pitchFamily="2" charset="0"/>
                </a:rPr>
                <a:t>agendas urbanas</a:t>
              </a:r>
              <a:endParaRPr lang="es-ES" sz="1200" dirty="0" smtClean="0">
                <a:latin typeface="Montserrat Light" panose="00000400000000000000" pitchFamily="2" charset="0"/>
              </a:endParaRPr>
            </a:p>
          </p:txBody>
        </p:sp>
        <p:sp>
          <p:nvSpPr>
            <p:cNvPr id="114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1858319" y="3806458"/>
              <a:ext cx="4680520" cy="175179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buClr>
                  <a:schemeClr val="bg1">
                    <a:lumMod val="50000"/>
                  </a:schemeClr>
                </a:buClr>
                <a:buNone/>
                <a:defRPr/>
              </a:pPr>
              <a:r>
                <a:rPr lang="es-ES" sz="1200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4</a:t>
              </a:r>
              <a:r>
                <a:rPr lang="es-ES" sz="1200" dirty="0" smtClean="0">
                  <a:latin typeface="Montserrat Light" panose="00000400000000000000" pitchFamily="2" charset="0"/>
                </a:rPr>
                <a:t> | </a:t>
              </a:r>
              <a:r>
                <a:rPr lang="es-ES" sz="1200" b="1" dirty="0" smtClean="0">
                  <a:latin typeface="Montserrat Light" panose="00000400000000000000" pitchFamily="2" charset="0"/>
                </a:rPr>
                <a:t>rehabilitación</a:t>
              </a:r>
              <a:r>
                <a:rPr lang="es-ES" sz="1200" dirty="0" smtClean="0">
                  <a:latin typeface="Montserrat Light" panose="00000400000000000000" pitchFamily="2" charset="0"/>
                </a:rPr>
                <a:t>,</a:t>
              </a:r>
              <a:r>
                <a:rPr lang="es-ES" sz="1200" b="1" dirty="0" smtClean="0">
                  <a:latin typeface="Montserrat Light" panose="00000400000000000000" pitchFamily="2" charset="0"/>
                </a:rPr>
                <a:t> renovación </a:t>
              </a:r>
              <a:r>
                <a:rPr lang="es-ES" sz="1200" dirty="0" smtClean="0">
                  <a:latin typeface="Montserrat Light" panose="00000400000000000000" pitchFamily="2" charset="0"/>
                </a:rPr>
                <a:t>y</a:t>
              </a:r>
              <a:r>
                <a:rPr lang="es-ES" sz="1200" b="1" dirty="0" smtClean="0">
                  <a:latin typeface="Montserrat Light" panose="00000400000000000000" pitchFamily="2" charset="0"/>
                </a:rPr>
                <a:t> regeneración urbana</a:t>
              </a:r>
              <a:endParaRPr lang="es-ES" sz="1200" dirty="0" smtClean="0">
                <a:latin typeface="Montserrat Light" panose="00000400000000000000" pitchFamily="2" charset="0"/>
              </a:endParaRPr>
            </a:p>
          </p:txBody>
        </p:sp>
        <p:sp>
          <p:nvSpPr>
            <p:cNvPr id="115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736427" y="4180297"/>
              <a:ext cx="1123365" cy="139572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lnSpc>
                  <a:spcPct val="80000"/>
                </a:lnSpc>
                <a:spcBef>
                  <a:spcPts val="0"/>
                </a:spcBef>
                <a:buClr>
                  <a:srgbClr val="0E7683"/>
                </a:buClr>
                <a:buFont typeface="Wingdings" panose="05000000000000000000" pitchFamily="2" charset="2"/>
                <a:buChar char="§"/>
                <a:defRPr/>
              </a:pPr>
              <a:r>
                <a:rPr lang="es-ES" sz="1050" b="1" dirty="0" smtClean="0">
                  <a:latin typeface="Montserrat Light" panose="00000400000000000000" pitchFamily="2" charset="0"/>
                </a:rPr>
                <a:t>contenidos</a:t>
              </a:r>
              <a:endParaRPr lang="es-ES" sz="1050" b="1" dirty="0" smtClean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  <p:sp>
          <p:nvSpPr>
            <p:cNvPr id="116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1858319" y="4144690"/>
              <a:ext cx="4680520" cy="175179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buClr>
                  <a:schemeClr val="bg1">
                    <a:lumMod val="50000"/>
                  </a:schemeClr>
                </a:buClr>
                <a:buNone/>
                <a:defRPr/>
              </a:pPr>
              <a:r>
                <a:rPr lang="es-ES" sz="1200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1</a:t>
              </a:r>
              <a:r>
                <a:rPr lang="es-ES" sz="1200" dirty="0" smtClean="0">
                  <a:latin typeface="Montserrat Light" panose="00000400000000000000" pitchFamily="2" charset="0"/>
                </a:rPr>
                <a:t> | </a:t>
              </a:r>
              <a:r>
                <a:rPr lang="es-ES" sz="1200" b="1" dirty="0" smtClean="0">
                  <a:latin typeface="Montserrat Light" panose="00000400000000000000" pitchFamily="2" charset="0"/>
                </a:rPr>
                <a:t>objeto </a:t>
              </a:r>
              <a:r>
                <a:rPr lang="es-ES" sz="1200" dirty="0" smtClean="0">
                  <a:latin typeface="Montserrat Light" panose="00000400000000000000" pitchFamily="2" charset="0"/>
                </a:rPr>
                <a:t>y </a:t>
              </a:r>
              <a:r>
                <a:rPr lang="es-ES" sz="1200" b="1" dirty="0" smtClean="0">
                  <a:latin typeface="Montserrat Light" panose="00000400000000000000" pitchFamily="2" charset="0"/>
                </a:rPr>
                <a:t>definiciones</a:t>
              </a:r>
              <a:endParaRPr lang="es-ES" sz="1200" dirty="0" smtClean="0">
                <a:latin typeface="Montserrat Light" panose="00000400000000000000" pitchFamily="2" charset="0"/>
              </a:endParaRPr>
            </a:p>
          </p:txBody>
        </p:sp>
        <p:cxnSp>
          <p:nvCxnSpPr>
            <p:cNvPr id="117" name="116 Conector recto"/>
            <p:cNvCxnSpPr/>
            <p:nvPr/>
          </p:nvCxnSpPr>
          <p:spPr>
            <a:xfrm>
              <a:off x="1750307" y="4144690"/>
              <a:ext cx="0" cy="2020614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8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1858319" y="4402330"/>
              <a:ext cx="4680520" cy="370439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buClr>
                  <a:schemeClr val="bg1">
                    <a:lumMod val="50000"/>
                  </a:schemeClr>
                </a:buClr>
                <a:buNone/>
                <a:defRPr/>
              </a:pPr>
              <a:r>
                <a:rPr lang="es-ES" sz="1200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2</a:t>
              </a:r>
              <a:r>
                <a:rPr lang="es-ES" sz="1200" dirty="0" smtClean="0">
                  <a:latin typeface="Montserrat Light" panose="00000400000000000000" pitchFamily="2" charset="0"/>
                </a:rPr>
                <a:t> | </a:t>
              </a:r>
              <a:r>
                <a:rPr lang="es-ES" sz="1200" b="1" dirty="0" smtClean="0">
                  <a:latin typeface="Montserrat Light" panose="00000400000000000000" pitchFamily="2" charset="0"/>
                </a:rPr>
                <a:t>fomento</a:t>
              </a:r>
              <a:r>
                <a:rPr lang="es-ES" sz="1200" dirty="0" smtClean="0">
                  <a:latin typeface="Montserrat Light" panose="00000400000000000000" pitchFamily="2" charset="0"/>
                </a:rPr>
                <a:t>, </a:t>
              </a:r>
              <a:r>
                <a:rPr lang="es-ES" sz="1200" b="1" dirty="0" smtClean="0">
                  <a:latin typeface="Montserrat Light" panose="00000400000000000000" pitchFamily="2" charset="0"/>
                </a:rPr>
                <a:t>impulso</a:t>
              </a:r>
              <a:r>
                <a:rPr lang="es-ES" sz="1200" dirty="0" smtClean="0">
                  <a:latin typeface="Montserrat Light" panose="00000400000000000000" pitchFamily="2" charset="0"/>
                </a:rPr>
                <a:t>, </a:t>
              </a:r>
              <a:r>
                <a:rPr lang="es-ES" sz="1200" b="1" dirty="0" smtClean="0">
                  <a:latin typeface="Montserrat Light" panose="00000400000000000000" pitchFamily="2" charset="0"/>
                </a:rPr>
                <a:t>difusión </a:t>
              </a:r>
              <a:r>
                <a:rPr lang="es-ES" sz="1200" dirty="0" smtClean="0">
                  <a:latin typeface="Montserrat Light" panose="00000400000000000000" pitchFamily="2" charset="0"/>
                </a:rPr>
                <a:t>y </a:t>
              </a:r>
              <a:r>
                <a:rPr lang="es-ES" sz="1200" b="1" dirty="0" smtClean="0">
                  <a:latin typeface="Montserrat Light" panose="00000400000000000000" pitchFamily="2" charset="0"/>
                </a:rPr>
                <a:t>conocimiento </a:t>
              </a:r>
              <a:r>
                <a:rPr lang="es-ES" sz="1200" dirty="0" smtClean="0">
                  <a:latin typeface="Montserrat Light" panose="00000400000000000000" pitchFamily="2" charset="0"/>
                </a:rPr>
                <a:t>de la</a:t>
              </a:r>
            </a:p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buClr>
                  <a:schemeClr val="bg1">
                    <a:lumMod val="50000"/>
                  </a:schemeClr>
                </a:buClr>
                <a:buNone/>
                <a:defRPr/>
              </a:pPr>
              <a:r>
                <a:rPr lang="es-ES" sz="1200" dirty="0">
                  <a:latin typeface="Montserrat Light" panose="00000400000000000000" pitchFamily="2" charset="0"/>
                </a:rPr>
                <a:t> </a:t>
              </a:r>
              <a:r>
                <a:rPr lang="es-ES" sz="1200" dirty="0" smtClean="0">
                  <a:latin typeface="Montserrat Light" panose="00000400000000000000" pitchFamily="2" charset="0"/>
                </a:rPr>
                <a:t>     </a:t>
              </a:r>
              <a:r>
                <a:rPr lang="es-ES" sz="1200" b="1" dirty="0" smtClean="0">
                  <a:latin typeface="Montserrat Light" panose="00000400000000000000" pitchFamily="2" charset="0"/>
                </a:rPr>
                <a:t>arquitectura </a:t>
              </a:r>
              <a:r>
                <a:rPr lang="es-ES" sz="1200" dirty="0" smtClean="0">
                  <a:latin typeface="Montserrat Light" panose="00000400000000000000" pitchFamily="2" charset="0"/>
                </a:rPr>
                <a:t>y del </a:t>
              </a:r>
              <a:r>
                <a:rPr lang="es-ES" sz="1200" b="1" dirty="0" smtClean="0">
                  <a:latin typeface="Montserrat Light" panose="00000400000000000000" pitchFamily="2" charset="0"/>
                </a:rPr>
                <a:t>entorno construido</a:t>
              </a:r>
              <a:endParaRPr lang="es-ES" sz="1200" dirty="0" smtClean="0">
                <a:latin typeface="Montserrat Light" panose="00000400000000000000" pitchFamily="2" charset="0"/>
              </a:endParaRPr>
            </a:p>
          </p:txBody>
        </p:sp>
        <p:sp>
          <p:nvSpPr>
            <p:cNvPr id="119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1858319" y="4787087"/>
              <a:ext cx="4680520" cy="370439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buClr>
                  <a:schemeClr val="bg1">
                    <a:lumMod val="50000"/>
                  </a:schemeClr>
                </a:buClr>
                <a:buNone/>
                <a:defRPr/>
              </a:pPr>
              <a:r>
                <a:rPr lang="es-ES" sz="1200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3 </a:t>
              </a:r>
              <a:r>
                <a:rPr lang="es-ES" sz="1200" dirty="0" smtClean="0">
                  <a:latin typeface="Montserrat Light" panose="00000400000000000000" pitchFamily="2" charset="0"/>
                </a:rPr>
                <a:t>| </a:t>
              </a:r>
              <a:r>
                <a:rPr lang="es-ES" sz="1200" b="1" dirty="0" smtClean="0">
                  <a:latin typeface="Montserrat Light" panose="00000400000000000000" pitchFamily="2" charset="0"/>
                </a:rPr>
                <a:t>normas complementarias </a:t>
              </a:r>
              <a:r>
                <a:rPr lang="es-ES" sz="1200" dirty="0" smtClean="0">
                  <a:latin typeface="Montserrat Light" panose="00000400000000000000" pitchFamily="2" charset="0"/>
                </a:rPr>
                <a:t>a regulaciones generales para el</a:t>
              </a:r>
            </a:p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buClr>
                  <a:schemeClr val="bg1">
                    <a:lumMod val="50000"/>
                  </a:schemeClr>
                </a:buClr>
                <a:buNone/>
                <a:defRPr/>
              </a:pPr>
              <a:r>
                <a:rPr lang="es-ES" sz="1200" dirty="0">
                  <a:latin typeface="Montserrat Light" panose="00000400000000000000" pitchFamily="2" charset="0"/>
                </a:rPr>
                <a:t> </a:t>
              </a:r>
              <a:r>
                <a:rPr lang="es-ES" sz="1200" dirty="0" smtClean="0">
                  <a:latin typeface="Montserrat Light" panose="00000400000000000000" pitchFamily="2" charset="0"/>
                </a:rPr>
                <a:t>    </a:t>
              </a:r>
              <a:r>
                <a:rPr lang="es-ES" sz="1200" b="1" dirty="0" smtClean="0">
                  <a:latin typeface="Montserrat Light" panose="00000400000000000000" pitchFamily="2" charset="0"/>
                </a:rPr>
                <a:t>desarrollo </a:t>
              </a:r>
              <a:r>
                <a:rPr lang="es-ES" sz="1200" dirty="0" smtClean="0">
                  <a:latin typeface="Montserrat Light" panose="00000400000000000000" pitchFamily="2" charset="0"/>
                </a:rPr>
                <a:t>de los </a:t>
              </a:r>
              <a:r>
                <a:rPr lang="es-ES" sz="1200" b="1" dirty="0" smtClean="0">
                  <a:latin typeface="Montserrat Light" panose="00000400000000000000" pitchFamily="2" charset="0"/>
                </a:rPr>
                <a:t>fines de la ley</a:t>
              </a:r>
              <a:endParaRPr lang="es-ES" sz="1200" dirty="0" smtClean="0">
                <a:latin typeface="Montserrat Light" panose="00000400000000000000" pitchFamily="2" charset="0"/>
              </a:endParaRPr>
            </a:p>
          </p:txBody>
        </p:sp>
        <p:sp>
          <p:nvSpPr>
            <p:cNvPr id="121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195735" y="5161345"/>
              <a:ext cx="4523123" cy="1291991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lnSpc>
                  <a:spcPct val="100000"/>
                </a:lnSpc>
                <a:spcBef>
                  <a:spcPts val="0"/>
                </a:spcBef>
                <a:buClr>
                  <a:schemeClr val="bg1">
                    <a:lumMod val="50000"/>
                  </a:schemeClr>
                </a:buClr>
                <a:buFontTx/>
                <a:buChar char="-"/>
                <a:defRPr/>
              </a:pPr>
              <a:r>
                <a:rPr lang="es-ES" sz="1100" dirty="0" smtClean="0">
                  <a:latin typeface="Montserrat Light" panose="00000400000000000000" pitchFamily="2" charset="0"/>
                </a:rPr>
                <a:t>en relación con la contratación en el </a:t>
              </a:r>
              <a:r>
                <a:rPr lang="es-ES" sz="1100" b="1" dirty="0" smtClean="0">
                  <a:latin typeface="Montserrat Light" panose="00000400000000000000" pitchFamily="2" charset="0"/>
                </a:rPr>
                <a:t>sector público</a:t>
              </a:r>
              <a:r>
                <a:rPr lang="es-ES" sz="1100" dirty="0" smtClean="0">
                  <a:latin typeface="Montserrat Light" panose="00000400000000000000" pitchFamily="2" charset="0"/>
                </a:rPr>
                <a:t>.</a:t>
              </a:r>
            </a:p>
            <a:p>
              <a:pPr fontAlgn="auto">
                <a:lnSpc>
                  <a:spcPct val="100000"/>
                </a:lnSpc>
                <a:spcBef>
                  <a:spcPts val="0"/>
                </a:spcBef>
                <a:buClr>
                  <a:schemeClr val="bg1">
                    <a:lumMod val="50000"/>
                  </a:schemeClr>
                </a:buClr>
                <a:buFontTx/>
                <a:buChar char="-"/>
                <a:defRPr/>
              </a:pPr>
              <a:r>
                <a:rPr lang="es-ES" sz="1100" dirty="0" smtClean="0">
                  <a:latin typeface="Montserrat Light" panose="00000400000000000000" pitchFamily="2" charset="0"/>
                </a:rPr>
                <a:t>favorecer </a:t>
              </a:r>
              <a:r>
                <a:rPr lang="es-ES" sz="1100" b="1" dirty="0" smtClean="0">
                  <a:latin typeface="Montserrat Light" panose="00000400000000000000" pitchFamily="2" charset="0"/>
                </a:rPr>
                <a:t>desarrollo </a:t>
              </a:r>
              <a:r>
                <a:rPr lang="es-ES" sz="1100" b="1" dirty="0">
                  <a:latin typeface="Montserrat Light" panose="00000400000000000000" pitchFamily="2" charset="0"/>
                </a:rPr>
                <a:t>sostenible </a:t>
              </a:r>
              <a:r>
                <a:rPr lang="es-ES" sz="1100" dirty="0">
                  <a:latin typeface="Montserrat Light" panose="00000400000000000000" pitchFamily="2" charset="0"/>
                </a:rPr>
                <a:t>del territorio y los núcleos </a:t>
              </a:r>
              <a:r>
                <a:rPr lang="es-ES" sz="1100" dirty="0" smtClean="0">
                  <a:latin typeface="Montserrat Light" panose="00000400000000000000" pitchFamily="2" charset="0"/>
                </a:rPr>
                <a:t>urbanos,</a:t>
              </a:r>
              <a:br>
                <a:rPr lang="es-ES" sz="1100" dirty="0" smtClean="0">
                  <a:latin typeface="Montserrat Light" panose="00000400000000000000" pitchFamily="2" charset="0"/>
                </a:rPr>
              </a:br>
              <a:r>
                <a:rPr lang="es-ES" sz="1100" dirty="0" smtClean="0">
                  <a:latin typeface="Montserrat Light" panose="00000400000000000000" pitchFamily="2" charset="0"/>
                </a:rPr>
                <a:t>desplegando </a:t>
              </a:r>
              <a:r>
                <a:rPr lang="es-ES" sz="1100" dirty="0">
                  <a:latin typeface="Montserrat Light" panose="00000400000000000000" pitchFamily="2" charset="0"/>
                </a:rPr>
                <a:t>la </a:t>
              </a:r>
              <a:r>
                <a:rPr lang="es-ES" sz="1100" b="1" dirty="0" smtClean="0">
                  <a:latin typeface="Montserrat Light" panose="00000400000000000000" pitchFamily="2" charset="0"/>
                </a:rPr>
                <a:t>Agenda Urbana Española</a:t>
              </a:r>
              <a:r>
                <a:rPr lang="es-ES" sz="1100" dirty="0" smtClean="0">
                  <a:latin typeface="Montserrat Light" panose="00000400000000000000" pitchFamily="2" charset="0"/>
                </a:rPr>
                <a:t>.</a:t>
              </a:r>
            </a:p>
            <a:p>
              <a:pPr fontAlgn="auto">
                <a:lnSpc>
                  <a:spcPct val="100000"/>
                </a:lnSpc>
                <a:spcBef>
                  <a:spcPts val="0"/>
                </a:spcBef>
                <a:buClr>
                  <a:schemeClr val="bg1">
                    <a:lumMod val="50000"/>
                  </a:schemeClr>
                </a:buClr>
                <a:buFontTx/>
                <a:buChar char="-"/>
                <a:defRPr/>
              </a:pPr>
              <a:r>
                <a:rPr lang="es-ES" sz="1100" dirty="0" smtClean="0">
                  <a:latin typeface="Montserrat Light" panose="00000400000000000000" pitchFamily="2" charset="0"/>
                </a:rPr>
                <a:t>impulsar la </a:t>
              </a:r>
              <a:r>
                <a:rPr lang="es-ES" sz="1100" b="1" dirty="0" smtClean="0">
                  <a:latin typeface="Montserrat Light" panose="00000400000000000000" pitchFamily="2" charset="0"/>
                </a:rPr>
                <a:t>rehabilitación</a:t>
              </a:r>
              <a:r>
                <a:rPr lang="es-ES" sz="1100" dirty="0" smtClean="0">
                  <a:latin typeface="Montserrat Light" panose="00000400000000000000" pitchFamily="2" charset="0"/>
                </a:rPr>
                <a:t>,</a:t>
              </a:r>
              <a:r>
                <a:rPr lang="es-ES" sz="1100" b="1" dirty="0" smtClean="0">
                  <a:latin typeface="Montserrat Light" panose="00000400000000000000" pitchFamily="2" charset="0"/>
                </a:rPr>
                <a:t> renovación </a:t>
              </a:r>
              <a:r>
                <a:rPr lang="es-ES" sz="1100" dirty="0" smtClean="0">
                  <a:latin typeface="Montserrat Light" panose="00000400000000000000" pitchFamily="2" charset="0"/>
                </a:rPr>
                <a:t>y </a:t>
              </a:r>
              <a:r>
                <a:rPr lang="es-ES" sz="1100" b="1" dirty="0" smtClean="0">
                  <a:latin typeface="Montserrat Light" panose="00000400000000000000" pitchFamily="2" charset="0"/>
                </a:rPr>
                <a:t>regeneración urbana</a:t>
              </a:r>
              <a:br>
                <a:rPr lang="es-ES" sz="1100" b="1" dirty="0" smtClean="0">
                  <a:latin typeface="Montserrat Light" panose="00000400000000000000" pitchFamily="2" charset="0"/>
                </a:rPr>
              </a:br>
              <a:r>
                <a:rPr lang="es-ES" sz="1100" dirty="0" smtClean="0">
                  <a:latin typeface="Montserrat Light" panose="00000400000000000000" pitchFamily="2" charset="0"/>
                </a:rPr>
                <a:t>mejorando la calidad del entorno construido y garantizando su</a:t>
              </a:r>
              <a:br>
                <a:rPr lang="es-ES" sz="1100" dirty="0" smtClean="0">
                  <a:latin typeface="Montserrat Light" panose="00000400000000000000" pitchFamily="2" charset="0"/>
                </a:rPr>
              </a:br>
              <a:r>
                <a:rPr lang="es-ES" sz="1100" dirty="0" smtClean="0">
                  <a:latin typeface="Montserrat Light" panose="00000400000000000000" pitchFamily="2" charset="0"/>
                </a:rPr>
                <a:t>contribución a la </a:t>
              </a:r>
              <a:r>
                <a:rPr lang="es-ES" sz="1100" b="1" dirty="0" smtClean="0">
                  <a:latin typeface="Montserrat Light" panose="00000400000000000000" pitchFamily="2" charset="0"/>
                </a:rPr>
                <a:t>transición ecológica</a:t>
              </a:r>
              <a:r>
                <a:rPr lang="es-ES" sz="1100" dirty="0" smtClean="0">
                  <a:latin typeface="Montserrat Light" panose="00000400000000000000" pitchFamily="2" charset="0"/>
                </a:rPr>
                <a:t>.</a:t>
              </a:r>
            </a:p>
          </p:txBody>
        </p:sp>
      </p:grpSp>
      <p:grpSp>
        <p:nvGrpSpPr>
          <p:cNvPr id="10" name="9 Grupo"/>
          <p:cNvGrpSpPr/>
          <p:nvPr/>
        </p:nvGrpSpPr>
        <p:grpSpPr>
          <a:xfrm>
            <a:off x="443726" y="1269142"/>
            <a:ext cx="8403671" cy="5097328"/>
            <a:chOff x="443726" y="1269142"/>
            <a:chExt cx="8403671" cy="5097328"/>
          </a:xfrm>
        </p:grpSpPr>
        <p:grpSp>
          <p:nvGrpSpPr>
            <p:cNvPr id="6" name="5 Grupo"/>
            <p:cNvGrpSpPr/>
            <p:nvPr/>
          </p:nvGrpSpPr>
          <p:grpSpPr>
            <a:xfrm>
              <a:off x="443726" y="1269142"/>
              <a:ext cx="8357950" cy="976568"/>
              <a:chOff x="443726" y="1269142"/>
              <a:chExt cx="8357950" cy="976568"/>
            </a:xfrm>
          </p:grpSpPr>
          <p:cxnSp>
            <p:nvCxnSpPr>
              <p:cNvPr id="53" name="52 Conector recto"/>
              <p:cNvCxnSpPr/>
              <p:nvPr/>
            </p:nvCxnSpPr>
            <p:spPr>
              <a:xfrm>
                <a:off x="611560" y="2187241"/>
                <a:ext cx="2592288" cy="0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8" name="97 Elipse"/>
              <p:cNvSpPr/>
              <p:nvPr/>
            </p:nvSpPr>
            <p:spPr>
              <a:xfrm flipH="1">
                <a:off x="443726" y="1875179"/>
                <a:ext cx="45720" cy="4572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tx1"/>
                  </a:solidFill>
                </a:endParaRPr>
              </a:p>
            </p:txBody>
          </p:sp>
          <p:sp>
            <p:nvSpPr>
              <p:cNvPr id="57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11560" y="1269142"/>
                <a:ext cx="2496465" cy="450443"/>
              </a:xfrm>
              <a:prstGeom prst="rect">
                <a:avLst/>
              </a:prstGeom>
            </p:spPr>
            <p:txBody>
              <a:bodyPr wrap="none" lIns="0" tIns="0" rIns="0" bIns="0" anchor="t">
                <a:norm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lnSpc>
                    <a:spcPct val="80000"/>
                  </a:lnSpc>
                  <a:spcBef>
                    <a:spcPts val="0"/>
                  </a:spcBef>
                  <a:buNone/>
                  <a:defRPr/>
                </a:pPr>
                <a:r>
                  <a:rPr lang="es-ES" sz="1200" b="1" dirty="0" smtClean="0">
                    <a:latin typeface="Montserrat Light" panose="00000400000000000000" pitchFamily="2" charset="0"/>
                  </a:rPr>
                  <a:t>aportaciones </a:t>
                </a:r>
                <a:r>
                  <a:rPr lang="es-ES" sz="1200" dirty="0" smtClean="0">
                    <a:latin typeface="Montserrat Light" panose="00000400000000000000" pitchFamily="2" charset="0"/>
                  </a:rPr>
                  <a:t>a la </a:t>
                </a:r>
                <a:r>
                  <a:rPr lang="es-ES" sz="1200" b="1" dirty="0" smtClean="0">
                    <a:latin typeface="Montserrat Light" panose="00000400000000000000" pitchFamily="2" charset="0"/>
                  </a:rPr>
                  <a:t>ley del</a:t>
                </a:r>
              </a:p>
              <a:p>
                <a:pPr marL="0" indent="0" fontAlgn="auto">
                  <a:lnSpc>
                    <a:spcPct val="80000"/>
                  </a:lnSpc>
                  <a:spcBef>
                    <a:spcPts val="0"/>
                  </a:spcBef>
                  <a:buNone/>
                  <a:defRPr/>
                </a:pPr>
                <a:r>
                  <a:rPr lang="es-ES" sz="1200" b="1" dirty="0" smtClean="0">
                    <a:solidFill>
                      <a:srgbClr val="0E7683"/>
                    </a:solidFill>
                    <a:latin typeface="Montserrat Light" panose="00000400000000000000" pitchFamily="2" charset="0"/>
                  </a:rPr>
                  <a:t>cambio climático </a:t>
                </a:r>
                <a:r>
                  <a:rPr lang="es-ES" sz="1200" dirty="0" smtClean="0">
                    <a:latin typeface="Montserrat Light" panose="00000400000000000000" pitchFamily="2" charset="0"/>
                  </a:rPr>
                  <a:t>y </a:t>
                </a:r>
                <a:r>
                  <a:rPr lang="es-ES" sz="1200" b="1" dirty="0" smtClean="0">
                    <a:solidFill>
                      <a:srgbClr val="0E7683"/>
                    </a:solidFill>
                    <a:latin typeface="Montserrat Light" panose="00000400000000000000" pitchFamily="2" charset="0"/>
                  </a:rPr>
                  <a:t>transición ecológica</a:t>
                </a:r>
                <a:endParaRPr lang="es-ES" sz="1100" b="1" dirty="0">
                  <a:solidFill>
                    <a:srgbClr val="0E7683"/>
                  </a:solidFill>
                  <a:latin typeface="Montserrat Light" panose="00000400000000000000" pitchFamily="2" charset="0"/>
                </a:endParaRPr>
              </a:p>
            </p:txBody>
          </p:sp>
          <p:cxnSp>
            <p:nvCxnSpPr>
              <p:cNvPr id="58" name="57 Conector recto"/>
              <p:cNvCxnSpPr/>
              <p:nvPr/>
            </p:nvCxnSpPr>
            <p:spPr>
              <a:xfrm>
                <a:off x="611560" y="1676425"/>
                <a:ext cx="8190116" cy="0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" name="61 Elipse"/>
              <p:cNvSpPr/>
              <p:nvPr/>
            </p:nvSpPr>
            <p:spPr>
              <a:xfrm flipH="1">
                <a:off x="443726" y="1316738"/>
                <a:ext cx="45720" cy="4572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tx1"/>
                  </a:solidFill>
                </a:endParaRPr>
              </a:p>
            </p:txBody>
          </p:sp>
          <p:sp>
            <p:nvSpPr>
              <p:cNvPr id="88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11560" y="1795267"/>
                <a:ext cx="3024335" cy="450443"/>
              </a:xfrm>
              <a:prstGeom prst="rect">
                <a:avLst/>
              </a:prstGeom>
            </p:spPr>
            <p:txBody>
              <a:bodyPr wrap="none" lIns="0" tIns="0" rIns="0" bIns="0" anchor="t">
                <a:norm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lnSpc>
                    <a:spcPct val="80000"/>
                  </a:lnSpc>
                  <a:spcBef>
                    <a:spcPts val="0"/>
                  </a:spcBef>
                  <a:buNone/>
                  <a:defRPr/>
                </a:pPr>
                <a:r>
                  <a:rPr lang="es-ES" sz="1200" b="1" dirty="0" smtClean="0">
                    <a:latin typeface="Montserrat Light" panose="00000400000000000000" pitchFamily="2" charset="0"/>
                  </a:rPr>
                  <a:t>aportaciones </a:t>
                </a:r>
                <a:r>
                  <a:rPr lang="es-ES" sz="1200" dirty="0" smtClean="0">
                    <a:latin typeface="Montserrat Light" panose="00000400000000000000" pitchFamily="2" charset="0"/>
                  </a:rPr>
                  <a:t>a la </a:t>
                </a:r>
                <a:r>
                  <a:rPr lang="es-ES" sz="1200" b="1" dirty="0" smtClean="0">
                    <a:latin typeface="Montserrat Light" panose="00000400000000000000" pitchFamily="2" charset="0"/>
                  </a:rPr>
                  <a:t>ley de</a:t>
                </a:r>
              </a:p>
              <a:p>
                <a:pPr marL="0" indent="0" fontAlgn="auto">
                  <a:lnSpc>
                    <a:spcPct val="80000"/>
                  </a:lnSpc>
                  <a:spcBef>
                    <a:spcPts val="0"/>
                  </a:spcBef>
                  <a:buNone/>
                  <a:defRPr/>
                </a:pPr>
                <a:r>
                  <a:rPr lang="es-ES" sz="1200" b="1" dirty="0" smtClean="0">
                    <a:solidFill>
                      <a:srgbClr val="0E7683"/>
                    </a:solidFill>
                    <a:latin typeface="Montserrat Light" panose="00000400000000000000" pitchFamily="2" charset="0"/>
                  </a:rPr>
                  <a:t>arquitectura </a:t>
                </a:r>
                <a:r>
                  <a:rPr lang="es-ES" sz="1200" dirty="0" smtClean="0">
                    <a:latin typeface="Montserrat Light" panose="00000400000000000000" pitchFamily="2" charset="0"/>
                  </a:rPr>
                  <a:t>y </a:t>
                </a:r>
                <a:r>
                  <a:rPr lang="es-ES" sz="1200" b="1" dirty="0" smtClean="0">
                    <a:solidFill>
                      <a:srgbClr val="0E7683"/>
                    </a:solidFill>
                    <a:latin typeface="Montserrat Light" panose="00000400000000000000" pitchFamily="2" charset="0"/>
                  </a:rPr>
                  <a:t>entorno construido</a:t>
                </a:r>
                <a:endParaRPr lang="es-ES" sz="1100" b="1" dirty="0">
                  <a:solidFill>
                    <a:srgbClr val="0E7683"/>
                  </a:solidFill>
                  <a:latin typeface="Montserrat Light" panose="00000400000000000000" pitchFamily="2" charset="0"/>
                </a:endParaRPr>
              </a:p>
            </p:txBody>
          </p:sp>
        </p:grpSp>
        <p:pic>
          <p:nvPicPr>
            <p:cNvPr id="91" name="Imagen 2">
              <a:extLst>
                <a:ext uri="{FF2B5EF4-FFF2-40B4-BE49-F238E27FC236}">
                  <a16:creationId xmlns="" xmlns:a16="http://schemas.microsoft.com/office/drawing/2014/main" id="{3F27043A-D173-4967-AE87-55676B0ED5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218934" y="1811345"/>
              <a:ext cx="1628463" cy="2272382"/>
            </a:xfrm>
            <a:prstGeom prst="rect">
              <a:avLst/>
            </a:prstGeom>
          </p:spPr>
        </p:pic>
        <p:pic>
          <p:nvPicPr>
            <p:cNvPr id="120" name="Imagen 1">
              <a:extLst>
                <a:ext uri="{FF2B5EF4-FFF2-40B4-BE49-F238E27FC236}">
                  <a16:creationId xmlns="" xmlns:a16="http://schemas.microsoft.com/office/drawing/2014/main" id="{D27926D0-1825-450C-9BE8-D84F2B16D83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212584" y="4110275"/>
              <a:ext cx="1628463" cy="22561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15225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395536" y="332656"/>
            <a:ext cx="4752528" cy="307975"/>
          </a:xfrm>
          <a:prstGeom prst="rect">
            <a:avLst/>
          </a:prstGeom>
        </p:spPr>
        <p:txBody>
          <a:bodyPr lIns="45720" rIns="45720" anchor="b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defRPr/>
            </a:pPr>
            <a:r>
              <a:rPr lang="es-ES" sz="1600" b="1" dirty="0" smtClean="0">
                <a:solidFill>
                  <a:srgbClr val="0E7683"/>
                </a:solidFill>
                <a:latin typeface="Montserrat Light" panose="00000400000000000000" pitchFamily="2" charset="0"/>
              </a:rPr>
              <a:t>informe del decano</a:t>
            </a:r>
            <a:endParaRPr lang="es-ES" sz="1600" b="1" dirty="0">
              <a:solidFill>
                <a:srgbClr val="0E7683"/>
              </a:solidFill>
              <a:latin typeface="Montserrat Light" panose="00000400000000000000" pitchFamily="2" charset="0"/>
            </a:endParaRPr>
          </a:p>
        </p:txBody>
      </p:sp>
      <p:sp>
        <p:nvSpPr>
          <p:cNvPr id="59" name="58 Elipse"/>
          <p:cNvSpPr/>
          <p:nvPr/>
        </p:nvSpPr>
        <p:spPr>
          <a:xfrm>
            <a:off x="398006" y="463783"/>
            <a:ext cx="45719" cy="45719"/>
          </a:xfrm>
          <a:prstGeom prst="ellipse">
            <a:avLst/>
          </a:prstGeom>
          <a:solidFill>
            <a:srgbClr val="0E76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82" name="81 Conector recto"/>
          <p:cNvCxnSpPr/>
          <p:nvPr/>
        </p:nvCxnSpPr>
        <p:spPr>
          <a:xfrm>
            <a:off x="539552" y="640631"/>
            <a:ext cx="8604448" cy="0"/>
          </a:xfrm>
          <a:prstGeom prst="line">
            <a:avLst/>
          </a:prstGeom>
          <a:ln w="12700">
            <a:solidFill>
              <a:srgbClr val="0E7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66 Grupo"/>
          <p:cNvGrpSpPr/>
          <p:nvPr/>
        </p:nvGrpSpPr>
        <p:grpSpPr>
          <a:xfrm>
            <a:off x="1" y="6533694"/>
            <a:ext cx="9143999" cy="331655"/>
            <a:chOff x="1" y="6533694"/>
            <a:chExt cx="9143999" cy="331655"/>
          </a:xfrm>
        </p:grpSpPr>
        <p:grpSp>
          <p:nvGrpSpPr>
            <p:cNvPr id="72" name="71 Grupo"/>
            <p:cNvGrpSpPr/>
            <p:nvPr/>
          </p:nvGrpSpPr>
          <p:grpSpPr>
            <a:xfrm>
              <a:off x="1" y="6539693"/>
              <a:ext cx="9143999" cy="325656"/>
              <a:chOff x="1" y="6539693"/>
              <a:chExt cx="9143999" cy="325656"/>
            </a:xfrm>
          </p:grpSpPr>
          <p:sp>
            <p:nvSpPr>
              <p:cNvPr id="80" name="79 Rectángulo"/>
              <p:cNvSpPr/>
              <p:nvPr/>
            </p:nvSpPr>
            <p:spPr>
              <a:xfrm>
                <a:off x="1" y="6539693"/>
                <a:ext cx="9143999" cy="275676"/>
              </a:xfrm>
              <a:prstGeom prst="rect">
                <a:avLst/>
              </a:prstGeom>
              <a:solidFill>
                <a:srgbClr val="0E768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83" name="82 Rectángulo"/>
              <p:cNvSpPr/>
              <p:nvPr/>
            </p:nvSpPr>
            <p:spPr>
              <a:xfrm>
                <a:off x="1" y="6815369"/>
                <a:ext cx="9143999" cy="4998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pic>
            <p:nvPicPr>
              <p:cNvPr id="84" name="Picture 4" descr="D:\Nueva carpeta (3)\MEMORIA GESTION 2019\COADE.png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22898" y="6561988"/>
                <a:ext cx="753074" cy="25138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85" name="84 Conector recto"/>
              <p:cNvCxnSpPr/>
              <p:nvPr/>
            </p:nvCxnSpPr>
            <p:spPr>
              <a:xfrm flipV="1">
                <a:off x="8028384" y="6599922"/>
                <a:ext cx="0" cy="141446"/>
              </a:xfrm>
              <a:prstGeom prst="line">
                <a:avLst/>
              </a:prstGeom>
              <a:ln w="31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6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36296" y="6551757"/>
                <a:ext cx="864096" cy="271849"/>
              </a:xfrm>
              <a:prstGeom prst="rect">
                <a:avLst/>
              </a:prstGeom>
            </p:spPr>
            <p:txBody>
              <a:bodyPr lIns="45720" rIns="45720" anchor="b">
                <a:no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40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COLEGIO OFICIAL DE</a:t>
                </a:r>
              </a:p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60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ARQUITECTOS</a:t>
                </a:r>
              </a:p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46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DE EXTREMADURA</a:t>
                </a:r>
                <a:endParaRPr lang="es-ES" sz="460" dirty="0">
                  <a:solidFill>
                    <a:schemeClr val="bg1"/>
                  </a:solidFill>
                  <a:latin typeface="Montserrat Light" panose="00000400000000000000" pitchFamily="2" charset="0"/>
                </a:endParaRPr>
              </a:p>
            </p:txBody>
          </p:sp>
        </p:grpSp>
        <p:grpSp>
          <p:nvGrpSpPr>
            <p:cNvPr id="73" name="72 Grupo"/>
            <p:cNvGrpSpPr/>
            <p:nvPr/>
          </p:nvGrpSpPr>
          <p:grpSpPr>
            <a:xfrm>
              <a:off x="61785" y="6533694"/>
              <a:ext cx="4006159" cy="307975"/>
              <a:chOff x="5281856" y="6442601"/>
              <a:chExt cx="4006159" cy="307975"/>
            </a:xfrm>
          </p:grpSpPr>
          <p:sp>
            <p:nvSpPr>
              <p:cNvPr id="74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64356" y="6442601"/>
                <a:ext cx="3923659" cy="307975"/>
              </a:xfrm>
              <a:prstGeom prst="rect">
                <a:avLst/>
              </a:prstGeom>
            </p:spPr>
            <p:txBody>
              <a:bodyPr lIns="0" tIns="0" rIns="0" bIns="46800" anchor="b">
                <a:no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buNone/>
                  <a:defRPr/>
                </a:pP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asamblea general ordinaria 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| </a:t>
                </a: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COADE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 | </a:t>
                </a:r>
                <a:r>
                  <a:rPr lang="es-ES" sz="950" b="1" dirty="0" err="1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cáceres</a:t>
                </a: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 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| </a:t>
                </a: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14.12.2020</a:t>
                </a:r>
                <a:endParaRPr lang="es-ES" sz="950" b="1" dirty="0">
                  <a:solidFill>
                    <a:schemeClr val="bg1"/>
                  </a:solidFill>
                  <a:latin typeface="Montserrat Light" panose="00000400000000000000" pitchFamily="2" charset="0"/>
                </a:endParaRPr>
              </a:p>
            </p:txBody>
          </p:sp>
          <p:sp>
            <p:nvSpPr>
              <p:cNvPr id="79" name="78 Elipse"/>
              <p:cNvSpPr/>
              <p:nvPr/>
            </p:nvSpPr>
            <p:spPr>
              <a:xfrm>
                <a:off x="5281856" y="6604582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</p:grpSp>
      <p:sp>
        <p:nvSpPr>
          <p:cNvPr id="162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489446" y="756097"/>
            <a:ext cx="4987910" cy="147290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80000"/>
              </a:lnSpc>
              <a:spcBef>
                <a:spcPts val="0"/>
              </a:spcBef>
              <a:defRPr/>
            </a:pPr>
            <a:r>
              <a:rPr lang="es-ES" sz="1400" dirty="0">
                <a:solidFill>
                  <a:srgbClr val="0E7683"/>
                </a:solidFill>
                <a:latin typeface="Montserrat Light" panose="00000400000000000000" pitchFamily="2" charset="0"/>
              </a:rPr>
              <a:t>| </a:t>
            </a:r>
            <a:r>
              <a:rPr lang="es-ES" sz="1400" b="1" dirty="0" err="1" smtClean="0">
                <a:solidFill>
                  <a:srgbClr val="0E7683"/>
                </a:solidFill>
                <a:latin typeface="Montserrat Medium" panose="00000600000000000000" pitchFamily="2" charset="0"/>
              </a:rPr>
              <a:t>cscae</a:t>
            </a:r>
            <a:endParaRPr lang="es-ES" sz="1600" b="1" dirty="0">
              <a:solidFill>
                <a:schemeClr val="tx1">
                  <a:lumMod val="50000"/>
                  <a:lumOff val="50000"/>
                </a:schemeClr>
              </a:solidFill>
              <a:latin typeface="Montserrat Light" panose="00000400000000000000" pitchFamily="2" charset="0"/>
            </a:endParaRPr>
          </a:p>
        </p:txBody>
      </p:sp>
      <p:sp>
        <p:nvSpPr>
          <p:cNvPr id="163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312013" y="753160"/>
            <a:ext cx="169815" cy="210812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80000"/>
              </a:lnSpc>
              <a:spcBef>
                <a:spcPts val="0"/>
              </a:spcBef>
              <a:defRPr/>
            </a:pPr>
            <a:r>
              <a:rPr lang="es-ES" sz="1800" b="1" dirty="0" smtClean="0">
                <a:solidFill>
                  <a:srgbClr val="0E7683"/>
                </a:solidFill>
                <a:latin typeface="Montserrat Medium" panose="00000600000000000000" pitchFamily="2" charset="0"/>
              </a:rPr>
              <a:t>7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Montserrat Light" panose="00000400000000000000" pitchFamily="2" charset="0"/>
            </a:endParaRPr>
          </a:p>
        </p:txBody>
      </p:sp>
      <p:sp>
        <p:nvSpPr>
          <p:cNvPr id="14" name="AutoShape 9" descr="C:\Users\sobremesa\AppData\Local\Temp\SaveForWeb\BrowserPreview\BrowserPreview_tmp.gif?160778798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5" name="AutoShape 11" descr="C:\Users\sobremesa\AppData\Local\Temp\SaveForWeb\BrowserPreview\BrowserPreview_tmp.gif?1607787982"/>
          <p:cNvSpPr>
            <a:spLocks noChangeAspect="1" noChangeArrowheads="1"/>
          </p:cNvSpPr>
          <p:nvPr/>
        </p:nvSpPr>
        <p:spPr bwMode="auto">
          <a:xfrm>
            <a:off x="63500" y="-136525"/>
            <a:ext cx="15240000" cy="199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grpSp>
        <p:nvGrpSpPr>
          <p:cNvPr id="19" name="18 Grupo"/>
          <p:cNvGrpSpPr/>
          <p:nvPr/>
        </p:nvGrpSpPr>
        <p:grpSpPr>
          <a:xfrm>
            <a:off x="292964" y="984611"/>
            <a:ext cx="8583008" cy="216338"/>
            <a:chOff x="292964" y="984611"/>
            <a:chExt cx="8583008" cy="216338"/>
          </a:xfrm>
        </p:grpSpPr>
        <p:sp>
          <p:nvSpPr>
            <p:cNvPr id="20" name="19 Rectángulo"/>
            <p:cNvSpPr/>
            <p:nvPr/>
          </p:nvSpPr>
          <p:spPr>
            <a:xfrm>
              <a:off x="539552" y="984611"/>
              <a:ext cx="8336420" cy="189281"/>
            </a:xfrm>
            <a:prstGeom prst="rect">
              <a:avLst/>
            </a:prstGeom>
            <a:solidFill>
              <a:srgbClr val="0E76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2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1016684"/>
              <a:ext cx="2232248" cy="136569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aportaciones en materia legislativa</a:t>
              </a:r>
              <a:endParaRPr lang="es-ES" sz="1400" dirty="0">
                <a:solidFill>
                  <a:schemeClr val="bg1"/>
                </a:solidFill>
                <a:latin typeface="Montserrat Light" panose="00000400000000000000" pitchFamily="2" charset="0"/>
              </a:endParaRPr>
            </a:p>
          </p:txBody>
        </p:sp>
        <p:sp>
          <p:nvSpPr>
            <p:cNvPr id="23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92964" y="988108"/>
              <a:ext cx="227542" cy="212841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0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7.6</a:t>
              </a:r>
              <a:endParaRPr lang="es-ES" sz="1000" b="1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</p:grpSp>
      <p:grpSp>
        <p:nvGrpSpPr>
          <p:cNvPr id="10" name="9 Grupo"/>
          <p:cNvGrpSpPr/>
          <p:nvPr/>
        </p:nvGrpSpPr>
        <p:grpSpPr>
          <a:xfrm>
            <a:off x="443726" y="1269142"/>
            <a:ext cx="8403671" cy="5097328"/>
            <a:chOff x="443726" y="1269142"/>
            <a:chExt cx="8403671" cy="5097328"/>
          </a:xfrm>
        </p:grpSpPr>
        <p:grpSp>
          <p:nvGrpSpPr>
            <p:cNvPr id="6" name="5 Grupo"/>
            <p:cNvGrpSpPr/>
            <p:nvPr/>
          </p:nvGrpSpPr>
          <p:grpSpPr>
            <a:xfrm>
              <a:off x="443726" y="1269142"/>
              <a:ext cx="8357950" cy="976568"/>
              <a:chOff x="443726" y="1269142"/>
              <a:chExt cx="8357950" cy="976568"/>
            </a:xfrm>
          </p:grpSpPr>
          <p:cxnSp>
            <p:nvCxnSpPr>
              <p:cNvPr id="53" name="52 Conector recto"/>
              <p:cNvCxnSpPr/>
              <p:nvPr/>
            </p:nvCxnSpPr>
            <p:spPr>
              <a:xfrm>
                <a:off x="611560" y="2187241"/>
                <a:ext cx="2592288" cy="0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8" name="97 Elipse"/>
              <p:cNvSpPr/>
              <p:nvPr/>
            </p:nvSpPr>
            <p:spPr>
              <a:xfrm flipH="1">
                <a:off x="443726" y="1875179"/>
                <a:ext cx="45720" cy="4572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tx1"/>
                  </a:solidFill>
                </a:endParaRPr>
              </a:p>
            </p:txBody>
          </p:sp>
          <p:sp>
            <p:nvSpPr>
              <p:cNvPr id="57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11560" y="1269142"/>
                <a:ext cx="2496465" cy="450443"/>
              </a:xfrm>
              <a:prstGeom prst="rect">
                <a:avLst/>
              </a:prstGeom>
            </p:spPr>
            <p:txBody>
              <a:bodyPr wrap="none" lIns="0" tIns="0" rIns="0" bIns="0" anchor="t">
                <a:norm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lnSpc>
                    <a:spcPct val="80000"/>
                  </a:lnSpc>
                  <a:spcBef>
                    <a:spcPts val="0"/>
                  </a:spcBef>
                  <a:buNone/>
                  <a:defRPr/>
                </a:pPr>
                <a:r>
                  <a:rPr lang="es-ES" sz="1200" b="1" dirty="0" smtClean="0">
                    <a:latin typeface="Montserrat Light" panose="00000400000000000000" pitchFamily="2" charset="0"/>
                  </a:rPr>
                  <a:t>aportaciones </a:t>
                </a:r>
                <a:r>
                  <a:rPr lang="es-ES" sz="1200" dirty="0" smtClean="0">
                    <a:latin typeface="Montserrat Light" panose="00000400000000000000" pitchFamily="2" charset="0"/>
                  </a:rPr>
                  <a:t>a la </a:t>
                </a:r>
                <a:r>
                  <a:rPr lang="es-ES" sz="1200" b="1" dirty="0" smtClean="0">
                    <a:latin typeface="Montserrat Light" panose="00000400000000000000" pitchFamily="2" charset="0"/>
                  </a:rPr>
                  <a:t>ley del</a:t>
                </a:r>
              </a:p>
              <a:p>
                <a:pPr marL="0" indent="0" fontAlgn="auto">
                  <a:lnSpc>
                    <a:spcPct val="80000"/>
                  </a:lnSpc>
                  <a:spcBef>
                    <a:spcPts val="0"/>
                  </a:spcBef>
                  <a:buNone/>
                  <a:defRPr/>
                </a:pPr>
                <a:r>
                  <a:rPr lang="es-ES" sz="1200" b="1" dirty="0" smtClean="0">
                    <a:solidFill>
                      <a:srgbClr val="0E7683"/>
                    </a:solidFill>
                    <a:latin typeface="Montserrat Light" panose="00000400000000000000" pitchFamily="2" charset="0"/>
                  </a:rPr>
                  <a:t>cambio climático </a:t>
                </a:r>
                <a:r>
                  <a:rPr lang="es-ES" sz="1200" dirty="0" smtClean="0">
                    <a:latin typeface="Montserrat Light" panose="00000400000000000000" pitchFamily="2" charset="0"/>
                  </a:rPr>
                  <a:t>y </a:t>
                </a:r>
                <a:r>
                  <a:rPr lang="es-ES" sz="1200" b="1" dirty="0" smtClean="0">
                    <a:solidFill>
                      <a:srgbClr val="0E7683"/>
                    </a:solidFill>
                    <a:latin typeface="Montserrat Light" panose="00000400000000000000" pitchFamily="2" charset="0"/>
                  </a:rPr>
                  <a:t>transición ecológica</a:t>
                </a:r>
                <a:endParaRPr lang="es-ES" sz="1100" b="1" dirty="0">
                  <a:solidFill>
                    <a:srgbClr val="0E7683"/>
                  </a:solidFill>
                  <a:latin typeface="Montserrat Light" panose="00000400000000000000" pitchFamily="2" charset="0"/>
                </a:endParaRPr>
              </a:p>
            </p:txBody>
          </p:sp>
          <p:cxnSp>
            <p:nvCxnSpPr>
              <p:cNvPr id="58" name="57 Conector recto"/>
              <p:cNvCxnSpPr/>
              <p:nvPr/>
            </p:nvCxnSpPr>
            <p:spPr>
              <a:xfrm>
                <a:off x="611560" y="1676425"/>
                <a:ext cx="8190116" cy="0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" name="61 Elipse"/>
              <p:cNvSpPr/>
              <p:nvPr/>
            </p:nvSpPr>
            <p:spPr>
              <a:xfrm flipH="1">
                <a:off x="443726" y="1316738"/>
                <a:ext cx="45720" cy="4572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tx1"/>
                  </a:solidFill>
                </a:endParaRPr>
              </a:p>
            </p:txBody>
          </p:sp>
          <p:sp>
            <p:nvSpPr>
              <p:cNvPr id="88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11560" y="1795267"/>
                <a:ext cx="3024335" cy="450443"/>
              </a:xfrm>
              <a:prstGeom prst="rect">
                <a:avLst/>
              </a:prstGeom>
            </p:spPr>
            <p:txBody>
              <a:bodyPr wrap="none" lIns="0" tIns="0" rIns="0" bIns="0" anchor="t">
                <a:norm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lnSpc>
                    <a:spcPct val="80000"/>
                  </a:lnSpc>
                  <a:spcBef>
                    <a:spcPts val="0"/>
                  </a:spcBef>
                  <a:buNone/>
                  <a:defRPr/>
                </a:pPr>
                <a:r>
                  <a:rPr lang="es-ES" sz="1200" b="1" dirty="0" smtClean="0">
                    <a:latin typeface="Montserrat Light" panose="00000400000000000000" pitchFamily="2" charset="0"/>
                  </a:rPr>
                  <a:t>aportaciones </a:t>
                </a:r>
                <a:r>
                  <a:rPr lang="es-ES" sz="1200" dirty="0" smtClean="0">
                    <a:latin typeface="Montserrat Light" panose="00000400000000000000" pitchFamily="2" charset="0"/>
                  </a:rPr>
                  <a:t>a la </a:t>
                </a:r>
                <a:r>
                  <a:rPr lang="es-ES" sz="1200" b="1" dirty="0" smtClean="0">
                    <a:latin typeface="Montserrat Light" panose="00000400000000000000" pitchFamily="2" charset="0"/>
                  </a:rPr>
                  <a:t>ley de</a:t>
                </a:r>
              </a:p>
              <a:p>
                <a:pPr marL="0" indent="0" fontAlgn="auto">
                  <a:lnSpc>
                    <a:spcPct val="80000"/>
                  </a:lnSpc>
                  <a:spcBef>
                    <a:spcPts val="0"/>
                  </a:spcBef>
                  <a:buNone/>
                  <a:defRPr/>
                </a:pPr>
                <a:r>
                  <a:rPr lang="es-ES" sz="1200" b="1" dirty="0" smtClean="0">
                    <a:solidFill>
                      <a:srgbClr val="0E7683"/>
                    </a:solidFill>
                    <a:latin typeface="Montserrat Light" panose="00000400000000000000" pitchFamily="2" charset="0"/>
                  </a:rPr>
                  <a:t>arquitectura </a:t>
                </a:r>
                <a:r>
                  <a:rPr lang="es-ES" sz="1200" dirty="0" smtClean="0">
                    <a:latin typeface="Montserrat Light" panose="00000400000000000000" pitchFamily="2" charset="0"/>
                  </a:rPr>
                  <a:t>y </a:t>
                </a:r>
                <a:r>
                  <a:rPr lang="es-ES" sz="1200" b="1" dirty="0" smtClean="0">
                    <a:solidFill>
                      <a:srgbClr val="0E7683"/>
                    </a:solidFill>
                    <a:latin typeface="Montserrat Light" panose="00000400000000000000" pitchFamily="2" charset="0"/>
                  </a:rPr>
                  <a:t>entorno construido</a:t>
                </a:r>
                <a:endParaRPr lang="es-ES" sz="1100" b="1" dirty="0">
                  <a:solidFill>
                    <a:srgbClr val="0E7683"/>
                  </a:solidFill>
                  <a:latin typeface="Montserrat Light" panose="00000400000000000000" pitchFamily="2" charset="0"/>
                </a:endParaRPr>
              </a:p>
            </p:txBody>
          </p:sp>
        </p:grpSp>
        <p:pic>
          <p:nvPicPr>
            <p:cNvPr id="91" name="Imagen 2">
              <a:extLst>
                <a:ext uri="{FF2B5EF4-FFF2-40B4-BE49-F238E27FC236}">
                  <a16:creationId xmlns="" xmlns:a16="http://schemas.microsoft.com/office/drawing/2014/main" id="{3F27043A-D173-4967-AE87-55676B0ED5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218934" y="1811345"/>
              <a:ext cx="1628463" cy="2272382"/>
            </a:xfrm>
            <a:prstGeom prst="rect">
              <a:avLst/>
            </a:prstGeom>
          </p:spPr>
        </p:pic>
        <p:pic>
          <p:nvPicPr>
            <p:cNvPr id="120" name="Imagen 1">
              <a:extLst>
                <a:ext uri="{FF2B5EF4-FFF2-40B4-BE49-F238E27FC236}">
                  <a16:creationId xmlns="" xmlns:a16="http://schemas.microsoft.com/office/drawing/2014/main" id="{D27926D0-1825-450C-9BE8-D84F2B16D83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212584" y="4110275"/>
              <a:ext cx="1628463" cy="2256195"/>
            </a:xfrm>
            <a:prstGeom prst="rect">
              <a:avLst/>
            </a:prstGeom>
          </p:spPr>
        </p:pic>
      </p:grpSp>
      <p:grpSp>
        <p:nvGrpSpPr>
          <p:cNvPr id="30" name="29 Grupo"/>
          <p:cNvGrpSpPr/>
          <p:nvPr/>
        </p:nvGrpSpPr>
        <p:grpSpPr>
          <a:xfrm>
            <a:off x="736427" y="2366135"/>
            <a:ext cx="6476157" cy="3867718"/>
            <a:chOff x="736427" y="2366135"/>
            <a:chExt cx="6476157" cy="3867718"/>
          </a:xfrm>
        </p:grpSpPr>
        <p:grpSp>
          <p:nvGrpSpPr>
            <p:cNvPr id="8" name="7 Grupo"/>
            <p:cNvGrpSpPr/>
            <p:nvPr/>
          </p:nvGrpSpPr>
          <p:grpSpPr>
            <a:xfrm>
              <a:off x="736427" y="2366135"/>
              <a:ext cx="5838080" cy="3867718"/>
              <a:chOff x="736427" y="2366135"/>
              <a:chExt cx="5838080" cy="3867718"/>
            </a:xfrm>
          </p:grpSpPr>
          <p:sp>
            <p:nvSpPr>
              <p:cNvPr id="108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36427" y="2401742"/>
                <a:ext cx="1123365" cy="139572"/>
              </a:xfrm>
              <a:prstGeom prst="rect">
                <a:avLst/>
              </a:prstGeom>
            </p:spPr>
            <p:txBody>
              <a:bodyPr wrap="none" lIns="0" tIns="0" rIns="0" bIns="0" anchor="t">
                <a:norm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lnSpc>
                    <a:spcPct val="80000"/>
                  </a:lnSpc>
                  <a:spcBef>
                    <a:spcPts val="0"/>
                  </a:spcBef>
                  <a:buClr>
                    <a:srgbClr val="0E7683"/>
                  </a:buClr>
                  <a:buFont typeface="Wingdings" panose="05000000000000000000" pitchFamily="2" charset="2"/>
                  <a:buChar char="§"/>
                  <a:defRPr/>
                </a:pPr>
                <a:r>
                  <a:rPr lang="es-ES" sz="1050" b="1" dirty="0" smtClean="0">
                    <a:latin typeface="Montserrat Light" panose="00000400000000000000" pitchFamily="2" charset="0"/>
                  </a:rPr>
                  <a:t>hoja de</a:t>
                </a:r>
                <a:r>
                  <a:rPr lang="es-ES" sz="1050" b="1" dirty="0" smtClean="0">
                    <a:solidFill>
                      <a:srgbClr val="0E7683"/>
                    </a:solidFill>
                    <a:latin typeface="Montserrat Light" panose="00000400000000000000" pitchFamily="2" charset="0"/>
                  </a:rPr>
                  <a:t> ruta</a:t>
                </a:r>
              </a:p>
            </p:txBody>
          </p:sp>
          <p:sp>
            <p:nvSpPr>
              <p:cNvPr id="109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58319" y="2366135"/>
                <a:ext cx="4680520" cy="175179"/>
              </a:xfrm>
              <a:prstGeom prst="rect">
                <a:avLst/>
              </a:prstGeom>
            </p:spPr>
            <p:txBody>
              <a:bodyPr wrap="none" lIns="0" tIns="0" rIns="0" bIns="0" anchor="t">
                <a:norm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lnSpc>
                    <a:spcPct val="80000"/>
                  </a:lnSpc>
                  <a:spcBef>
                    <a:spcPts val="0"/>
                  </a:spcBef>
                  <a:buClr>
                    <a:schemeClr val="bg1">
                      <a:lumMod val="50000"/>
                    </a:schemeClr>
                  </a:buClr>
                  <a:buNone/>
                  <a:defRPr/>
                </a:pPr>
                <a:r>
                  <a:rPr lang="es-ES" sz="1200" dirty="0" smtClean="0">
                    <a:solidFill>
                      <a:srgbClr val="0E7683"/>
                    </a:solidFill>
                    <a:latin typeface="Montserrat SemiBold" panose="00000700000000000000" pitchFamily="2" charset="0"/>
                  </a:rPr>
                  <a:t>1</a:t>
                </a:r>
                <a:r>
                  <a:rPr lang="es-ES" sz="1200" dirty="0" smtClean="0">
                    <a:latin typeface="Montserrat Light" panose="00000400000000000000" pitchFamily="2" charset="0"/>
                  </a:rPr>
                  <a:t> | </a:t>
                </a:r>
                <a:r>
                  <a:rPr lang="es-ES" sz="1200" b="1" dirty="0" smtClean="0">
                    <a:latin typeface="Montserrat Light" panose="00000400000000000000" pitchFamily="2" charset="0"/>
                  </a:rPr>
                  <a:t>propuestas </a:t>
                </a:r>
                <a:r>
                  <a:rPr lang="es-ES" sz="1200" b="1" dirty="0" err="1" smtClean="0">
                    <a:solidFill>
                      <a:srgbClr val="0E7683"/>
                    </a:solidFill>
                    <a:latin typeface="Montserrat Light" panose="00000400000000000000" pitchFamily="2" charset="0"/>
                  </a:rPr>
                  <a:t>cscae</a:t>
                </a:r>
                <a:endParaRPr lang="es-ES" sz="1200" dirty="0" smtClean="0">
                  <a:solidFill>
                    <a:srgbClr val="0E7683"/>
                  </a:solidFill>
                  <a:latin typeface="Montserrat Light" panose="00000400000000000000" pitchFamily="2" charset="0"/>
                </a:endParaRPr>
              </a:p>
            </p:txBody>
          </p:sp>
          <p:cxnSp>
            <p:nvCxnSpPr>
              <p:cNvPr id="110" name="109 Conector recto"/>
              <p:cNvCxnSpPr/>
              <p:nvPr/>
            </p:nvCxnSpPr>
            <p:spPr>
              <a:xfrm>
                <a:off x="1750307" y="2366135"/>
                <a:ext cx="0" cy="3867718"/>
              </a:xfrm>
              <a:prstGeom prst="line">
                <a:avLst/>
              </a:prstGeom>
              <a:ln w="6350">
                <a:solidFill>
                  <a:schemeClr val="bg1">
                    <a:lumMod val="50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2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58319" y="2608337"/>
                <a:ext cx="4680520" cy="175179"/>
              </a:xfrm>
              <a:prstGeom prst="rect">
                <a:avLst/>
              </a:prstGeom>
            </p:spPr>
            <p:txBody>
              <a:bodyPr wrap="none" lIns="0" tIns="0" rIns="0" bIns="0" anchor="t">
                <a:norm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lnSpc>
                    <a:spcPct val="80000"/>
                  </a:lnSpc>
                  <a:spcBef>
                    <a:spcPts val="0"/>
                  </a:spcBef>
                  <a:buClr>
                    <a:schemeClr val="bg1">
                      <a:lumMod val="50000"/>
                    </a:schemeClr>
                  </a:buClr>
                  <a:buNone/>
                  <a:defRPr/>
                </a:pPr>
                <a:r>
                  <a:rPr lang="es-ES" sz="1200" dirty="0" smtClean="0">
                    <a:solidFill>
                      <a:srgbClr val="0E7683"/>
                    </a:solidFill>
                    <a:latin typeface="Montserrat SemiBold" panose="00000700000000000000" pitchFamily="2" charset="0"/>
                  </a:rPr>
                  <a:t>2</a:t>
                </a:r>
                <a:r>
                  <a:rPr lang="es-ES" sz="1200" dirty="0" smtClean="0">
                    <a:latin typeface="Montserrat Light" panose="00000400000000000000" pitchFamily="2" charset="0"/>
                  </a:rPr>
                  <a:t> | </a:t>
                </a:r>
                <a:r>
                  <a:rPr lang="es-ES" sz="1200" b="1" dirty="0" smtClean="0">
                    <a:latin typeface="Montserrat Light" panose="00000400000000000000" pitchFamily="2" charset="0"/>
                  </a:rPr>
                  <a:t>ministerio de </a:t>
                </a:r>
                <a:r>
                  <a:rPr lang="es-ES" sz="1200" b="1" dirty="0" smtClean="0">
                    <a:solidFill>
                      <a:srgbClr val="0E7683"/>
                    </a:solidFill>
                    <a:latin typeface="Montserrat Light" panose="00000400000000000000" pitchFamily="2" charset="0"/>
                  </a:rPr>
                  <a:t>fomento</a:t>
                </a:r>
                <a:r>
                  <a:rPr lang="es-ES" sz="1200" b="1" dirty="0" smtClean="0">
                    <a:latin typeface="Montserrat Light" panose="00000400000000000000" pitchFamily="2" charset="0"/>
                  </a:rPr>
                  <a:t> </a:t>
                </a:r>
                <a:r>
                  <a:rPr lang="es-ES" sz="1200" dirty="0" smtClean="0">
                    <a:latin typeface="Montserrat Light" panose="00000400000000000000" pitchFamily="2" charset="0"/>
                  </a:rPr>
                  <a:t>asume la iniciativa</a:t>
                </a:r>
              </a:p>
            </p:txBody>
          </p:sp>
          <p:sp>
            <p:nvSpPr>
              <p:cNvPr id="113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58319" y="2859946"/>
                <a:ext cx="4680520" cy="175179"/>
              </a:xfrm>
              <a:prstGeom prst="rect">
                <a:avLst/>
              </a:prstGeom>
            </p:spPr>
            <p:txBody>
              <a:bodyPr wrap="none" lIns="0" tIns="0" rIns="0" bIns="0" anchor="t">
                <a:norm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lnSpc>
                    <a:spcPct val="80000"/>
                  </a:lnSpc>
                  <a:spcBef>
                    <a:spcPts val="0"/>
                  </a:spcBef>
                  <a:buClr>
                    <a:schemeClr val="bg1">
                      <a:lumMod val="50000"/>
                    </a:schemeClr>
                  </a:buClr>
                  <a:buNone/>
                  <a:defRPr/>
                </a:pPr>
                <a:r>
                  <a:rPr lang="es-ES" sz="1200" dirty="0" smtClean="0">
                    <a:solidFill>
                      <a:srgbClr val="0E7683"/>
                    </a:solidFill>
                    <a:latin typeface="Montserrat SemiBold" panose="00000700000000000000" pitchFamily="2" charset="0"/>
                  </a:rPr>
                  <a:t>3</a:t>
                </a:r>
                <a:r>
                  <a:rPr lang="es-ES" sz="1200" dirty="0" smtClean="0">
                    <a:latin typeface="Montserrat Light" panose="00000400000000000000" pitchFamily="2" charset="0"/>
                  </a:rPr>
                  <a:t> | </a:t>
                </a:r>
                <a:r>
                  <a:rPr lang="es-ES" sz="1200" b="1" dirty="0" smtClean="0">
                    <a:latin typeface="Montserrat Light" panose="00000400000000000000" pitchFamily="2" charset="0"/>
                  </a:rPr>
                  <a:t>participación</a:t>
                </a:r>
                <a:r>
                  <a:rPr lang="es-ES" sz="1200" dirty="0" smtClean="0">
                    <a:latin typeface="Montserrat Light" panose="00000400000000000000" pitchFamily="2" charset="0"/>
                  </a:rPr>
                  <a:t> </a:t>
                </a:r>
                <a:r>
                  <a:rPr lang="es-ES" sz="1200" b="1" dirty="0" smtClean="0">
                    <a:solidFill>
                      <a:srgbClr val="0E7683"/>
                    </a:solidFill>
                    <a:latin typeface="Montserrat Light" panose="00000400000000000000" pitchFamily="2" charset="0"/>
                  </a:rPr>
                  <a:t>pública</a:t>
                </a:r>
                <a:endParaRPr lang="es-ES" sz="1200" dirty="0" smtClean="0">
                  <a:solidFill>
                    <a:srgbClr val="0E7683"/>
                  </a:solidFill>
                  <a:latin typeface="Montserrat Light" panose="00000400000000000000" pitchFamily="2" charset="0"/>
                </a:endParaRPr>
              </a:p>
            </p:txBody>
          </p:sp>
          <p:sp>
            <p:nvSpPr>
              <p:cNvPr id="114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58319" y="3126261"/>
                <a:ext cx="4680520" cy="175179"/>
              </a:xfrm>
              <a:prstGeom prst="rect">
                <a:avLst/>
              </a:prstGeom>
            </p:spPr>
            <p:txBody>
              <a:bodyPr wrap="none" lIns="0" tIns="0" rIns="0" bIns="0" anchor="t">
                <a:norm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lnSpc>
                    <a:spcPct val="80000"/>
                  </a:lnSpc>
                  <a:spcBef>
                    <a:spcPts val="0"/>
                  </a:spcBef>
                  <a:buClr>
                    <a:schemeClr val="bg1">
                      <a:lumMod val="50000"/>
                    </a:schemeClr>
                  </a:buClr>
                  <a:buNone/>
                  <a:defRPr/>
                </a:pPr>
                <a:r>
                  <a:rPr lang="es-ES" sz="1200" dirty="0" smtClean="0">
                    <a:solidFill>
                      <a:srgbClr val="0E7683"/>
                    </a:solidFill>
                    <a:latin typeface="Montserrat SemiBold" panose="00000700000000000000" pitchFamily="2" charset="0"/>
                  </a:rPr>
                  <a:t>4</a:t>
                </a:r>
                <a:r>
                  <a:rPr lang="es-ES" sz="1200" dirty="0" smtClean="0">
                    <a:latin typeface="Montserrat Light" panose="00000400000000000000" pitchFamily="2" charset="0"/>
                  </a:rPr>
                  <a:t> </a:t>
                </a:r>
                <a:r>
                  <a:rPr lang="es-ES" sz="1200" dirty="0">
                    <a:latin typeface="Montserrat Light" panose="00000400000000000000" pitchFamily="2" charset="0"/>
                  </a:rPr>
                  <a:t>| </a:t>
                </a:r>
                <a:r>
                  <a:rPr lang="es-ES" sz="1200" b="1" dirty="0">
                    <a:latin typeface="Montserrat Light" panose="00000400000000000000" pitchFamily="2" charset="0"/>
                  </a:rPr>
                  <a:t>debates </a:t>
                </a:r>
                <a:r>
                  <a:rPr lang="es-ES" sz="1200" dirty="0">
                    <a:latin typeface="Montserrat Light" panose="00000400000000000000" pitchFamily="2" charset="0"/>
                  </a:rPr>
                  <a:t>en </a:t>
                </a:r>
                <a:r>
                  <a:rPr lang="es-ES" sz="1200" b="1" dirty="0" err="1">
                    <a:solidFill>
                      <a:srgbClr val="0E7683"/>
                    </a:solidFill>
                    <a:latin typeface="Montserrat Light" panose="00000400000000000000" pitchFamily="2" charset="0"/>
                  </a:rPr>
                  <a:t>coa’s</a:t>
                </a:r>
                <a:endParaRPr lang="es-ES" sz="1200" dirty="0">
                  <a:solidFill>
                    <a:srgbClr val="0E7683"/>
                  </a:solidFill>
                  <a:latin typeface="Montserrat Light" panose="00000400000000000000" pitchFamily="2" charset="0"/>
                </a:endParaRPr>
              </a:p>
            </p:txBody>
          </p:sp>
          <p:sp>
            <p:nvSpPr>
              <p:cNvPr id="48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58319" y="3381375"/>
                <a:ext cx="4680520" cy="175179"/>
              </a:xfrm>
              <a:prstGeom prst="rect">
                <a:avLst/>
              </a:prstGeom>
            </p:spPr>
            <p:txBody>
              <a:bodyPr wrap="none" lIns="0" tIns="0" rIns="0" bIns="0" anchor="t">
                <a:norm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lnSpc>
                    <a:spcPct val="80000"/>
                  </a:lnSpc>
                  <a:spcBef>
                    <a:spcPts val="0"/>
                  </a:spcBef>
                  <a:buClr>
                    <a:schemeClr val="bg1">
                      <a:lumMod val="50000"/>
                    </a:schemeClr>
                  </a:buClr>
                  <a:buNone/>
                  <a:defRPr/>
                </a:pPr>
                <a:r>
                  <a:rPr lang="es-ES" sz="1200" dirty="0" smtClean="0">
                    <a:solidFill>
                      <a:srgbClr val="0E7683"/>
                    </a:solidFill>
                    <a:latin typeface="Montserrat SemiBold" panose="00000700000000000000" pitchFamily="2" charset="0"/>
                  </a:rPr>
                  <a:t>5</a:t>
                </a:r>
                <a:r>
                  <a:rPr lang="es-ES" sz="1200" dirty="0" smtClean="0">
                    <a:latin typeface="Montserrat Light" panose="00000400000000000000" pitchFamily="2" charset="0"/>
                  </a:rPr>
                  <a:t> </a:t>
                </a:r>
                <a:r>
                  <a:rPr lang="es-ES" sz="1200" dirty="0">
                    <a:latin typeface="Montserrat Light" panose="00000400000000000000" pitchFamily="2" charset="0"/>
                  </a:rPr>
                  <a:t>| </a:t>
                </a:r>
                <a:r>
                  <a:rPr lang="es-ES" sz="1200" b="1" dirty="0" smtClean="0">
                    <a:latin typeface="Montserrat Light" panose="00000400000000000000" pitchFamily="2" charset="0"/>
                  </a:rPr>
                  <a:t>proceso</a:t>
                </a:r>
                <a:r>
                  <a:rPr lang="es-ES" sz="1200" dirty="0" smtClean="0">
                    <a:latin typeface="Montserrat Light" panose="00000400000000000000" pitchFamily="2" charset="0"/>
                  </a:rPr>
                  <a:t> </a:t>
                </a:r>
                <a:r>
                  <a:rPr lang="es-ES" sz="1200" b="1" dirty="0" smtClean="0">
                    <a:solidFill>
                      <a:srgbClr val="0E7683"/>
                    </a:solidFill>
                    <a:latin typeface="Montserrat Light" panose="00000400000000000000" pitchFamily="2" charset="0"/>
                  </a:rPr>
                  <a:t>participativo</a:t>
                </a:r>
                <a:endParaRPr lang="es-ES" sz="1200" dirty="0">
                  <a:latin typeface="Montserrat Bold" panose="00000800000000000000" pitchFamily="2" charset="0"/>
                </a:endParaRPr>
              </a:p>
            </p:txBody>
          </p:sp>
          <p:sp>
            <p:nvSpPr>
              <p:cNvPr id="68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58319" y="5270676"/>
                <a:ext cx="4680520" cy="175179"/>
              </a:xfrm>
              <a:prstGeom prst="rect">
                <a:avLst/>
              </a:prstGeom>
            </p:spPr>
            <p:txBody>
              <a:bodyPr wrap="none" lIns="0" tIns="0" rIns="0" bIns="0" anchor="t">
                <a:norm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lnSpc>
                    <a:spcPct val="80000"/>
                  </a:lnSpc>
                  <a:spcBef>
                    <a:spcPts val="0"/>
                  </a:spcBef>
                  <a:buClr>
                    <a:schemeClr val="bg1">
                      <a:lumMod val="50000"/>
                    </a:schemeClr>
                  </a:buClr>
                  <a:buNone/>
                  <a:defRPr/>
                </a:pPr>
                <a:r>
                  <a:rPr lang="es-ES" sz="1200" dirty="0" smtClean="0">
                    <a:solidFill>
                      <a:srgbClr val="0E7683"/>
                    </a:solidFill>
                    <a:latin typeface="Montserrat SemiBold" panose="00000700000000000000" pitchFamily="2" charset="0"/>
                  </a:rPr>
                  <a:t>6</a:t>
                </a:r>
                <a:r>
                  <a:rPr lang="es-ES" sz="1200" dirty="0" smtClean="0">
                    <a:latin typeface="Montserrat Light" panose="00000400000000000000" pitchFamily="2" charset="0"/>
                  </a:rPr>
                  <a:t> </a:t>
                </a:r>
                <a:r>
                  <a:rPr lang="es-ES" sz="1200" dirty="0">
                    <a:latin typeface="Montserrat Light" panose="00000400000000000000" pitchFamily="2" charset="0"/>
                  </a:rPr>
                  <a:t>| </a:t>
                </a:r>
                <a:r>
                  <a:rPr lang="es-ES" sz="1200" b="1" dirty="0" smtClean="0">
                    <a:latin typeface="Montserrat Light" panose="00000400000000000000" pitchFamily="2" charset="0"/>
                  </a:rPr>
                  <a:t>aprobación</a:t>
                </a:r>
                <a:r>
                  <a:rPr lang="es-ES" sz="1200" dirty="0" smtClean="0">
                    <a:latin typeface="Montserrat Light" panose="00000400000000000000" pitchFamily="2" charset="0"/>
                  </a:rPr>
                  <a:t> </a:t>
                </a:r>
                <a:r>
                  <a:rPr lang="es-ES" sz="1200" b="1" dirty="0" smtClean="0">
                    <a:solidFill>
                      <a:srgbClr val="0E7683"/>
                    </a:solidFill>
                    <a:latin typeface="Montserrat Light" panose="00000400000000000000" pitchFamily="2" charset="0"/>
                  </a:rPr>
                  <a:t>anteproyecto de ley </a:t>
                </a:r>
                <a:r>
                  <a:rPr lang="es-ES" sz="1200" dirty="0" smtClean="0">
                    <a:latin typeface="Montserrat Light" panose="00000400000000000000" pitchFamily="2" charset="0"/>
                  </a:rPr>
                  <a:t>| consejo de ministros</a:t>
                </a:r>
                <a:endParaRPr lang="es-ES" sz="1200" dirty="0">
                  <a:latin typeface="Montserrat Bold" panose="00000800000000000000" pitchFamily="2" charset="0"/>
                </a:endParaRPr>
              </a:p>
            </p:txBody>
          </p:sp>
          <p:sp>
            <p:nvSpPr>
              <p:cNvPr id="69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58319" y="5487306"/>
                <a:ext cx="4680520" cy="175179"/>
              </a:xfrm>
              <a:prstGeom prst="rect">
                <a:avLst/>
              </a:prstGeom>
            </p:spPr>
            <p:txBody>
              <a:bodyPr wrap="none" lIns="0" tIns="0" rIns="0" bIns="0" anchor="t">
                <a:norm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lnSpc>
                    <a:spcPct val="80000"/>
                  </a:lnSpc>
                  <a:spcBef>
                    <a:spcPts val="0"/>
                  </a:spcBef>
                  <a:buClr>
                    <a:schemeClr val="bg1">
                      <a:lumMod val="50000"/>
                    </a:schemeClr>
                  </a:buClr>
                  <a:buNone/>
                  <a:defRPr/>
                </a:pPr>
                <a:r>
                  <a:rPr lang="es-ES" sz="1200" dirty="0" smtClean="0">
                    <a:solidFill>
                      <a:srgbClr val="0E7683"/>
                    </a:solidFill>
                    <a:latin typeface="Montserrat SemiBold" panose="00000700000000000000" pitchFamily="2" charset="0"/>
                  </a:rPr>
                  <a:t>7</a:t>
                </a:r>
                <a:r>
                  <a:rPr lang="es-ES" sz="1200" dirty="0" smtClean="0">
                    <a:latin typeface="Montserrat Light" panose="00000400000000000000" pitchFamily="2" charset="0"/>
                  </a:rPr>
                  <a:t> </a:t>
                </a:r>
                <a:r>
                  <a:rPr lang="es-ES" sz="1200" dirty="0">
                    <a:latin typeface="Montserrat Light" panose="00000400000000000000" pitchFamily="2" charset="0"/>
                  </a:rPr>
                  <a:t>| </a:t>
                </a:r>
                <a:r>
                  <a:rPr lang="es-ES" sz="1200" b="1" dirty="0" smtClean="0">
                    <a:latin typeface="Montserrat Light" panose="00000400000000000000" pitchFamily="2" charset="0"/>
                  </a:rPr>
                  <a:t>presentación </a:t>
                </a:r>
                <a:r>
                  <a:rPr lang="es-ES" sz="1200" dirty="0" smtClean="0">
                    <a:latin typeface="Montserrat Light" panose="00000400000000000000" pitchFamily="2" charset="0"/>
                  </a:rPr>
                  <a:t>de </a:t>
                </a:r>
                <a:r>
                  <a:rPr lang="es-ES" sz="1200" b="1" dirty="0" smtClean="0">
                    <a:solidFill>
                      <a:srgbClr val="0E7683"/>
                    </a:solidFill>
                    <a:latin typeface="Montserrat Light" panose="00000400000000000000" pitchFamily="2" charset="0"/>
                  </a:rPr>
                  <a:t>enmiendas </a:t>
                </a:r>
                <a:r>
                  <a:rPr lang="es-ES" sz="1200" dirty="0" smtClean="0">
                    <a:latin typeface="Montserrat Light" panose="00000400000000000000" pitchFamily="2" charset="0"/>
                  </a:rPr>
                  <a:t>y </a:t>
                </a:r>
                <a:r>
                  <a:rPr lang="es-ES" sz="1200" b="1" dirty="0" smtClean="0">
                    <a:solidFill>
                      <a:srgbClr val="0E7683"/>
                    </a:solidFill>
                    <a:latin typeface="Montserrat Light" panose="00000400000000000000" pitchFamily="2" charset="0"/>
                  </a:rPr>
                  <a:t>revisión</a:t>
                </a:r>
                <a:endParaRPr lang="es-ES" sz="1200" dirty="0">
                  <a:latin typeface="Montserrat Bold" panose="00000800000000000000" pitchFamily="2" charset="0"/>
                </a:endParaRPr>
              </a:p>
            </p:txBody>
          </p:sp>
          <p:sp>
            <p:nvSpPr>
              <p:cNvPr id="71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58319" y="5675361"/>
                <a:ext cx="4680520" cy="175179"/>
              </a:xfrm>
              <a:prstGeom prst="rect">
                <a:avLst/>
              </a:prstGeom>
            </p:spPr>
            <p:txBody>
              <a:bodyPr wrap="none" lIns="0" tIns="0" rIns="0" bIns="0" anchor="t">
                <a:norm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lnSpc>
                    <a:spcPct val="80000"/>
                  </a:lnSpc>
                  <a:spcBef>
                    <a:spcPts val="0"/>
                  </a:spcBef>
                  <a:buClr>
                    <a:schemeClr val="bg1">
                      <a:lumMod val="50000"/>
                    </a:schemeClr>
                  </a:buClr>
                  <a:buNone/>
                  <a:defRPr/>
                </a:pPr>
                <a:r>
                  <a:rPr lang="es-ES" sz="1200" dirty="0" smtClean="0">
                    <a:solidFill>
                      <a:srgbClr val="0E7683"/>
                    </a:solidFill>
                    <a:latin typeface="Montserrat SemiBold" panose="00000700000000000000" pitchFamily="2" charset="0"/>
                  </a:rPr>
                  <a:t>8</a:t>
                </a:r>
                <a:r>
                  <a:rPr lang="es-ES" sz="1200" dirty="0" smtClean="0">
                    <a:latin typeface="Montserrat Light" panose="00000400000000000000" pitchFamily="2" charset="0"/>
                  </a:rPr>
                  <a:t> </a:t>
                </a:r>
                <a:r>
                  <a:rPr lang="es-ES" sz="1200" dirty="0">
                    <a:latin typeface="Montserrat Light" panose="00000400000000000000" pitchFamily="2" charset="0"/>
                  </a:rPr>
                  <a:t>| </a:t>
                </a:r>
                <a:r>
                  <a:rPr lang="es-ES" sz="1200" b="1" dirty="0" smtClean="0">
                    <a:latin typeface="Montserrat Light" panose="00000400000000000000" pitchFamily="2" charset="0"/>
                  </a:rPr>
                  <a:t>aprobación</a:t>
                </a:r>
                <a:r>
                  <a:rPr lang="es-ES" sz="1200" dirty="0" smtClean="0">
                    <a:latin typeface="Montserrat Light" panose="00000400000000000000" pitchFamily="2" charset="0"/>
                  </a:rPr>
                  <a:t> </a:t>
                </a:r>
                <a:r>
                  <a:rPr lang="es-ES" sz="1200" b="1" dirty="0" smtClean="0">
                    <a:solidFill>
                      <a:srgbClr val="0E7683"/>
                    </a:solidFill>
                    <a:latin typeface="Montserrat Light" panose="00000400000000000000" pitchFamily="2" charset="0"/>
                  </a:rPr>
                  <a:t>proyecto de ley </a:t>
                </a:r>
                <a:r>
                  <a:rPr lang="es-ES" sz="1200" dirty="0" smtClean="0">
                    <a:latin typeface="Montserrat Light" panose="00000400000000000000" pitchFamily="2" charset="0"/>
                  </a:rPr>
                  <a:t>| consejo de ministros</a:t>
                </a:r>
                <a:endParaRPr lang="es-ES" sz="1200" dirty="0">
                  <a:latin typeface="Montserrat Bold" panose="00000800000000000000" pitchFamily="2" charset="0"/>
                </a:endParaRPr>
              </a:p>
            </p:txBody>
          </p:sp>
          <p:sp>
            <p:nvSpPr>
              <p:cNvPr id="75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58319" y="5881305"/>
                <a:ext cx="4680520" cy="175179"/>
              </a:xfrm>
              <a:prstGeom prst="rect">
                <a:avLst/>
              </a:prstGeom>
            </p:spPr>
            <p:txBody>
              <a:bodyPr wrap="none" lIns="0" tIns="0" rIns="0" bIns="0" anchor="t">
                <a:norm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lnSpc>
                    <a:spcPct val="80000"/>
                  </a:lnSpc>
                  <a:spcBef>
                    <a:spcPts val="0"/>
                  </a:spcBef>
                  <a:buClr>
                    <a:schemeClr val="bg1">
                      <a:lumMod val="50000"/>
                    </a:schemeClr>
                  </a:buClr>
                  <a:buNone/>
                  <a:defRPr/>
                </a:pPr>
                <a:r>
                  <a:rPr lang="es-ES" sz="1200" dirty="0" smtClean="0">
                    <a:solidFill>
                      <a:srgbClr val="0E7683"/>
                    </a:solidFill>
                    <a:latin typeface="Montserrat SemiBold" panose="00000700000000000000" pitchFamily="2" charset="0"/>
                  </a:rPr>
                  <a:t>9</a:t>
                </a:r>
                <a:r>
                  <a:rPr lang="es-ES" sz="1200" dirty="0" smtClean="0">
                    <a:latin typeface="Montserrat Light" panose="00000400000000000000" pitchFamily="2" charset="0"/>
                  </a:rPr>
                  <a:t> </a:t>
                </a:r>
                <a:r>
                  <a:rPr lang="es-ES" sz="1200" dirty="0">
                    <a:latin typeface="Montserrat Light" panose="00000400000000000000" pitchFamily="2" charset="0"/>
                  </a:rPr>
                  <a:t>| </a:t>
                </a:r>
                <a:r>
                  <a:rPr lang="es-ES" sz="1200" b="1" dirty="0" smtClean="0">
                    <a:latin typeface="Montserrat Light" panose="00000400000000000000" pitchFamily="2" charset="0"/>
                  </a:rPr>
                  <a:t>trámite </a:t>
                </a:r>
                <a:r>
                  <a:rPr lang="es-ES" sz="1200" b="1" dirty="0" smtClean="0">
                    <a:solidFill>
                      <a:srgbClr val="0E7683"/>
                    </a:solidFill>
                    <a:latin typeface="Montserrat Light" panose="00000400000000000000" pitchFamily="2" charset="0"/>
                  </a:rPr>
                  <a:t>parlamentario</a:t>
                </a:r>
                <a:endParaRPr lang="es-ES" sz="1200" dirty="0">
                  <a:latin typeface="Montserrat Bold" panose="00000800000000000000" pitchFamily="2" charset="0"/>
                </a:endParaRPr>
              </a:p>
            </p:txBody>
          </p:sp>
          <p:sp>
            <p:nvSpPr>
              <p:cNvPr id="76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85975" y="6058674"/>
                <a:ext cx="4788532" cy="175179"/>
              </a:xfrm>
              <a:prstGeom prst="rect">
                <a:avLst/>
              </a:prstGeom>
            </p:spPr>
            <p:txBody>
              <a:bodyPr wrap="none" lIns="0" tIns="0" rIns="0" bIns="0" anchor="t">
                <a:norm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lnSpc>
                    <a:spcPct val="80000"/>
                  </a:lnSpc>
                  <a:spcBef>
                    <a:spcPts val="0"/>
                  </a:spcBef>
                  <a:buClr>
                    <a:schemeClr val="bg1">
                      <a:lumMod val="50000"/>
                    </a:schemeClr>
                  </a:buClr>
                  <a:buNone/>
                  <a:defRPr/>
                </a:pPr>
                <a:r>
                  <a:rPr lang="es-ES" sz="1200" dirty="0" smtClean="0">
                    <a:solidFill>
                      <a:srgbClr val="0E7683"/>
                    </a:solidFill>
                    <a:latin typeface="Montserrat SemiBold" panose="00000700000000000000" pitchFamily="2" charset="0"/>
                  </a:rPr>
                  <a:t>10</a:t>
                </a:r>
                <a:r>
                  <a:rPr lang="es-ES" sz="1200" dirty="0" smtClean="0">
                    <a:latin typeface="Montserrat Light" panose="00000400000000000000" pitchFamily="2" charset="0"/>
                  </a:rPr>
                  <a:t> </a:t>
                </a:r>
                <a:r>
                  <a:rPr lang="es-ES" sz="1200" dirty="0">
                    <a:latin typeface="Montserrat Light" panose="00000400000000000000" pitchFamily="2" charset="0"/>
                  </a:rPr>
                  <a:t>| </a:t>
                </a:r>
                <a:r>
                  <a:rPr lang="es-ES" sz="1200" b="1" dirty="0" smtClean="0">
                    <a:latin typeface="Montserrat Light" panose="00000400000000000000" pitchFamily="2" charset="0"/>
                  </a:rPr>
                  <a:t>aprobación</a:t>
                </a:r>
                <a:r>
                  <a:rPr lang="es-ES" sz="1200" dirty="0" smtClean="0">
                    <a:latin typeface="Montserrat Light" panose="00000400000000000000" pitchFamily="2" charset="0"/>
                  </a:rPr>
                  <a:t> </a:t>
                </a:r>
                <a:r>
                  <a:rPr lang="es-ES" sz="1200" b="1" dirty="0" smtClean="0">
                    <a:solidFill>
                      <a:srgbClr val="0E7683"/>
                    </a:solidFill>
                    <a:latin typeface="Montserrat Light" panose="00000400000000000000" pitchFamily="2" charset="0"/>
                  </a:rPr>
                  <a:t>definitiva </a:t>
                </a:r>
                <a:r>
                  <a:rPr lang="es-ES" sz="1200" dirty="0" smtClean="0">
                    <a:latin typeface="Montserrat Light" panose="00000400000000000000" pitchFamily="2" charset="0"/>
                  </a:rPr>
                  <a:t>| parlamento</a:t>
                </a:r>
                <a:endParaRPr lang="es-ES" sz="1200" dirty="0">
                  <a:latin typeface="Montserrat Bold" panose="00000800000000000000" pitchFamily="2" charset="0"/>
                </a:endParaRPr>
              </a:p>
            </p:txBody>
          </p:sp>
        </p:grpSp>
        <p:pic>
          <p:nvPicPr>
            <p:cNvPr id="1043" name="Picture 19" descr="http://www.coade.org/www/wp-content/uploads/2020/11/PECA-1024x536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3715024" y="3381375"/>
              <a:ext cx="3497560" cy="18562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46022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395536" y="332656"/>
            <a:ext cx="4752528" cy="307975"/>
          </a:xfrm>
          <a:prstGeom prst="rect">
            <a:avLst/>
          </a:prstGeom>
        </p:spPr>
        <p:txBody>
          <a:bodyPr lIns="45720" rIns="45720" anchor="b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defRPr/>
            </a:pPr>
            <a:r>
              <a:rPr lang="es-ES" sz="1600" b="1" dirty="0" smtClean="0">
                <a:solidFill>
                  <a:srgbClr val="0E7683"/>
                </a:solidFill>
                <a:latin typeface="Montserrat Light" panose="00000400000000000000" pitchFamily="2" charset="0"/>
              </a:rPr>
              <a:t>informe del decano</a:t>
            </a:r>
            <a:endParaRPr lang="es-ES" sz="1600" b="1" dirty="0">
              <a:solidFill>
                <a:srgbClr val="0E7683"/>
              </a:solidFill>
              <a:latin typeface="Montserrat Light" panose="00000400000000000000" pitchFamily="2" charset="0"/>
            </a:endParaRPr>
          </a:p>
        </p:txBody>
      </p:sp>
      <p:sp>
        <p:nvSpPr>
          <p:cNvPr id="59" name="58 Elipse"/>
          <p:cNvSpPr/>
          <p:nvPr/>
        </p:nvSpPr>
        <p:spPr>
          <a:xfrm>
            <a:off x="398006" y="463783"/>
            <a:ext cx="45719" cy="45719"/>
          </a:xfrm>
          <a:prstGeom prst="ellipse">
            <a:avLst/>
          </a:prstGeom>
          <a:solidFill>
            <a:srgbClr val="0E76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82" name="81 Conector recto"/>
          <p:cNvCxnSpPr/>
          <p:nvPr/>
        </p:nvCxnSpPr>
        <p:spPr>
          <a:xfrm>
            <a:off x="539552" y="640631"/>
            <a:ext cx="8604448" cy="0"/>
          </a:xfrm>
          <a:prstGeom prst="line">
            <a:avLst/>
          </a:prstGeom>
          <a:ln w="12700">
            <a:solidFill>
              <a:srgbClr val="0E7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66 Grupo"/>
          <p:cNvGrpSpPr/>
          <p:nvPr/>
        </p:nvGrpSpPr>
        <p:grpSpPr>
          <a:xfrm>
            <a:off x="1" y="6533694"/>
            <a:ext cx="9143999" cy="331655"/>
            <a:chOff x="1" y="6533694"/>
            <a:chExt cx="9143999" cy="331655"/>
          </a:xfrm>
        </p:grpSpPr>
        <p:grpSp>
          <p:nvGrpSpPr>
            <p:cNvPr id="72" name="71 Grupo"/>
            <p:cNvGrpSpPr/>
            <p:nvPr/>
          </p:nvGrpSpPr>
          <p:grpSpPr>
            <a:xfrm>
              <a:off x="1" y="6539693"/>
              <a:ext cx="9143999" cy="325656"/>
              <a:chOff x="1" y="6539693"/>
              <a:chExt cx="9143999" cy="325656"/>
            </a:xfrm>
          </p:grpSpPr>
          <p:sp>
            <p:nvSpPr>
              <p:cNvPr id="80" name="79 Rectángulo"/>
              <p:cNvSpPr/>
              <p:nvPr/>
            </p:nvSpPr>
            <p:spPr>
              <a:xfrm>
                <a:off x="1" y="6539693"/>
                <a:ext cx="9143999" cy="275676"/>
              </a:xfrm>
              <a:prstGeom prst="rect">
                <a:avLst/>
              </a:prstGeom>
              <a:solidFill>
                <a:srgbClr val="0E768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83" name="82 Rectángulo"/>
              <p:cNvSpPr/>
              <p:nvPr/>
            </p:nvSpPr>
            <p:spPr>
              <a:xfrm>
                <a:off x="1" y="6815369"/>
                <a:ext cx="9143999" cy="4998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pic>
            <p:nvPicPr>
              <p:cNvPr id="84" name="Picture 4" descr="D:\Nueva carpeta (3)\MEMORIA GESTION 2019\COADE.png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22898" y="6561988"/>
                <a:ext cx="753074" cy="25138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85" name="84 Conector recto"/>
              <p:cNvCxnSpPr/>
              <p:nvPr/>
            </p:nvCxnSpPr>
            <p:spPr>
              <a:xfrm flipV="1">
                <a:off x="8028384" y="6599922"/>
                <a:ext cx="0" cy="141446"/>
              </a:xfrm>
              <a:prstGeom prst="line">
                <a:avLst/>
              </a:prstGeom>
              <a:ln w="31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6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36296" y="6551757"/>
                <a:ext cx="864096" cy="271849"/>
              </a:xfrm>
              <a:prstGeom prst="rect">
                <a:avLst/>
              </a:prstGeom>
            </p:spPr>
            <p:txBody>
              <a:bodyPr lIns="45720" rIns="45720" anchor="b">
                <a:no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40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COLEGIO OFICIAL DE</a:t>
                </a:r>
              </a:p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60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ARQUITECTOS</a:t>
                </a:r>
              </a:p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46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DE EXTREMADURA</a:t>
                </a:r>
                <a:endParaRPr lang="es-ES" sz="460" dirty="0">
                  <a:solidFill>
                    <a:schemeClr val="bg1"/>
                  </a:solidFill>
                  <a:latin typeface="Montserrat Light" panose="00000400000000000000" pitchFamily="2" charset="0"/>
                </a:endParaRPr>
              </a:p>
            </p:txBody>
          </p:sp>
        </p:grpSp>
        <p:grpSp>
          <p:nvGrpSpPr>
            <p:cNvPr id="73" name="72 Grupo"/>
            <p:cNvGrpSpPr/>
            <p:nvPr/>
          </p:nvGrpSpPr>
          <p:grpSpPr>
            <a:xfrm>
              <a:off x="61785" y="6533694"/>
              <a:ext cx="4006159" cy="307975"/>
              <a:chOff x="5281856" y="6442601"/>
              <a:chExt cx="4006159" cy="307975"/>
            </a:xfrm>
          </p:grpSpPr>
          <p:sp>
            <p:nvSpPr>
              <p:cNvPr id="74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64356" y="6442601"/>
                <a:ext cx="3923659" cy="307975"/>
              </a:xfrm>
              <a:prstGeom prst="rect">
                <a:avLst/>
              </a:prstGeom>
            </p:spPr>
            <p:txBody>
              <a:bodyPr lIns="0" tIns="0" rIns="0" bIns="46800" anchor="b">
                <a:no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buNone/>
                  <a:defRPr/>
                </a:pP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asamblea general ordinaria 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| </a:t>
                </a: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COADE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 | </a:t>
                </a:r>
                <a:r>
                  <a:rPr lang="es-ES" sz="950" b="1" dirty="0" err="1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cáceres</a:t>
                </a: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 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| </a:t>
                </a: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14.12.2020</a:t>
                </a:r>
                <a:endParaRPr lang="es-ES" sz="950" b="1" dirty="0">
                  <a:solidFill>
                    <a:schemeClr val="bg1"/>
                  </a:solidFill>
                  <a:latin typeface="Montserrat Light" panose="00000400000000000000" pitchFamily="2" charset="0"/>
                </a:endParaRPr>
              </a:p>
            </p:txBody>
          </p:sp>
          <p:sp>
            <p:nvSpPr>
              <p:cNvPr id="79" name="78 Elipse"/>
              <p:cNvSpPr/>
              <p:nvPr/>
            </p:nvSpPr>
            <p:spPr>
              <a:xfrm>
                <a:off x="5281856" y="6604582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</p:grpSp>
      <p:sp>
        <p:nvSpPr>
          <p:cNvPr id="162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489446" y="756097"/>
            <a:ext cx="4987910" cy="147290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80000"/>
              </a:lnSpc>
              <a:spcBef>
                <a:spcPts val="0"/>
              </a:spcBef>
              <a:defRPr/>
            </a:pPr>
            <a:r>
              <a:rPr lang="es-ES" sz="1400" dirty="0">
                <a:solidFill>
                  <a:srgbClr val="0E7683"/>
                </a:solidFill>
                <a:latin typeface="Montserrat Light" panose="00000400000000000000" pitchFamily="2" charset="0"/>
              </a:rPr>
              <a:t>| </a:t>
            </a:r>
            <a:r>
              <a:rPr lang="es-ES" sz="1400" b="1" dirty="0" err="1" smtClean="0">
                <a:solidFill>
                  <a:srgbClr val="0E7683"/>
                </a:solidFill>
                <a:latin typeface="Montserrat Medium" panose="00000600000000000000" pitchFamily="2" charset="0"/>
              </a:rPr>
              <a:t>cscae</a:t>
            </a:r>
            <a:endParaRPr lang="es-ES" sz="1600" b="1" dirty="0">
              <a:solidFill>
                <a:schemeClr val="tx1">
                  <a:lumMod val="50000"/>
                  <a:lumOff val="50000"/>
                </a:schemeClr>
              </a:solidFill>
              <a:latin typeface="Montserrat Light" panose="00000400000000000000" pitchFamily="2" charset="0"/>
            </a:endParaRPr>
          </a:p>
        </p:txBody>
      </p:sp>
      <p:sp>
        <p:nvSpPr>
          <p:cNvPr id="163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312013" y="753160"/>
            <a:ext cx="169815" cy="210812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80000"/>
              </a:lnSpc>
              <a:spcBef>
                <a:spcPts val="0"/>
              </a:spcBef>
              <a:defRPr/>
            </a:pPr>
            <a:r>
              <a:rPr lang="es-ES" sz="1800" b="1" dirty="0" smtClean="0">
                <a:solidFill>
                  <a:srgbClr val="0E7683"/>
                </a:solidFill>
                <a:latin typeface="Montserrat Medium" panose="00000600000000000000" pitchFamily="2" charset="0"/>
              </a:rPr>
              <a:t>7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Montserrat Light" panose="00000400000000000000" pitchFamily="2" charset="0"/>
            </a:endParaRPr>
          </a:p>
        </p:txBody>
      </p:sp>
      <p:sp>
        <p:nvSpPr>
          <p:cNvPr id="14" name="AutoShape 9" descr="C:\Users\sobremesa\AppData\Local\Temp\SaveForWeb\BrowserPreview\BrowserPreview_tmp.gif?160778798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5" name="AutoShape 11" descr="C:\Users\sobremesa\AppData\Local\Temp\SaveForWeb\BrowserPreview\BrowserPreview_tmp.gif?1607787982"/>
          <p:cNvSpPr>
            <a:spLocks noChangeAspect="1" noChangeArrowheads="1"/>
          </p:cNvSpPr>
          <p:nvPr/>
        </p:nvSpPr>
        <p:spPr bwMode="auto">
          <a:xfrm>
            <a:off x="63500" y="-136525"/>
            <a:ext cx="15240000" cy="199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grpSp>
        <p:nvGrpSpPr>
          <p:cNvPr id="19" name="18 Grupo"/>
          <p:cNvGrpSpPr/>
          <p:nvPr/>
        </p:nvGrpSpPr>
        <p:grpSpPr>
          <a:xfrm>
            <a:off x="292964" y="984611"/>
            <a:ext cx="8583008" cy="216338"/>
            <a:chOff x="292964" y="984611"/>
            <a:chExt cx="8583008" cy="216338"/>
          </a:xfrm>
        </p:grpSpPr>
        <p:sp>
          <p:nvSpPr>
            <p:cNvPr id="20" name="19 Rectángulo"/>
            <p:cNvSpPr/>
            <p:nvPr/>
          </p:nvSpPr>
          <p:spPr>
            <a:xfrm>
              <a:off x="539552" y="984611"/>
              <a:ext cx="8336420" cy="189281"/>
            </a:xfrm>
            <a:prstGeom prst="rect">
              <a:avLst/>
            </a:prstGeom>
            <a:solidFill>
              <a:srgbClr val="0E76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2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1016684"/>
              <a:ext cx="2232248" cy="136569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otras </a:t>
              </a:r>
              <a:r>
                <a:rPr lang="es-ES" sz="1200" b="1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acciones</a:t>
              </a:r>
              <a:endParaRPr lang="es-ES" sz="1400" b="1" dirty="0">
                <a:solidFill>
                  <a:schemeClr val="bg1"/>
                </a:solidFill>
                <a:latin typeface="Montserrat Light" panose="00000400000000000000" pitchFamily="2" charset="0"/>
              </a:endParaRPr>
            </a:p>
          </p:txBody>
        </p:sp>
        <p:sp>
          <p:nvSpPr>
            <p:cNvPr id="23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92964" y="988108"/>
              <a:ext cx="227542" cy="212841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0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7.7</a:t>
              </a:r>
              <a:endParaRPr lang="es-ES" sz="1000" b="1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</p:grpSp>
      <p:sp>
        <p:nvSpPr>
          <p:cNvPr id="2" name="AutoShape 8" descr="data:image/png;base64,iVBORw0KGgoAAAANSUhEUgAAAOEAAADhCAMAAAAJbSJIAAABBVBMVEX////qICz9/////f/5///+//7oISzsICz//f7tHy38/f/+//zlIyzqIC77//3rHy71///+//nwHS3xHSnlIynkAB7kIy/++v//+/biABfnABTfACPqHyjvECThABPwHDT/9/fbABvhXGjhRlfrvbnggIPdTFzVXWbljY7yysnqn6HdHjfvABnnHh3gNkL0xMXigYX51dvmeID0wrr76+ntrKzhQEbaN0jmaGrfcHT419XbGC/srrXulZ3dS1H78ev/4+n23dXVAADvAA/TTVrmmqPpsa7jgY7SDSjeTGHyu8HrkY7ga3fkd4Pmpa7gfn7iXWD359jxzsfULDn91uHTLDTjq7f+TXDAAAANVElEQVR4nO1da1vbOBqVX8uWfHd8S+zIgVCGckmAdgO0oZDSLrTb6bRMu93//1NWoVNAMsNwCYmTR+cbDybRsaT3vDcJhBQUFBQUFBQUFBQUFBQUFBQUFBQUFBQUFBQU5g02BQ6k64DorMfyFHAaBmBEATcaDue5gACMbTRmRm3bacx6NE8BwK3V39bWnq9vQAjOrEczafDVienmVq/X75d5sb0DNv95oVYqBTp63iGRqXGYLD9q6HixFirorbWcmCYhnKHlxvk6avoLZU9DZ7fHIvNiCrXANeNiFekLtEoNA7/Ik8AlxB0zJFbgkS0HL8wcYuo76GXpEu0azOJfWJ/1yCYFAzfRoM0CT2BY/oYWRvZpqIfraZyJcxg/M/xZj2xS8DGMtuIsYtcZErbdWJh96EO4VxA3uk5Q89i+szBzaCN6EGsSsvIVOMashzYh2HgnZTJDs9yDhVmltnNOAplh1B0sBMMLPTCGHUtUChJk5deFIMhBeVj/WlJ7jwReZ4jRQmxDSg0YtM1AYGhZrLcC2FkMwefrdL2UGGpLSbGB0WJET9iH5UNGXEvYh0vJPui0sQh+Kfe5YS+taGGcv1mIPchhUNvZqmihF28t41kPbULwAVYLIjMk3SO8KAwpGMcVsecMR7AwPikeFq55nV0SWUGxi35OIaWYhjYavNUBtyidRxcA4HMpuDOapblu5wQZF5YGODM6OH737nCzZcNcBsQwSJnIcMmNypWweZH7RpgzHH3vJRF7f94AH+ZxFnfLTDSlXhJ3d0L9ZyaRu3Toj5REmZekr/kPc8YQuJ0ZdIkXix6b2f+3ods/GToOd+lcM2GmGeQ7Npoz8wPUhs1cI6JYmFrx6eoZHx2lf/2eHc9dzc1xcKuq9gnbalxqoY5bh5dP5BtYny8/TvfRG672piAWWpSfXmlhCGedyylOX6NwluO9P6jReJYQIjHU3JF96ZMa+kH869cm677V52sjOnijyORFqhUf0JXswUYn+iUmplnuGvOliCFdYZUUm9YZwNVahBV2lWNcYmlrviwNPulqiUwwfo2uFWQGuXY1yxkpTudrDtHXcknag5pVnAC+SpMedaJLh4Cwpf7W/Myh7uv26CMxhdCeBVb/P5e70Ke4kSXEurSlxONSCf6cZG9ow4ajkhHR0mRm51LtefSPX3TGHsD1d7CG5qXkRv1mYythkcCQBNrWZfaJ+9ywWXItuU6RdIYwJ5po63BWZJGUJo3yzSt3hgdLv5eSS6f1P6M5qQz7duuYBZFcMjwc2L92GSeIf0/NSHLr0j/t+WCIYCeX7Sj3PNevHDYwAO+VpuTyeOU6mo8Mjo3OywpD0j3B9q8nqAN4WBDXE9I4btyekywcPukknsyQfb5mKalj6K2PViIxjHp7sxz33YH/6MeiHeUz2hli/7KdjTpOE77GTLQ1nlceNFHNSzY8jB0XY5LIvT706DBiK9SX1G6Ye6Ix5aapvQp23UOMJoajglnC2KMsSleBIslhOS5N4UUEJovXwpr39FFohsuHZRIJloZ47GDcoCgOHX8qYmG7Wi5jxdCuN0Md2429MrFMIa5wo/xsrPKi2DWWv4v1b5JFWfmq5q6bwV3nfWYGolgs9Q+Xq/bDQKep5NVwgcwH9c756zbayTUZQf93qAodhlG78mjEVd++4YNrA4phrZJh00g6ws3Ks7aDP1SqixbLRrVm6Pgv3meVelP58qZ50RvNk65cfONh4maN/RpKkfG5b4ljDgKtO4QbzAc4NrxikrC4EdtuGLpfW9mHQTcRGxPMJZauGM2/MZDfukyQRM0kSb4Dej1bwujP1ovAFFeexzo7YfPmlD00joklCIvpJeUaCvWaMvTR8kcmMSRm/8DB6G9OWMBZGguWyR03um/8Kk/VDZzFl4uGbmFS4vwL5p72zY6KPU53XH+cuZFbvjZoPYP9hu78qEhF1r+t9cLHR3m1l6HzFow6LlNd556mPFqN5Js3qP0v2OHoYzU1Po71a+m6hc55dbRxOrrlaIVO0Yey8lK0bBnXcQ4deJFHVYZf0W0HuQAPK8s08IovUEeG2HhdSqF95AXpEG47HqOHredxJJX7rWTbQXUs6w/amjCHRDNd9tzQw7/fU/yX4bdC6tjQLJOrPtSw7L3LJI/US+JiA/u3aJvvGODsM3FxEzOI1/j6rd0sLreZuNrMIImOaUhvKX3a4IwT5IHMkHVe1Kx1ARwfnebMExlaFo/t8W3bkI5zw8uHTPLWPbP8Awy/TukMHTVb32W1Ny3tsPXPfws3qn53AE6d5pBHvmeVRkvC2pt3aFcDPGizCsXeOq7VcWEIjWd9eZAaywbNf2bIebyMKwzjjyNcJ4Y2fLvhZEz76106DrlXfpJyhZCCrnyvVtlvjF6VleQFa5/cpWqthxTOYyuTcqzsoFEnhuGLbnUrla+wfoeFRn0d7xSMWUK0v2QWO3WypbCbskpzSecbtu8yiQbXk/2IEWEO3aB//vTjvjsG3TiQ55Adg92y7zIPuAV7ZSKKYv/Q6rx48nHfCZQ6Ntpsx4nAMM6i9NOdK2UGWv4oNUzzT+Oxvk3rkFrETri8FTNXqnYm2/cS7PUyFrNunGR7ENYiO4wpnOXM9YRFtkSKzfsYirHqVyrj5To2ahDrUx3oATOJ1NEdHy7fg6Hho9c3yM3hslxznAkwbOSESJ0jWe/DfdJlhq8Pi+SvmzMuYaZ7dTheQ230vJJquWi9uI/Txd/Gs5gQkWHADowabESwT/Ib1P6137zP67cdvJpakaiJWtzdqcEcAuz2XHkLkXzjfucnwMHOD82SVN9i5zPeh9TgIfqgXYq3XpCLPsPmvepHXFRhM2Wib6oFcT7kPu8MWepOQ4fTXkLkxoTik37/k0xcMMQyjWcl8VcU0lkG+z4Kl3+UriYz3G7Y6N5pFtiVj31HMUsH9izvsqF+M/xSxJ7YgWdxK/+QlYXftmMh62ZZJEs3KcywEMUDn8Y2caWObi9ho3GS6b5m0IbnPbGXKrMCK2uhWZ5TwGijo8mwivUHGQcKGx25449o6RnMsOZNAa1U1d7sjh50XpIblOMbSjv7zh2SPU8FH0461ZO+5R/cCXvApzkIznryhxHS2Zjh+VIffa6e/SHFEJyHMNQd/9pptr8QeMXKjPYhYIOiQRoLc2jGGYvX/OaDFAz4GzstmSXYLZNY/I0B0qfvvlGdUljP5TOUHst3wr9rLvlHjI8OB5rwkSzovByXhKc/j75uh62MSU16njWOB/TwwQr2snSl8o7Z7w7wbSW6pwL/Un+vl4h9vqbl5m9QEz3cvp90XMmeEis98h/xzh4MquPWdiwx1KzksAU8MnzomgJnTQ7FoowcNuwZWBvdR6uV1gvPLY7wY8biOzs36E/xBuj0Q2GK0XmlGEOS9uBRRg9wY7vavjluq6q2bz41HBgWN7TCfEWP8kCaGH2p3oei5d9mYWlAar0Y+x+ke/I4LxIc2mpXGAb9lRlEUM0/254Qr1pZEJXn4SOvXsXNxm7KskgMhd3iT33q15/AbhqLWZXITTrf9Mf1+uhchAZ5P5NiDO/ndaDTpbjc7gvBHMliVu47Nn1cq/34aoXnpSke7SNZxOMVPOVr7DbTQGwucWO3PAPbf9SOAcrf0IvClBQjY71TnU6RIW7YrR8sENXeWkoOHcP2HyVcnAQG41lpyaEw22rZztS8b6ANfbUS27tWOpk2+/EFWtUyTboHMDXFMAwM1Wg8ibPBhFyr1lZVadl+Y4pNpxh9KyovOUp3J9M9YRh8k1c00eKx/tTyNdxHfCV2wIzvaWHdwWTODoIDo7bpWWLyNChXpqgW9G0uOo88Dib9lVs7Se8BrnxfSzfKhOSpxzpvpxZfgLFeioG4RiK+iiZ0OJJi3DwpEhaJpxNZ98P0bGnjRyy2MJnEYmsGnlAQNz4vtMISSTFMtjW9NrDReyLH9iQ/Cx+WgKoCOxhW00Sq2Xnxu7cT+fg7gMdNiZifYUtse7IvWN8vpaSbFU+xwWaYayJDLykmfJQe9rpil5XrxZ3/TvY7bsGgKzWfR/1HxvYVwGArlpof4u5gol9x27f7+7Kl6a1PuFcS0O9ilxTz2P70FB+fdqLMNC8Ug0SmG41f72TFyoBBnnjBVcNicP36lyeHvZy5Yz/mYvrMiCXpb2jCRwYx4N96mqv96rQi3O0dTS0bxX2O1ffj3pcxRWImcfx9hPzJ2lKKndFBzK7ukWbvV6eX2afgw+k7/novGGqJ9f2/oT3hVJGOm3j4vdR+7UXS2ZzmDUSGYcPexx5zPc8z+8WzAbaNSX87gO2fPCtYEHgmK3sf3yB/yvdJ4MH6Vlr0is7xWeuJ4ram3jh79q54/z7/sft2+pdk+Ta0hp/+tzMY/8+4p1k+mAMGO//7NKQwg7PPDuDxDRbjk/ZPFpk2nOa4OXF8cdaEDdldcLEyDWd8XOap6uxADawbvn/xzyFr0EqroKCgoKCgoKCgoKCgoKCgoKCgoKCgoKCgoKCgoKCgoKCgoKCgoKCgoKCgoKCgoKCgoKCgoKCgoDAv+D9MUvrZ2Wi7tgAAAABJRU5ErkJgg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" name="AutoShape 10" descr="data:image/png;base64,iVBORw0KGgoAAAANSUhEUgAAAOEAAADhCAMAAAAJbSJIAAABBVBMVEX////qICz9/////f/5///+//7oISzsICz//f7tHy38/f/+//zlIyzqIC77//3rHy71///+//nwHS3xHSnlIynkAB7kIy/++v//+/biABfnABTfACPqHyjvECThABPwHDT/9/fbABvhXGjhRlfrvbnggIPdTFzVXWbljY7yysnqn6HdHjfvABnnHh3gNkL0xMXigYX51dvmeID0wrr76+ntrKzhQEbaN0jmaGrfcHT419XbGC/srrXulZ3dS1H78ev/4+n23dXVAADvAA/TTVrmmqPpsa7jgY7SDSjeTGHyu8HrkY7ga3fkd4Pmpa7gfn7iXWD359jxzsfULDn91uHTLDTjq7f+TXDAAAANVElEQVR4nO1da1vbOBqVX8uWfHd8S+zIgVCGckmAdgO0oZDSLrTb6bRMu93//1NWoVNAMsNwCYmTR+cbDybRsaT3vDcJhBQUFBQUFBQUFBQUFBQUFBQUFBQUFBQUFBQU5g02BQ6k64DorMfyFHAaBmBEATcaDue5gACMbTRmRm3bacx6NE8BwK3V39bWnq9vQAjOrEczafDVienmVq/X75d5sb0DNv95oVYqBTp63iGRqXGYLD9q6HixFirorbWcmCYhnKHlxvk6avoLZU9DZ7fHIvNiCrXANeNiFekLtEoNA7/Ik8AlxB0zJFbgkS0HL8wcYuo76GXpEu0azOJfWJ/1yCYFAzfRoM0CT2BY/oYWRvZpqIfraZyJcxg/M/xZj2xS8DGMtuIsYtcZErbdWJh96EO4VxA3uk5Q89i+szBzaCN6EGsSsvIVOMashzYh2HgnZTJDs9yDhVmltnNOAplh1B0sBMMLPTCGHUtUChJk5deFIMhBeVj/WlJ7jwReZ4jRQmxDSg0YtM1AYGhZrLcC2FkMwefrdL2UGGpLSbGB0WJET9iH5UNGXEvYh0vJPui0sQh+Kfe5YS+taGGcv1mIPchhUNvZqmihF28t41kPbULwAVYLIjMk3SO8KAwpGMcVsecMR7AwPikeFq55nV0SWUGxi35OIaWYhjYavNUBtyidRxcA4HMpuDOapblu5wQZF5YGODM6OH737nCzZcNcBsQwSJnIcMmNypWweZH7RpgzHH3vJRF7f94AH+ZxFnfLTDSlXhJ3d0L9ZyaRu3Toj5REmZekr/kPc8YQuJ0ZdIkXix6b2f+3ods/GToOd+lcM2GmGeQ7Npoz8wPUhs1cI6JYmFrx6eoZHx2lf/2eHc9dzc1xcKuq9gnbalxqoY5bh5dP5BtYny8/TvfRG672piAWWpSfXmlhCGedyylOX6NwluO9P6jReJYQIjHU3JF96ZMa+kH869cm677V52sjOnijyORFqhUf0JXswUYn+iUmplnuGvOliCFdYZUUm9YZwNVahBV2lWNcYmlrviwNPulqiUwwfo2uFWQGuXY1yxkpTudrDtHXcknag5pVnAC+SpMedaJLh4Cwpf7W/Myh7uv26CMxhdCeBVb/P5e70Ke4kSXEurSlxONSCf6cZG9ow4ajkhHR0mRm51LtefSPX3TGHsD1d7CG5qXkRv1mYythkcCQBNrWZfaJ+9ywWXItuU6RdIYwJ5po63BWZJGUJo3yzSt3hgdLv5eSS6f1P6M5qQz7duuYBZFcMjwc2L92GSeIf0/NSHLr0j/t+WCIYCeX7Sj3PNevHDYwAO+VpuTyeOU6mo8Mjo3OywpD0j3B9q8nqAN4WBDXE9I4btyekywcPukknsyQfb5mKalj6K2PViIxjHp7sxz33YH/6MeiHeUz2hli/7KdjTpOE77GTLQ1nlceNFHNSzY8jB0XY5LIvT706DBiK9SX1G6Ye6Ix5aapvQp23UOMJoajglnC2KMsSleBIslhOS5N4UUEJovXwpr39FFohsuHZRIJloZ47GDcoCgOHX8qYmG7Wi5jxdCuN0Md2429MrFMIa5wo/xsrPKi2DWWv4v1b5JFWfmq5q6bwV3nfWYGolgs9Q+Xq/bDQKep5NVwgcwH9c756zbayTUZQf93qAodhlG78mjEVd++4YNrA4phrZJh00g6ws3Ks7aDP1SqixbLRrVm6Pgv3meVelP58qZ50RvNk65cfONh4maN/RpKkfG5b4ljDgKtO4QbzAc4NrxikrC4EdtuGLpfW9mHQTcRGxPMJZauGM2/MZDfukyQRM0kSb4Dej1bwujP1ovAFFeexzo7YfPmlD00joklCIvpJeUaCvWaMvTR8kcmMSRm/8DB6G9OWMBZGguWyR03um/8Kk/VDZzFl4uGbmFS4vwL5p72zY6KPU53XH+cuZFbvjZoPYP9hu78qEhF1r+t9cLHR3m1l6HzFow6LlNd556mPFqN5Js3qP0v2OHoYzU1Po71a+m6hc55dbRxOrrlaIVO0Yey8lK0bBnXcQ4deJFHVYZf0W0HuQAPK8s08IovUEeG2HhdSqF95AXpEG47HqOHredxJJX7rWTbQXUs6w/amjCHRDNd9tzQw7/fU/yX4bdC6tjQLJOrPtSw7L3LJI/US+JiA/u3aJvvGODsM3FxEzOI1/j6rd0sLreZuNrMIImOaUhvKX3a4IwT5IHMkHVe1Kx1ARwfnebMExlaFo/t8W3bkI5zw8uHTPLWPbP8Awy/TukMHTVb32W1Ny3tsPXPfws3qn53AE6d5pBHvmeVRkvC2pt3aFcDPGizCsXeOq7VcWEIjWd9eZAaywbNf2bIebyMKwzjjyNcJ4Y2fLvhZEz76106DrlXfpJyhZCCrnyvVtlvjF6VleQFa5/cpWqthxTOYyuTcqzsoFEnhuGLbnUrla+wfoeFRn0d7xSMWUK0v2QWO3WypbCbskpzSecbtu8yiQbXk/2IEWEO3aB//vTjvjsG3TiQ55Adg92y7zIPuAV7ZSKKYv/Q6rx48nHfCZQ6Ntpsx4nAMM6i9NOdK2UGWv4oNUzzT+Oxvk3rkFrETri8FTNXqnYm2/cS7PUyFrNunGR7ENYiO4wpnOXM9YRFtkSKzfsYirHqVyrj5To2ahDrUx3oATOJ1NEdHy7fg6Hho9c3yM3hslxznAkwbOSESJ0jWe/DfdJlhq8Pi+SvmzMuYaZ7dTheQ230vJJquWi9uI/Txd/Gs5gQkWHADowabESwT/Ib1P6137zP67cdvJpakaiJWtzdqcEcAuz2XHkLkXzjfucnwMHOD82SVN9i5zPeh9TgIfqgXYq3XpCLPsPmvepHXFRhM2Wib6oFcT7kPu8MWepOQ4fTXkLkxoTik37/k0xcMMQyjWcl8VcU0lkG+z4Kl3+UriYz3G7Y6N5pFtiVj31HMUsH9izvsqF+M/xSxJ7YgWdxK/+QlYXftmMh62ZZJEs3KcywEMUDn8Y2caWObi9ho3GS6b5m0IbnPbGXKrMCK2uhWZ5TwGijo8mwivUHGQcKGx25449o6RnMsOZNAa1U1d7sjh50XpIblOMbSjv7zh2SPU8FH0461ZO+5R/cCXvApzkIznryhxHS2Zjh+VIffa6e/SHFEJyHMNQd/9pptr8QeMXKjPYhYIOiQRoLc2jGGYvX/OaDFAz4GzstmSXYLZNY/I0B0qfvvlGdUljP5TOUHst3wr9rLvlHjI8OB5rwkSzovByXhKc/j75uh62MSU16njWOB/TwwQr2snSl8o7Z7w7wbSW6pwL/Un+vl4h9vqbl5m9QEz3cvp90XMmeEis98h/xzh4MquPWdiwx1KzksAU8MnzomgJnTQ7FoowcNuwZWBvdR6uV1gvPLY7wY8biOzs36E/xBuj0Q2GK0XmlGEOS9uBRRg9wY7vavjluq6q2bz41HBgWN7TCfEWP8kCaGH2p3oei5d9mYWlAar0Y+x+ke/I4LxIc2mpXGAb9lRlEUM0/254Qr1pZEJXn4SOvXsXNxm7KskgMhd3iT33q15/AbhqLWZXITTrf9Mf1+uhchAZ5P5NiDO/ndaDTpbjc7gvBHMliVu47Nn1cq/34aoXnpSke7SNZxOMVPOVr7DbTQGwucWO3PAPbf9SOAcrf0IvClBQjY71TnU6RIW7YrR8sENXeWkoOHcP2HyVcnAQG41lpyaEw22rZztS8b6ANfbUS27tWOpk2+/EFWtUyTboHMDXFMAwM1Wg8ibPBhFyr1lZVadl+Y4pNpxh9KyovOUp3J9M9YRh8k1c00eKx/tTyNdxHfCV2wIzvaWHdwWTODoIDo7bpWWLyNChXpqgW9G0uOo88Dib9lVs7Se8BrnxfSzfKhOSpxzpvpxZfgLFeioG4RiK+iiZ0OJJi3DwpEhaJpxNZ98P0bGnjRyy2MJnEYmsGnlAQNz4vtMISSTFMtjW9NrDReyLH9iQ/Cx+WgKoCOxhW00Sq2Xnxu7cT+fg7gMdNiZifYUtse7IvWN8vpaSbFU+xwWaYayJDLykmfJQe9rpil5XrxZ3/TvY7bsGgKzWfR/1HxvYVwGArlpof4u5gol9x27f7+7Kl6a1PuFcS0O9ilxTz2P70FB+fdqLMNC8Ug0SmG41f72TFyoBBnnjBVcNicP36lyeHvZy5Yz/mYvrMiCXpb2jCRwYx4N96mqv96rQi3O0dTS0bxX2O1ffj3pcxRWImcfx9hPzJ2lKKndFBzK7ukWbvV6eX2afgw+k7/novGGqJ9f2/oT3hVJGOm3j4vdR+7UXS2ZzmDUSGYcPexx5zPc8z+8WzAbaNSX87gO2fPCtYEHgmK3sf3yB/yvdJ4MH6Vlr0is7xWeuJ4ram3jh79q54/z7/sft2+pdk+Ta0hp/+tzMY/8+4p1k+mAMGO//7NKQwg7PPDuDxDRbjk/ZPFpk2nOa4OXF8cdaEDdldcLEyDWd8XOap6uxADawbvn/xzyFr0EqroKCgoKCgoKCgoKCgoKCgoKCgoKCgoKCgoKCgoKCgoKCgoKCgoKCgoKCgoKCgoKCgoKCgoKCgoDAv+D9MUvrZ2Wi7tgAAAABJRU5ErkJggg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grpSp>
        <p:nvGrpSpPr>
          <p:cNvPr id="4" name="3 Grupo"/>
          <p:cNvGrpSpPr/>
          <p:nvPr/>
        </p:nvGrpSpPr>
        <p:grpSpPr>
          <a:xfrm>
            <a:off x="443726" y="1210857"/>
            <a:ext cx="8417565" cy="4973497"/>
            <a:chOff x="443726" y="1210857"/>
            <a:chExt cx="8417565" cy="4973497"/>
          </a:xfrm>
        </p:grpSpPr>
        <p:pic>
          <p:nvPicPr>
            <p:cNvPr id="4116" name="Picture 20" descr="https://static.thenounproject.com/png/369215-200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57505" y="5626029"/>
              <a:ext cx="503786" cy="5037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14" name="Picture 18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95961" y="5193836"/>
              <a:ext cx="396599" cy="3965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11" name="Picture 15" descr="https://image.flaticon.com/icons/png/512/21/21520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8424" y="3701082"/>
              <a:ext cx="388779" cy="3887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98" name="Picture 2" descr="https://upload.wikimedia.org/wikipedia/commons/thumb/d/d9/Icon-round-Question_mark.svg/600px-Icon-round-Question_mark.svg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39126" y="1210857"/>
              <a:ext cx="362550" cy="3625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0" name="Picture 4" descr="https://cdn.onlinewebfonts.com/svg/img_453473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8424" y="1685532"/>
              <a:ext cx="420995" cy="3664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2" name="Picture 6" descr="https://img.icons8.com/ios/452/education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19257" y="2159985"/>
              <a:ext cx="410351" cy="4103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7" name="Picture 11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03769" y="2664098"/>
              <a:ext cx="397907" cy="4093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6" name="5 Grupo"/>
            <p:cNvGrpSpPr/>
            <p:nvPr/>
          </p:nvGrpSpPr>
          <p:grpSpPr>
            <a:xfrm>
              <a:off x="443726" y="1269142"/>
              <a:ext cx="8357950" cy="4915212"/>
              <a:chOff x="443726" y="1269142"/>
              <a:chExt cx="8357950" cy="4915212"/>
            </a:xfrm>
          </p:grpSpPr>
          <p:sp>
            <p:nvSpPr>
              <p:cNvPr id="98" name="97 Elipse"/>
              <p:cNvSpPr/>
              <p:nvPr/>
            </p:nvSpPr>
            <p:spPr>
              <a:xfrm flipH="1">
                <a:off x="443726" y="1789454"/>
                <a:ext cx="45720" cy="4572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tx1"/>
                  </a:solidFill>
                </a:endParaRPr>
              </a:p>
            </p:txBody>
          </p:sp>
          <p:sp>
            <p:nvSpPr>
              <p:cNvPr id="57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11560" y="1269142"/>
                <a:ext cx="2496465" cy="450443"/>
              </a:xfrm>
              <a:prstGeom prst="rect">
                <a:avLst/>
              </a:prstGeom>
            </p:spPr>
            <p:txBody>
              <a:bodyPr wrap="none" lIns="0" tIns="0" rIns="0" bIns="0" anchor="t">
                <a:norm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lnSpc>
                    <a:spcPct val="80000"/>
                  </a:lnSpc>
                  <a:spcBef>
                    <a:spcPts val="0"/>
                  </a:spcBef>
                  <a:buNone/>
                  <a:defRPr/>
                </a:pPr>
                <a:r>
                  <a:rPr lang="es-ES" sz="1200" b="1" dirty="0" err="1" smtClean="0">
                    <a:solidFill>
                      <a:srgbClr val="0E7683"/>
                    </a:solidFill>
                    <a:latin typeface="Montserrat Light" panose="00000400000000000000" pitchFamily="2" charset="0"/>
                  </a:rPr>
                  <a:t>FAQ’s</a:t>
                </a:r>
                <a:endParaRPr lang="es-ES" sz="12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endParaRPr>
              </a:p>
              <a:p>
                <a:pPr marL="0" indent="0" fontAlgn="auto">
                  <a:lnSpc>
                    <a:spcPct val="80000"/>
                  </a:lnSpc>
                  <a:spcBef>
                    <a:spcPts val="0"/>
                  </a:spcBef>
                  <a:buNone/>
                  <a:defRPr/>
                </a:pPr>
                <a:r>
                  <a:rPr lang="es-ES" sz="1200" b="1" dirty="0">
                    <a:latin typeface="Montserrat Light" panose="00000400000000000000" pitchFamily="2" charset="0"/>
                  </a:rPr>
                  <a:t>c</a:t>
                </a:r>
                <a:r>
                  <a:rPr lang="es-ES" sz="1200" b="1" dirty="0" smtClean="0">
                    <a:latin typeface="Montserrat Light" panose="00000400000000000000" pitchFamily="2" charset="0"/>
                  </a:rPr>
                  <a:t>oordinación preguntas frecuentes</a:t>
                </a:r>
                <a:endParaRPr lang="es-ES" sz="1100" b="1" dirty="0">
                  <a:latin typeface="Montserrat Light" panose="00000400000000000000" pitchFamily="2" charset="0"/>
                </a:endParaRPr>
              </a:p>
            </p:txBody>
          </p:sp>
          <p:cxnSp>
            <p:nvCxnSpPr>
              <p:cNvPr id="58" name="57 Conector recto"/>
              <p:cNvCxnSpPr/>
              <p:nvPr/>
            </p:nvCxnSpPr>
            <p:spPr>
              <a:xfrm>
                <a:off x="611560" y="1638325"/>
                <a:ext cx="8190116" cy="0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" name="61 Elipse"/>
              <p:cNvSpPr/>
              <p:nvPr/>
            </p:nvSpPr>
            <p:spPr>
              <a:xfrm flipH="1">
                <a:off x="443726" y="1316738"/>
                <a:ext cx="45720" cy="4572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tx1"/>
                  </a:solidFill>
                </a:endParaRPr>
              </a:p>
            </p:txBody>
          </p:sp>
          <p:sp>
            <p:nvSpPr>
              <p:cNvPr id="88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11560" y="1709542"/>
                <a:ext cx="3024335" cy="450443"/>
              </a:xfrm>
              <a:prstGeom prst="rect">
                <a:avLst/>
              </a:prstGeom>
            </p:spPr>
            <p:txBody>
              <a:bodyPr wrap="none" lIns="0" tIns="0" rIns="0" bIns="0" anchor="t">
                <a:norm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lnSpc>
                    <a:spcPct val="80000"/>
                  </a:lnSpc>
                  <a:spcBef>
                    <a:spcPts val="0"/>
                  </a:spcBef>
                  <a:buNone/>
                  <a:defRPr/>
                </a:pPr>
                <a:r>
                  <a:rPr lang="es-ES" sz="1200" b="1" dirty="0" smtClean="0">
                    <a:latin typeface="Montserrat Light" panose="00000400000000000000" pitchFamily="2" charset="0"/>
                  </a:rPr>
                  <a:t>coordinación </a:t>
                </a:r>
                <a:r>
                  <a:rPr lang="es-ES" sz="1200" dirty="0" smtClean="0">
                    <a:latin typeface="Montserrat Light" panose="00000400000000000000" pitchFamily="2" charset="0"/>
                  </a:rPr>
                  <a:t>del</a:t>
                </a:r>
                <a:endParaRPr lang="es-ES" sz="1200" b="1" dirty="0" smtClean="0">
                  <a:latin typeface="Montserrat Light" panose="00000400000000000000" pitchFamily="2" charset="0"/>
                </a:endParaRPr>
              </a:p>
              <a:p>
                <a:pPr marL="0" indent="0" fontAlgn="auto">
                  <a:lnSpc>
                    <a:spcPct val="80000"/>
                  </a:lnSpc>
                  <a:spcBef>
                    <a:spcPts val="0"/>
                  </a:spcBef>
                  <a:buNone/>
                  <a:defRPr/>
                </a:pPr>
                <a:r>
                  <a:rPr lang="es-ES" sz="1200" b="1" dirty="0" smtClean="0">
                    <a:solidFill>
                      <a:srgbClr val="0E7683"/>
                    </a:solidFill>
                    <a:latin typeface="Montserrat Light" panose="00000400000000000000" pitchFamily="2" charset="0"/>
                  </a:rPr>
                  <a:t>carné colegial</a:t>
                </a:r>
                <a:endParaRPr lang="es-ES" sz="1100" b="1" dirty="0">
                  <a:solidFill>
                    <a:srgbClr val="0E7683"/>
                  </a:solidFill>
                  <a:latin typeface="Montserrat Light" panose="00000400000000000000" pitchFamily="2" charset="0"/>
                </a:endParaRPr>
              </a:p>
            </p:txBody>
          </p:sp>
          <p:cxnSp>
            <p:nvCxnSpPr>
              <p:cNvPr id="49" name="48 Conector recto"/>
              <p:cNvCxnSpPr/>
              <p:nvPr/>
            </p:nvCxnSpPr>
            <p:spPr>
              <a:xfrm>
                <a:off x="611560" y="2112360"/>
                <a:ext cx="8190116" cy="0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49 Elipse"/>
              <p:cNvSpPr/>
              <p:nvPr/>
            </p:nvSpPr>
            <p:spPr>
              <a:xfrm flipH="1">
                <a:off x="443726" y="2301430"/>
                <a:ext cx="45720" cy="4572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tx1"/>
                  </a:solidFill>
                </a:endParaRPr>
              </a:p>
            </p:txBody>
          </p:sp>
          <p:sp>
            <p:nvSpPr>
              <p:cNvPr id="51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11560" y="2221518"/>
                <a:ext cx="3024335" cy="450443"/>
              </a:xfrm>
              <a:prstGeom prst="rect">
                <a:avLst/>
              </a:prstGeom>
            </p:spPr>
            <p:txBody>
              <a:bodyPr wrap="none" lIns="0" tIns="0" rIns="0" bIns="0" anchor="t">
                <a:norm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lnSpc>
                    <a:spcPct val="80000"/>
                  </a:lnSpc>
                  <a:spcBef>
                    <a:spcPts val="0"/>
                  </a:spcBef>
                  <a:buNone/>
                  <a:defRPr/>
                </a:pPr>
                <a:r>
                  <a:rPr lang="es-ES" sz="1200" b="1" dirty="0" smtClean="0">
                    <a:solidFill>
                      <a:srgbClr val="0E7683"/>
                    </a:solidFill>
                    <a:latin typeface="Montserrat Light" panose="00000400000000000000" pitchFamily="2" charset="0"/>
                  </a:rPr>
                  <a:t>canal formación</a:t>
                </a:r>
              </a:p>
              <a:p>
                <a:pPr marL="0" indent="0" fontAlgn="auto">
                  <a:lnSpc>
                    <a:spcPct val="80000"/>
                  </a:lnSpc>
                  <a:spcBef>
                    <a:spcPts val="0"/>
                  </a:spcBef>
                  <a:buNone/>
                  <a:defRPr/>
                </a:pPr>
                <a:r>
                  <a:rPr lang="es-ES" sz="1200" b="1" dirty="0" err="1" smtClean="0">
                    <a:latin typeface="Montserrat Light" panose="00000400000000000000" pitchFamily="2" charset="0"/>
                  </a:rPr>
                  <a:t>cscae</a:t>
                </a:r>
                <a:endParaRPr lang="es-ES" sz="1200" b="1" dirty="0">
                  <a:latin typeface="Montserrat Light" panose="00000400000000000000" pitchFamily="2" charset="0"/>
                </a:endParaRPr>
              </a:p>
            </p:txBody>
          </p:sp>
          <p:cxnSp>
            <p:nvCxnSpPr>
              <p:cNvPr id="52" name="51 Conector recto"/>
              <p:cNvCxnSpPr/>
              <p:nvPr/>
            </p:nvCxnSpPr>
            <p:spPr>
              <a:xfrm>
                <a:off x="611560" y="2633861"/>
                <a:ext cx="8190116" cy="0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4" name="53 Elipse"/>
              <p:cNvSpPr/>
              <p:nvPr/>
            </p:nvSpPr>
            <p:spPr>
              <a:xfrm flipH="1">
                <a:off x="443726" y="2815011"/>
                <a:ext cx="45720" cy="4572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tx1"/>
                  </a:solidFill>
                </a:endParaRPr>
              </a:p>
            </p:txBody>
          </p:sp>
          <p:sp>
            <p:nvSpPr>
              <p:cNvPr id="55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11560" y="2735099"/>
                <a:ext cx="3024335" cy="450443"/>
              </a:xfrm>
              <a:prstGeom prst="rect">
                <a:avLst/>
              </a:prstGeom>
            </p:spPr>
            <p:txBody>
              <a:bodyPr wrap="none" lIns="0" tIns="0" rIns="0" bIns="0" anchor="t">
                <a:norm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lnSpc>
                    <a:spcPct val="80000"/>
                  </a:lnSpc>
                  <a:spcBef>
                    <a:spcPts val="0"/>
                  </a:spcBef>
                  <a:buNone/>
                  <a:defRPr/>
                </a:pPr>
                <a:r>
                  <a:rPr lang="es-ES" sz="1200" b="1" dirty="0" smtClean="0">
                    <a:solidFill>
                      <a:srgbClr val="0E7683"/>
                    </a:solidFill>
                    <a:latin typeface="Montserrat Light" panose="00000400000000000000" pitchFamily="2" charset="0"/>
                  </a:rPr>
                  <a:t>agenda</a:t>
                </a:r>
              </a:p>
              <a:p>
                <a:pPr marL="0" indent="0" fontAlgn="auto">
                  <a:lnSpc>
                    <a:spcPct val="80000"/>
                  </a:lnSpc>
                  <a:spcBef>
                    <a:spcPts val="0"/>
                  </a:spcBef>
                  <a:buNone/>
                  <a:defRPr/>
                </a:pPr>
                <a:r>
                  <a:rPr lang="es-ES" sz="1200" b="1" dirty="0" smtClean="0">
                    <a:latin typeface="Montserrat Light" panose="00000400000000000000" pitchFamily="2" charset="0"/>
                  </a:rPr>
                  <a:t>arquitectura</a:t>
                </a:r>
                <a:endParaRPr lang="es-ES" sz="1200" b="1" dirty="0">
                  <a:latin typeface="Montserrat Light" panose="00000400000000000000" pitchFamily="2" charset="0"/>
                </a:endParaRPr>
              </a:p>
            </p:txBody>
          </p:sp>
          <p:cxnSp>
            <p:nvCxnSpPr>
              <p:cNvPr id="56" name="55 Conector recto"/>
              <p:cNvCxnSpPr/>
              <p:nvPr/>
            </p:nvCxnSpPr>
            <p:spPr>
              <a:xfrm>
                <a:off x="611560" y="3137917"/>
                <a:ext cx="8190116" cy="0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" name="59 Elipse"/>
              <p:cNvSpPr/>
              <p:nvPr/>
            </p:nvSpPr>
            <p:spPr>
              <a:xfrm flipH="1">
                <a:off x="443726" y="3343450"/>
                <a:ext cx="45720" cy="4572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tx1"/>
                  </a:solidFill>
                </a:endParaRPr>
              </a:p>
            </p:txBody>
          </p:sp>
          <p:sp>
            <p:nvSpPr>
              <p:cNvPr id="63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11560" y="3263538"/>
                <a:ext cx="3024335" cy="450443"/>
              </a:xfrm>
              <a:prstGeom prst="rect">
                <a:avLst/>
              </a:prstGeom>
            </p:spPr>
            <p:txBody>
              <a:bodyPr wrap="none" lIns="0" tIns="0" rIns="0" bIns="0" anchor="t">
                <a:norm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lnSpc>
                    <a:spcPct val="80000"/>
                  </a:lnSpc>
                  <a:spcBef>
                    <a:spcPts val="0"/>
                  </a:spcBef>
                  <a:buNone/>
                  <a:defRPr/>
                </a:pPr>
                <a:r>
                  <a:rPr lang="es-ES" sz="1200" b="1" dirty="0" smtClean="0">
                    <a:solidFill>
                      <a:srgbClr val="0E7683"/>
                    </a:solidFill>
                    <a:latin typeface="Montserrat Light" panose="00000400000000000000" pitchFamily="2" charset="0"/>
                  </a:rPr>
                  <a:t>plataforma de visado</a:t>
                </a:r>
              </a:p>
              <a:p>
                <a:pPr marL="0" indent="0" fontAlgn="auto">
                  <a:lnSpc>
                    <a:spcPct val="80000"/>
                  </a:lnSpc>
                  <a:spcBef>
                    <a:spcPts val="0"/>
                  </a:spcBef>
                  <a:buNone/>
                  <a:defRPr/>
                </a:pPr>
                <a:r>
                  <a:rPr lang="es-ES" sz="1200" b="1" dirty="0" smtClean="0">
                    <a:latin typeface="Montserrat Light" panose="00000400000000000000" pitchFamily="2" charset="0"/>
                  </a:rPr>
                  <a:t>interterritorial</a:t>
                </a:r>
                <a:endParaRPr lang="es-ES" sz="1200" b="1" dirty="0">
                  <a:latin typeface="Montserrat Light" panose="00000400000000000000" pitchFamily="2" charset="0"/>
                </a:endParaRPr>
              </a:p>
            </p:txBody>
          </p:sp>
          <p:cxnSp>
            <p:nvCxnSpPr>
              <p:cNvPr id="64" name="63 Conector recto"/>
              <p:cNvCxnSpPr/>
              <p:nvPr/>
            </p:nvCxnSpPr>
            <p:spPr>
              <a:xfrm>
                <a:off x="611560" y="3656831"/>
                <a:ext cx="8190116" cy="0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64 Elipse"/>
              <p:cNvSpPr/>
              <p:nvPr/>
            </p:nvSpPr>
            <p:spPr>
              <a:xfrm flipH="1">
                <a:off x="443726" y="3852839"/>
                <a:ext cx="45720" cy="4572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tx1"/>
                  </a:solidFill>
                </a:endParaRPr>
              </a:p>
            </p:txBody>
          </p:sp>
          <p:sp>
            <p:nvSpPr>
              <p:cNvPr id="66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11560" y="3772927"/>
                <a:ext cx="3024335" cy="450443"/>
              </a:xfrm>
              <a:prstGeom prst="rect">
                <a:avLst/>
              </a:prstGeom>
            </p:spPr>
            <p:txBody>
              <a:bodyPr wrap="none" lIns="0" tIns="0" rIns="0" bIns="0" anchor="t">
                <a:norm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lnSpc>
                    <a:spcPct val="80000"/>
                  </a:lnSpc>
                  <a:spcBef>
                    <a:spcPts val="0"/>
                  </a:spcBef>
                  <a:buNone/>
                  <a:defRPr/>
                </a:pPr>
                <a:r>
                  <a:rPr lang="es-ES" sz="1200" b="1" dirty="0" smtClean="0">
                    <a:solidFill>
                      <a:srgbClr val="0E7683"/>
                    </a:solidFill>
                    <a:latin typeface="Montserrat Light" panose="00000400000000000000" pitchFamily="2" charset="0"/>
                  </a:rPr>
                  <a:t>libro de órdenes</a:t>
                </a:r>
              </a:p>
              <a:p>
                <a:pPr marL="0" indent="0" fontAlgn="auto">
                  <a:lnSpc>
                    <a:spcPct val="80000"/>
                  </a:lnSpc>
                  <a:spcBef>
                    <a:spcPts val="0"/>
                  </a:spcBef>
                  <a:buNone/>
                  <a:defRPr/>
                </a:pPr>
                <a:r>
                  <a:rPr lang="es-ES" sz="1200" b="1" dirty="0" smtClean="0">
                    <a:latin typeface="Montserrat Light" panose="00000400000000000000" pitchFamily="2" charset="0"/>
                  </a:rPr>
                  <a:t>digital</a:t>
                </a:r>
                <a:endParaRPr lang="es-ES" sz="1200" b="1" dirty="0">
                  <a:latin typeface="Montserrat Light" panose="00000400000000000000" pitchFamily="2" charset="0"/>
                </a:endParaRPr>
              </a:p>
            </p:txBody>
          </p:sp>
          <p:cxnSp>
            <p:nvCxnSpPr>
              <p:cNvPr id="68" name="67 Conector recto"/>
              <p:cNvCxnSpPr/>
              <p:nvPr/>
            </p:nvCxnSpPr>
            <p:spPr>
              <a:xfrm>
                <a:off x="611560" y="4175745"/>
                <a:ext cx="8190116" cy="0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9" name="68 Elipse"/>
              <p:cNvSpPr/>
              <p:nvPr/>
            </p:nvSpPr>
            <p:spPr>
              <a:xfrm flipH="1">
                <a:off x="443726" y="4381277"/>
                <a:ext cx="45720" cy="4572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tx1"/>
                  </a:solidFill>
                </a:endParaRPr>
              </a:p>
            </p:txBody>
          </p:sp>
          <p:sp>
            <p:nvSpPr>
              <p:cNvPr id="70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11560" y="4301365"/>
                <a:ext cx="3024335" cy="450443"/>
              </a:xfrm>
              <a:prstGeom prst="rect">
                <a:avLst/>
              </a:prstGeom>
            </p:spPr>
            <p:txBody>
              <a:bodyPr wrap="none" lIns="0" tIns="0" rIns="0" bIns="0" anchor="t">
                <a:norm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lnSpc>
                    <a:spcPct val="80000"/>
                  </a:lnSpc>
                  <a:spcBef>
                    <a:spcPts val="0"/>
                  </a:spcBef>
                  <a:buNone/>
                  <a:defRPr/>
                </a:pPr>
                <a:r>
                  <a:rPr lang="es-ES" sz="1200" b="1" dirty="0" smtClean="0">
                    <a:solidFill>
                      <a:srgbClr val="0E7683"/>
                    </a:solidFill>
                    <a:latin typeface="Montserrat Light" panose="00000400000000000000" pitchFamily="2" charset="0"/>
                  </a:rPr>
                  <a:t>novedades</a:t>
                </a:r>
              </a:p>
              <a:p>
                <a:pPr marL="0" indent="0" fontAlgn="auto">
                  <a:lnSpc>
                    <a:spcPct val="80000"/>
                  </a:lnSpc>
                  <a:spcBef>
                    <a:spcPts val="0"/>
                  </a:spcBef>
                  <a:buNone/>
                  <a:defRPr/>
                </a:pPr>
                <a:r>
                  <a:rPr lang="es-ES" sz="1200" b="1" dirty="0" err="1" smtClean="0">
                    <a:latin typeface="Montserrat Light" panose="00000400000000000000" pitchFamily="2" charset="0"/>
                  </a:rPr>
                  <a:t>cte</a:t>
                </a:r>
                <a:endParaRPr lang="es-ES" sz="1200" b="1" dirty="0">
                  <a:latin typeface="Montserrat Light" panose="00000400000000000000" pitchFamily="2" charset="0"/>
                </a:endParaRPr>
              </a:p>
            </p:txBody>
          </p:sp>
          <p:cxnSp>
            <p:nvCxnSpPr>
              <p:cNvPr id="71" name="70 Conector recto"/>
              <p:cNvCxnSpPr/>
              <p:nvPr/>
            </p:nvCxnSpPr>
            <p:spPr>
              <a:xfrm>
                <a:off x="611560" y="4704183"/>
                <a:ext cx="8190116" cy="0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5" name="74 Elipse"/>
              <p:cNvSpPr/>
              <p:nvPr/>
            </p:nvSpPr>
            <p:spPr>
              <a:xfrm flipH="1">
                <a:off x="443726" y="4849603"/>
                <a:ext cx="45720" cy="4572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tx1"/>
                  </a:solidFill>
                </a:endParaRPr>
              </a:p>
            </p:txBody>
          </p:sp>
          <p:sp>
            <p:nvSpPr>
              <p:cNvPr id="76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11560" y="4769691"/>
                <a:ext cx="3024335" cy="450443"/>
              </a:xfrm>
              <a:prstGeom prst="rect">
                <a:avLst/>
              </a:prstGeom>
            </p:spPr>
            <p:txBody>
              <a:bodyPr wrap="none" lIns="0" tIns="0" rIns="0" bIns="0" anchor="t">
                <a:norm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lnSpc>
                    <a:spcPct val="80000"/>
                  </a:lnSpc>
                  <a:spcBef>
                    <a:spcPts val="0"/>
                  </a:spcBef>
                  <a:buNone/>
                  <a:defRPr/>
                </a:pPr>
                <a:r>
                  <a:rPr lang="es-ES" sz="1200" b="1" dirty="0" smtClean="0">
                    <a:solidFill>
                      <a:srgbClr val="0E7683"/>
                    </a:solidFill>
                    <a:latin typeface="Montserrat Light" panose="00000400000000000000" pitchFamily="2" charset="0"/>
                  </a:rPr>
                  <a:t>contratación pública</a:t>
                </a:r>
              </a:p>
              <a:p>
                <a:pPr marL="0" indent="0" fontAlgn="auto">
                  <a:lnSpc>
                    <a:spcPct val="80000"/>
                  </a:lnSpc>
                  <a:spcBef>
                    <a:spcPts val="0"/>
                  </a:spcBef>
                  <a:buNone/>
                  <a:defRPr/>
                </a:pPr>
                <a:r>
                  <a:rPr lang="es-ES" sz="1200" b="1" dirty="0" smtClean="0">
                    <a:latin typeface="Montserrat Light" panose="00000400000000000000" pitchFamily="2" charset="0"/>
                  </a:rPr>
                  <a:t>responsable</a:t>
                </a:r>
                <a:endParaRPr lang="es-ES" sz="1200" b="1" dirty="0">
                  <a:latin typeface="Montserrat Light" panose="00000400000000000000" pitchFamily="2" charset="0"/>
                </a:endParaRPr>
              </a:p>
            </p:txBody>
          </p:sp>
          <p:cxnSp>
            <p:nvCxnSpPr>
              <p:cNvPr id="77" name="76 Conector recto"/>
              <p:cNvCxnSpPr/>
              <p:nvPr/>
            </p:nvCxnSpPr>
            <p:spPr>
              <a:xfrm>
                <a:off x="611560" y="5153459"/>
                <a:ext cx="8190116" cy="0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" name="77 Elipse"/>
              <p:cNvSpPr/>
              <p:nvPr/>
            </p:nvSpPr>
            <p:spPr>
              <a:xfrm flipH="1">
                <a:off x="443726" y="5290955"/>
                <a:ext cx="45720" cy="4572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tx1"/>
                  </a:solidFill>
                </a:endParaRPr>
              </a:p>
            </p:txBody>
          </p:sp>
          <p:sp>
            <p:nvSpPr>
              <p:cNvPr id="81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11560" y="5220134"/>
                <a:ext cx="3024335" cy="441352"/>
              </a:xfrm>
              <a:prstGeom prst="rect">
                <a:avLst/>
              </a:prstGeom>
            </p:spPr>
            <p:txBody>
              <a:bodyPr wrap="none" lIns="0" tIns="0" rIns="0" bIns="0" anchor="t">
                <a:norm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lnSpc>
                    <a:spcPct val="80000"/>
                  </a:lnSpc>
                  <a:spcBef>
                    <a:spcPts val="0"/>
                  </a:spcBef>
                  <a:buNone/>
                  <a:defRPr/>
                </a:pPr>
                <a:r>
                  <a:rPr lang="es-ES" sz="1200" b="1" dirty="0" err="1" smtClean="0">
                    <a:solidFill>
                      <a:srgbClr val="0E7683"/>
                    </a:solidFill>
                    <a:latin typeface="Montserrat Light" panose="00000400000000000000" pitchFamily="2" charset="0"/>
                  </a:rPr>
                  <a:t>bim</a:t>
                </a:r>
                <a:endParaRPr lang="es-ES" sz="12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endParaRPr>
              </a:p>
              <a:p>
                <a:pPr marL="0" indent="0">
                  <a:lnSpc>
                    <a:spcPct val="80000"/>
                  </a:lnSpc>
                  <a:spcBef>
                    <a:spcPts val="0"/>
                  </a:spcBef>
                  <a:buNone/>
                  <a:defRPr/>
                </a:pPr>
                <a:r>
                  <a:rPr lang="es-ES" sz="1200" b="1" dirty="0" err="1" smtClean="0">
                    <a:latin typeface="Montserrat Light" panose="00000400000000000000" pitchFamily="2" charset="0"/>
                  </a:rPr>
                  <a:t>building</a:t>
                </a:r>
                <a:r>
                  <a:rPr lang="es-ES" sz="1200" b="1" dirty="0" smtClean="0">
                    <a:latin typeface="Montserrat Light" panose="00000400000000000000" pitchFamily="2" charset="0"/>
                  </a:rPr>
                  <a:t> </a:t>
                </a:r>
                <a:r>
                  <a:rPr lang="es-ES" sz="1200" b="1" dirty="0" err="1" smtClean="0">
                    <a:latin typeface="Montserrat Light" panose="00000400000000000000" pitchFamily="2" charset="0"/>
                  </a:rPr>
                  <a:t>information</a:t>
                </a:r>
                <a:r>
                  <a:rPr lang="es-ES" sz="1200" b="1" dirty="0" smtClean="0">
                    <a:latin typeface="Montserrat Light" panose="00000400000000000000" pitchFamily="2" charset="0"/>
                  </a:rPr>
                  <a:t> </a:t>
                </a:r>
                <a:r>
                  <a:rPr lang="es-ES" sz="1200" b="1" dirty="0" err="1" smtClean="0">
                    <a:latin typeface="Montserrat Light" panose="00000400000000000000" pitchFamily="2" charset="0"/>
                  </a:rPr>
                  <a:t>modeling</a:t>
                </a:r>
                <a:endParaRPr lang="es-ES" sz="1200" b="1" dirty="0">
                  <a:latin typeface="Montserrat Light" panose="00000400000000000000" pitchFamily="2" charset="0"/>
                </a:endParaRPr>
              </a:p>
              <a:p>
                <a:pPr marL="0" indent="0" fontAlgn="auto">
                  <a:lnSpc>
                    <a:spcPct val="80000"/>
                  </a:lnSpc>
                  <a:spcBef>
                    <a:spcPts val="0"/>
                  </a:spcBef>
                  <a:buNone/>
                  <a:defRPr/>
                </a:pPr>
                <a:endParaRPr lang="es-ES" sz="1200" b="1" dirty="0">
                  <a:latin typeface="Montserrat Light" panose="00000400000000000000" pitchFamily="2" charset="0"/>
                </a:endParaRPr>
              </a:p>
            </p:txBody>
          </p:sp>
          <p:cxnSp>
            <p:nvCxnSpPr>
              <p:cNvPr id="87" name="86 Conector recto"/>
              <p:cNvCxnSpPr/>
              <p:nvPr/>
            </p:nvCxnSpPr>
            <p:spPr>
              <a:xfrm>
                <a:off x="611560" y="5613861"/>
                <a:ext cx="8190116" cy="0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9" name="88 Elipse"/>
              <p:cNvSpPr/>
              <p:nvPr/>
            </p:nvSpPr>
            <p:spPr>
              <a:xfrm flipH="1">
                <a:off x="443726" y="5813823"/>
                <a:ext cx="45720" cy="4572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tx1"/>
                  </a:solidFill>
                </a:endParaRPr>
              </a:p>
            </p:txBody>
          </p:sp>
          <p:sp>
            <p:nvSpPr>
              <p:cNvPr id="90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11560" y="5733911"/>
                <a:ext cx="3024335" cy="450443"/>
              </a:xfrm>
              <a:prstGeom prst="rect">
                <a:avLst/>
              </a:prstGeom>
            </p:spPr>
            <p:txBody>
              <a:bodyPr wrap="none" lIns="0" tIns="0" rIns="0" bIns="0" anchor="t">
                <a:norm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lnSpc>
                    <a:spcPct val="80000"/>
                  </a:lnSpc>
                  <a:spcBef>
                    <a:spcPts val="0"/>
                  </a:spcBef>
                  <a:buNone/>
                  <a:defRPr/>
                </a:pPr>
                <a:r>
                  <a:rPr lang="es-ES" sz="1200" b="1" dirty="0" smtClean="0">
                    <a:latin typeface="Montserrat Light" panose="00000400000000000000" pitchFamily="2" charset="0"/>
                  </a:rPr>
                  <a:t>paquetes de ayudas</a:t>
                </a:r>
              </a:p>
              <a:p>
                <a:pPr marL="0" indent="0" fontAlgn="auto">
                  <a:lnSpc>
                    <a:spcPct val="80000"/>
                  </a:lnSpc>
                  <a:spcBef>
                    <a:spcPts val="0"/>
                  </a:spcBef>
                  <a:buNone/>
                  <a:defRPr/>
                </a:pPr>
                <a:r>
                  <a:rPr lang="es-ES" sz="1200" b="1" dirty="0" smtClean="0">
                    <a:solidFill>
                      <a:srgbClr val="0E7683"/>
                    </a:solidFill>
                    <a:latin typeface="Montserrat Light" panose="00000400000000000000" pitchFamily="2" charset="0"/>
                  </a:rPr>
                  <a:t>eficiencia energética</a:t>
                </a:r>
                <a:endParaRPr lang="es-ES" sz="1200" b="1" dirty="0">
                  <a:solidFill>
                    <a:srgbClr val="0E7683"/>
                  </a:solidFill>
                  <a:latin typeface="Montserrat Light" panose="00000400000000000000" pitchFamily="2" charset="0"/>
                </a:endParaRPr>
              </a:p>
            </p:txBody>
          </p:sp>
          <p:cxnSp>
            <p:nvCxnSpPr>
              <p:cNvPr id="92" name="91 Conector recto"/>
              <p:cNvCxnSpPr/>
              <p:nvPr/>
            </p:nvCxnSpPr>
            <p:spPr>
              <a:xfrm>
                <a:off x="611560" y="6136729"/>
                <a:ext cx="8190116" cy="0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61" name="Picture 11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8403769" y="3185542"/>
              <a:ext cx="397907" cy="4093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13" name="Picture 17" descr="https://image.flaticon.com/icons/png/512/130/130304.pn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8425" y="4247666"/>
              <a:ext cx="379344" cy="3793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18" name="Picture 22" descr="https://image.flaticon.com/icons/png/512/114/114903.png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06217" y="4747471"/>
              <a:ext cx="353191" cy="3531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55773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395536" y="332656"/>
            <a:ext cx="4752528" cy="307975"/>
          </a:xfrm>
          <a:prstGeom prst="rect">
            <a:avLst/>
          </a:prstGeom>
        </p:spPr>
        <p:txBody>
          <a:bodyPr lIns="45720" rIns="45720" anchor="b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defRPr/>
            </a:pPr>
            <a:r>
              <a:rPr lang="es-ES" sz="1600" b="1" dirty="0" smtClean="0">
                <a:solidFill>
                  <a:srgbClr val="0E7683"/>
                </a:solidFill>
                <a:latin typeface="Montserrat Light" panose="00000400000000000000" pitchFamily="2" charset="0"/>
              </a:rPr>
              <a:t>informe del decano</a:t>
            </a:r>
            <a:endParaRPr lang="es-ES" sz="1600" b="1" dirty="0">
              <a:solidFill>
                <a:srgbClr val="0E7683"/>
              </a:solidFill>
              <a:latin typeface="Montserrat Light" panose="00000400000000000000" pitchFamily="2" charset="0"/>
            </a:endParaRPr>
          </a:p>
        </p:txBody>
      </p:sp>
      <p:sp>
        <p:nvSpPr>
          <p:cNvPr id="59" name="58 Elipse"/>
          <p:cNvSpPr/>
          <p:nvPr/>
        </p:nvSpPr>
        <p:spPr>
          <a:xfrm>
            <a:off x="398006" y="463783"/>
            <a:ext cx="45719" cy="45719"/>
          </a:xfrm>
          <a:prstGeom prst="ellipse">
            <a:avLst/>
          </a:prstGeom>
          <a:solidFill>
            <a:srgbClr val="0E76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82" name="81 Conector recto"/>
          <p:cNvCxnSpPr/>
          <p:nvPr/>
        </p:nvCxnSpPr>
        <p:spPr>
          <a:xfrm>
            <a:off x="539552" y="640631"/>
            <a:ext cx="8604448" cy="0"/>
          </a:xfrm>
          <a:prstGeom prst="line">
            <a:avLst/>
          </a:prstGeom>
          <a:ln w="12700">
            <a:solidFill>
              <a:srgbClr val="0E7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66 Grupo"/>
          <p:cNvGrpSpPr/>
          <p:nvPr/>
        </p:nvGrpSpPr>
        <p:grpSpPr>
          <a:xfrm>
            <a:off x="1" y="6533694"/>
            <a:ext cx="9143999" cy="331655"/>
            <a:chOff x="1" y="6533694"/>
            <a:chExt cx="9143999" cy="331655"/>
          </a:xfrm>
        </p:grpSpPr>
        <p:grpSp>
          <p:nvGrpSpPr>
            <p:cNvPr id="72" name="71 Grupo"/>
            <p:cNvGrpSpPr/>
            <p:nvPr/>
          </p:nvGrpSpPr>
          <p:grpSpPr>
            <a:xfrm>
              <a:off x="1" y="6539693"/>
              <a:ext cx="9143999" cy="325656"/>
              <a:chOff x="1" y="6539693"/>
              <a:chExt cx="9143999" cy="325656"/>
            </a:xfrm>
          </p:grpSpPr>
          <p:sp>
            <p:nvSpPr>
              <p:cNvPr id="80" name="79 Rectángulo"/>
              <p:cNvSpPr/>
              <p:nvPr/>
            </p:nvSpPr>
            <p:spPr>
              <a:xfrm>
                <a:off x="1" y="6539693"/>
                <a:ext cx="9143999" cy="275676"/>
              </a:xfrm>
              <a:prstGeom prst="rect">
                <a:avLst/>
              </a:prstGeom>
              <a:solidFill>
                <a:srgbClr val="0E768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83" name="82 Rectángulo"/>
              <p:cNvSpPr/>
              <p:nvPr/>
            </p:nvSpPr>
            <p:spPr>
              <a:xfrm>
                <a:off x="1" y="6815369"/>
                <a:ext cx="9143999" cy="4998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pic>
            <p:nvPicPr>
              <p:cNvPr id="84" name="Picture 4" descr="D:\Nueva carpeta (3)\MEMORIA GESTION 2019\COADE.png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22898" y="6561988"/>
                <a:ext cx="753074" cy="25138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85" name="84 Conector recto"/>
              <p:cNvCxnSpPr/>
              <p:nvPr/>
            </p:nvCxnSpPr>
            <p:spPr>
              <a:xfrm flipV="1">
                <a:off x="8028384" y="6599922"/>
                <a:ext cx="0" cy="141446"/>
              </a:xfrm>
              <a:prstGeom prst="line">
                <a:avLst/>
              </a:prstGeom>
              <a:ln w="31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6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36296" y="6551757"/>
                <a:ext cx="864096" cy="271849"/>
              </a:xfrm>
              <a:prstGeom prst="rect">
                <a:avLst/>
              </a:prstGeom>
            </p:spPr>
            <p:txBody>
              <a:bodyPr lIns="45720" rIns="45720" anchor="b">
                <a:no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40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COLEGIO OFICIAL DE</a:t>
                </a:r>
              </a:p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60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ARQUITECTOS</a:t>
                </a:r>
              </a:p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46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DE EXTREMADURA</a:t>
                </a:r>
                <a:endParaRPr lang="es-ES" sz="460" dirty="0">
                  <a:solidFill>
                    <a:schemeClr val="bg1"/>
                  </a:solidFill>
                  <a:latin typeface="Montserrat Light" panose="00000400000000000000" pitchFamily="2" charset="0"/>
                </a:endParaRPr>
              </a:p>
            </p:txBody>
          </p:sp>
        </p:grpSp>
        <p:grpSp>
          <p:nvGrpSpPr>
            <p:cNvPr id="73" name="72 Grupo"/>
            <p:cNvGrpSpPr/>
            <p:nvPr/>
          </p:nvGrpSpPr>
          <p:grpSpPr>
            <a:xfrm>
              <a:off x="61785" y="6533694"/>
              <a:ext cx="4006159" cy="307975"/>
              <a:chOff x="5281856" y="6442601"/>
              <a:chExt cx="4006159" cy="307975"/>
            </a:xfrm>
          </p:grpSpPr>
          <p:sp>
            <p:nvSpPr>
              <p:cNvPr id="74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64356" y="6442601"/>
                <a:ext cx="3923659" cy="307975"/>
              </a:xfrm>
              <a:prstGeom prst="rect">
                <a:avLst/>
              </a:prstGeom>
            </p:spPr>
            <p:txBody>
              <a:bodyPr lIns="0" tIns="0" rIns="0" bIns="46800" anchor="b">
                <a:no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buNone/>
                  <a:defRPr/>
                </a:pP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asamblea general ordinaria 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| </a:t>
                </a: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COADE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 | </a:t>
                </a:r>
                <a:r>
                  <a:rPr lang="es-ES" sz="950" b="1" dirty="0" err="1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cáceres</a:t>
                </a: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 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| </a:t>
                </a: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14.12.2020</a:t>
                </a:r>
                <a:endParaRPr lang="es-ES" sz="950" b="1" dirty="0">
                  <a:solidFill>
                    <a:schemeClr val="bg1"/>
                  </a:solidFill>
                  <a:latin typeface="Montserrat Light" panose="00000400000000000000" pitchFamily="2" charset="0"/>
                </a:endParaRPr>
              </a:p>
            </p:txBody>
          </p:sp>
          <p:sp>
            <p:nvSpPr>
              <p:cNvPr id="79" name="78 Elipse"/>
              <p:cNvSpPr/>
              <p:nvPr/>
            </p:nvSpPr>
            <p:spPr>
              <a:xfrm>
                <a:off x="5281856" y="6604582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</p:grpSp>
      <p:sp>
        <p:nvSpPr>
          <p:cNvPr id="162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489446" y="756097"/>
            <a:ext cx="4987910" cy="147290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80000"/>
              </a:lnSpc>
              <a:spcBef>
                <a:spcPts val="0"/>
              </a:spcBef>
              <a:defRPr/>
            </a:pPr>
            <a:r>
              <a:rPr lang="es-ES" sz="1400" dirty="0">
                <a:solidFill>
                  <a:srgbClr val="0E7683"/>
                </a:solidFill>
                <a:latin typeface="Montserrat Light" panose="00000400000000000000" pitchFamily="2" charset="0"/>
              </a:rPr>
              <a:t>| </a:t>
            </a:r>
            <a:r>
              <a:rPr lang="es-ES" sz="1400" b="1" dirty="0" err="1" smtClean="0">
                <a:solidFill>
                  <a:srgbClr val="0E7683"/>
                </a:solidFill>
                <a:latin typeface="Montserrat Medium" panose="00000600000000000000" pitchFamily="2" charset="0"/>
              </a:rPr>
              <a:t>cscae</a:t>
            </a:r>
            <a:endParaRPr lang="es-ES" sz="1600" b="1" dirty="0">
              <a:solidFill>
                <a:schemeClr val="tx1">
                  <a:lumMod val="50000"/>
                  <a:lumOff val="50000"/>
                </a:schemeClr>
              </a:solidFill>
              <a:latin typeface="Montserrat Light" panose="00000400000000000000" pitchFamily="2" charset="0"/>
            </a:endParaRPr>
          </a:p>
        </p:txBody>
      </p:sp>
      <p:sp>
        <p:nvSpPr>
          <p:cNvPr id="163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312013" y="753160"/>
            <a:ext cx="169815" cy="210812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80000"/>
              </a:lnSpc>
              <a:spcBef>
                <a:spcPts val="0"/>
              </a:spcBef>
              <a:defRPr/>
            </a:pPr>
            <a:r>
              <a:rPr lang="es-ES" sz="1800" b="1" dirty="0" smtClean="0">
                <a:solidFill>
                  <a:srgbClr val="0E7683"/>
                </a:solidFill>
                <a:latin typeface="Montserrat Medium" panose="00000600000000000000" pitchFamily="2" charset="0"/>
              </a:rPr>
              <a:t>7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Montserrat Light" panose="00000400000000000000" pitchFamily="2" charset="0"/>
            </a:endParaRPr>
          </a:p>
        </p:txBody>
      </p:sp>
      <p:sp>
        <p:nvSpPr>
          <p:cNvPr id="14" name="AutoShape 9" descr="C:\Users\sobremesa\AppData\Local\Temp\SaveForWeb\BrowserPreview\BrowserPreview_tmp.gif?160778798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5" name="AutoShape 11" descr="C:\Users\sobremesa\AppData\Local\Temp\SaveForWeb\BrowserPreview\BrowserPreview_tmp.gif?1607787982"/>
          <p:cNvSpPr>
            <a:spLocks noChangeAspect="1" noChangeArrowheads="1"/>
          </p:cNvSpPr>
          <p:nvPr/>
        </p:nvSpPr>
        <p:spPr bwMode="auto">
          <a:xfrm>
            <a:off x="63500" y="-136525"/>
            <a:ext cx="15240000" cy="199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grpSp>
        <p:nvGrpSpPr>
          <p:cNvPr id="19" name="18 Grupo"/>
          <p:cNvGrpSpPr/>
          <p:nvPr/>
        </p:nvGrpSpPr>
        <p:grpSpPr>
          <a:xfrm>
            <a:off x="292964" y="984611"/>
            <a:ext cx="8583008" cy="216338"/>
            <a:chOff x="292964" y="984611"/>
            <a:chExt cx="8583008" cy="216338"/>
          </a:xfrm>
        </p:grpSpPr>
        <p:sp>
          <p:nvSpPr>
            <p:cNvPr id="20" name="19 Rectángulo"/>
            <p:cNvSpPr/>
            <p:nvPr/>
          </p:nvSpPr>
          <p:spPr>
            <a:xfrm>
              <a:off x="539552" y="984611"/>
              <a:ext cx="8336420" cy="189281"/>
            </a:xfrm>
            <a:prstGeom prst="rect">
              <a:avLst/>
            </a:prstGeom>
            <a:solidFill>
              <a:srgbClr val="0E76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2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1016684"/>
              <a:ext cx="2232248" cy="136569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posicionamiento  2020</a:t>
              </a:r>
              <a:endParaRPr lang="es-ES" sz="1400" b="1" dirty="0">
                <a:solidFill>
                  <a:schemeClr val="bg1"/>
                </a:solidFill>
                <a:latin typeface="Montserrat Light" panose="00000400000000000000" pitchFamily="2" charset="0"/>
              </a:endParaRPr>
            </a:p>
          </p:txBody>
        </p:sp>
        <p:sp>
          <p:nvSpPr>
            <p:cNvPr id="23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92964" y="988108"/>
              <a:ext cx="227542" cy="212841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0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7.8</a:t>
              </a:r>
              <a:endParaRPr lang="es-ES" sz="1000" b="1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</p:grpSp>
      <p:sp>
        <p:nvSpPr>
          <p:cNvPr id="2" name="AutoShape 8" descr="data:image/png;base64,iVBORw0KGgoAAAANSUhEUgAAAOEAAADhCAMAAAAJbSJIAAABBVBMVEX////qICz9/////f/5///+//7oISzsICz//f7tHy38/f/+//zlIyzqIC77//3rHy71///+//nwHS3xHSnlIynkAB7kIy/++v//+/biABfnABTfACPqHyjvECThABPwHDT/9/fbABvhXGjhRlfrvbnggIPdTFzVXWbljY7yysnqn6HdHjfvABnnHh3gNkL0xMXigYX51dvmeID0wrr76+ntrKzhQEbaN0jmaGrfcHT419XbGC/srrXulZ3dS1H78ev/4+n23dXVAADvAA/TTVrmmqPpsa7jgY7SDSjeTGHyu8HrkY7ga3fkd4Pmpa7gfn7iXWD359jxzsfULDn91uHTLDTjq7f+TXDAAAANVElEQVR4nO1da1vbOBqVX8uWfHd8S+zIgVCGckmAdgO0oZDSLrTb6bRMu93//1NWoVNAMsNwCYmTR+cbDybRsaT3vDcJhBQUFBQUFBQUFBQUFBQUFBQUFBQUFBQUFBQU5g02BQ6k64DorMfyFHAaBmBEATcaDue5gACMbTRmRm3bacx6NE8BwK3V39bWnq9vQAjOrEczafDVienmVq/X75d5sb0DNv95oVYqBTp63iGRqXGYLD9q6HixFirorbWcmCYhnKHlxvk6avoLZU9DZ7fHIvNiCrXANeNiFekLtEoNA7/Ik8AlxB0zJFbgkS0HL8wcYuo76GXpEu0azOJfWJ/1yCYFAzfRoM0CT2BY/oYWRvZpqIfraZyJcxg/M/xZj2xS8DGMtuIsYtcZErbdWJh96EO4VxA3uk5Q89i+szBzaCN6EGsSsvIVOMashzYh2HgnZTJDs9yDhVmltnNOAplh1B0sBMMLPTCGHUtUChJk5deFIMhBeVj/WlJ7jwReZ4jRQmxDSg0YtM1AYGhZrLcC2FkMwefrdL2UGGpLSbGB0WJET9iH5UNGXEvYh0vJPui0sQh+Kfe5YS+taGGcv1mIPchhUNvZqmihF28t41kPbULwAVYLIjMk3SO8KAwpGMcVsecMR7AwPikeFq55nV0SWUGxi35OIaWYhjYavNUBtyidRxcA4HMpuDOapblu5wQZF5YGODM6OH737nCzZcNcBsQwSJnIcMmNypWweZH7RpgzHH3vJRF7f94AH+ZxFnfLTDSlXhJ3d0L9ZyaRu3Toj5REmZekr/kPc8YQuJ0ZdIkXix6b2f+3ods/GToOd+lcM2GmGeQ7Npoz8wPUhs1cI6JYmFrx6eoZHx2lf/2eHc9dzc1xcKuq9gnbalxqoY5bh5dP5BtYny8/TvfRG672piAWWpSfXmlhCGedyylOX6NwluO9P6jReJYQIjHU3JF96ZMa+kH869cm677V52sjOnijyORFqhUf0JXswUYn+iUmplnuGvOliCFdYZUUm9YZwNVahBV2lWNcYmlrviwNPulqiUwwfo2uFWQGuXY1yxkpTudrDtHXcknag5pVnAC+SpMedaJLh4Cwpf7W/Myh7uv26CMxhdCeBVb/P5e70Ke4kSXEurSlxONSCf6cZG9ow4ajkhHR0mRm51LtefSPX3TGHsD1d7CG5qXkRv1mYythkcCQBNrWZfaJ+9ywWXItuU6RdIYwJ5po63BWZJGUJo3yzSt3hgdLv5eSS6f1P6M5qQz7duuYBZFcMjwc2L92GSeIf0/NSHLr0j/t+WCIYCeX7Sj3PNevHDYwAO+VpuTyeOU6mo8Mjo3OywpD0j3B9q8nqAN4WBDXE9I4btyekywcPukknsyQfb5mKalj6K2PViIxjHp7sxz33YH/6MeiHeUz2hli/7KdjTpOE77GTLQ1nlceNFHNSzY8jB0XY5LIvT706DBiK9SX1G6Ye6Ix5aapvQp23UOMJoajglnC2KMsSleBIslhOS5N4UUEJovXwpr39FFohsuHZRIJloZ47GDcoCgOHX8qYmG7Wi5jxdCuN0Md2429MrFMIa5wo/xsrPKi2DWWv4v1b5JFWfmq5q6bwV3nfWYGolgs9Q+Xq/bDQKep5NVwgcwH9c756zbayTUZQf93qAodhlG78mjEVd++4YNrA4phrZJh00g6ws3Ks7aDP1SqixbLRrVm6Pgv3meVelP58qZ50RvNk65cfONh4maN/RpKkfG5b4ljDgKtO4QbzAc4NrxikrC4EdtuGLpfW9mHQTcRGxPMJZauGM2/MZDfukyQRM0kSb4Dej1bwujP1ovAFFeexzo7YfPmlD00joklCIvpJeUaCvWaMvTR8kcmMSRm/8DB6G9OWMBZGguWyR03um/8Kk/VDZzFl4uGbmFS4vwL5p72zY6KPU53XH+cuZFbvjZoPYP9hu78qEhF1r+t9cLHR3m1l6HzFow6LlNd556mPFqN5Js3qP0v2OHoYzU1Po71a+m6hc55dbRxOrrlaIVO0Yey8lK0bBnXcQ4deJFHVYZf0W0HuQAPK8s08IovUEeG2HhdSqF95AXpEG47HqOHredxJJX7rWTbQXUs6w/amjCHRDNd9tzQw7/fU/yX4bdC6tjQLJOrPtSw7L3LJI/US+JiA/u3aJvvGODsM3FxEzOI1/j6rd0sLreZuNrMIImOaUhvKX3a4IwT5IHMkHVe1Kx1ARwfnebMExlaFo/t8W3bkI5zw8uHTPLWPbP8Awy/TukMHTVb32W1Ny3tsPXPfws3qn53AE6d5pBHvmeVRkvC2pt3aFcDPGizCsXeOq7VcWEIjWd9eZAaywbNf2bIebyMKwzjjyNcJ4Y2fLvhZEz76106DrlXfpJyhZCCrnyvVtlvjF6VleQFa5/cpWqthxTOYyuTcqzsoFEnhuGLbnUrla+wfoeFRn0d7xSMWUK0v2QWO3WypbCbskpzSecbtu8yiQbXk/2IEWEO3aB//vTjvjsG3TiQ55Adg92y7zIPuAV7ZSKKYv/Q6rx48nHfCZQ6Ntpsx4nAMM6i9NOdK2UGWv4oNUzzT+Oxvk3rkFrETri8FTNXqnYm2/cS7PUyFrNunGR7ENYiO4wpnOXM9YRFtkSKzfsYirHqVyrj5To2ahDrUx3oATOJ1NEdHy7fg6Hho9c3yM3hslxznAkwbOSESJ0jWe/DfdJlhq8Pi+SvmzMuYaZ7dTheQ230vJJquWi9uI/Txd/Gs5gQkWHADowabESwT/Ib1P6137zP67cdvJpakaiJWtzdqcEcAuz2XHkLkXzjfucnwMHOD82SVN9i5zPeh9TgIfqgXYq3XpCLPsPmvepHXFRhM2Wib6oFcT7kPu8MWepOQ4fTXkLkxoTik37/k0xcMMQyjWcl8VcU0lkG+z4Kl3+UriYz3G7Y6N5pFtiVj31HMUsH9izvsqF+M/xSxJ7YgWdxK/+QlYXftmMh62ZZJEs3KcywEMUDn8Y2caWObi9ho3GS6b5m0IbnPbGXKrMCK2uhWZ5TwGijo8mwivUHGQcKGx25449o6RnMsOZNAa1U1d7sjh50XpIblOMbSjv7zh2SPU8FH0461ZO+5R/cCXvApzkIznryhxHS2Zjh+VIffa6e/SHFEJyHMNQd/9pptr8QeMXKjPYhYIOiQRoLc2jGGYvX/OaDFAz4GzstmSXYLZNY/I0B0qfvvlGdUljP5TOUHst3wr9rLvlHjI8OB5rwkSzovByXhKc/j75uh62MSU16njWOB/TwwQr2snSl8o7Z7w7wbSW6pwL/Un+vl4h9vqbl5m9QEz3cvp90XMmeEis98h/xzh4MquPWdiwx1KzksAU8MnzomgJnTQ7FoowcNuwZWBvdR6uV1gvPLY7wY8biOzs36E/xBuj0Q2GK0XmlGEOS9uBRRg9wY7vavjluq6q2bz41HBgWN7TCfEWP8kCaGH2p3oei5d9mYWlAar0Y+x+ke/I4LxIc2mpXGAb9lRlEUM0/254Qr1pZEJXn4SOvXsXNxm7KskgMhd3iT33q15/AbhqLWZXITTrf9Mf1+uhchAZ5P5NiDO/ndaDTpbjc7gvBHMliVu47Nn1cq/34aoXnpSke7SNZxOMVPOVr7DbTQGwucWO3PAPbf9SOAcrf0IvClBQjY71TnU6RIW7YrR8sENXeWkoOHcP2HyVcnAQG41lpyaEw22rZztS8b6ANfbUS27tWOpk2+/EFWtUyTboHMDXFMAwM1Wg8ibPBhFyr1lZVadl+Y4pNpxh9KyovOUp3J9M9YRh8k1c00eKx/tTyNdxHfCV2wIzvaWHdwWTODoIDo7bpWWLyNChXpqgW9G0uOo88Dib9lVs7Se8BrnxfSzfKhOSpxzpvpxZfgLFeioG4RiK+iiZ0OJJi3DwpEhaJpxNZ98P0bGnjRyy2MJnEYmsGnlAQNz4vtMISSTFMtjW9NrDReyLH9iQ/Cx+WgKoCOxhW00Sq2Xnxu7cT+fg7gMdNiZifYUtse7IvWN8vpaSbFU+xwWaYayJDLykmfJQe9rpil5XrxZ3/TvY7bsGgKzWfR/1HxvYVwGArlpof4u5gol9x27f7+7Kl6a1PuFcS0O9ilxTz2P70FB+fdqLMNC8Ug0SmG41f72TFyoBBnnjBVcNicP36lyeHvZy5Yz/mYvrMiCXpb2jCRwYx4N96mqv96rQi3O0dTS0bxX2O1ffj3pcxRWImcfx9hPzJ2lKKndFBzK7ukWbvV6eX2afgw+k7/novGGqJ9f2/oT3hVJGOm3j4vdR+7UXS2ZzmDUSGYcPexx5zPc8z+8WzAbaNSX87gO2fPCtYEHgmK3sf3yB/yvdJ4MH6Vlr0is7xWeuJ4ram3jh79q54/z7/sft2+pdk+Ta0hp/+tzMY/8+4p1k+mAMGO//7NKQwg7PPDuDxDRbjk/ZPFpk2nOa4OXF8cdaEDdldcLEyDWd8XOap6uxADawbvn/xzyFr0EqroKCgoKCgoKCgoKCgoKCgoKCgoKCgoKCgoKCgoKCgoKCgoKCgoKCgoKCgoKCgoKCgoKCgoKCgoDAv+D9MUvrZ2Wi7tgAAAABJRU5ErkJgg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3" name="AutoShape 10" descr="data:image/png;base64,iVBORw0KGgoAAAANSUhEUgAAAOEAAADhCAMAAAAJbSJIAAABBVBMVEX////qICz9/////f/5///+//7oISzsICz//f7tHy38/f/+//zlIyzqIC77//3rHy71///+//nwHS3xHSnlIynkAB7kIy/++v//+/biABfnABTfACPqHyjvECThABPwHDT/9/fbABvhXGjhRlfrvbnggIPdTFzVXWbljY7yysnqn6HdHjfvABnnHh3gNkL0xMXigYX51dvmeID0wrr76+ntrKzhQEbaN0jmaGrfcHT419XbGC/srrXulZ3dS1H78ev/4+n23dXVAADvAA/TTVrmmqPpsa7jgY7SDSjeTGHyu8HrkY7ga3fkd4Pmpa7gfn7iXWD359jxzsfULDn91uHTLDTjq7f+TXDAAAANVElEQVR4nO1da1vbOBqVX8uWfHd8S+zIgVCGckmAdgO0oZDSLrTb6bRMu93//1NWoVNAMsNwCYmTR+cbDybRsaT3vDcJhBQUFBQUFBQUFBQUFBQUFBQUFBQUFBQUFBQU5g02BQ6k64DorMfyFHAaBmBEATcaDue5gACMbTRmRm3bacx6NE8BwK3V39bWnq9vQAjOrEczafDVienmVq/X75d5sb0DNv95oVYqBTp63iGRqXGYLD9q6HixFirorbWcmCYhnKHlxvk6avoLZU9DZ7fHIvNiCrXANeNiFekLtEoNA7/Ik8AlxB0zJFbgkS0HL8wcYuo76GXpEu0azOJfWJ/1yCYFAzfRoM0CT2BY/oYWRvZpqIfraZyJcxg/M/xZj2xS8DGMtuIsYtcZErbdWJh96EO4VxA3uk5Q89i+szBzaCN6EGsSsvIVOMashzYh2HgnZTJDs9yDhVmltnNOAplh1B0sBMMLPTCGHUtUChJk5deFIMhBeVj/WlJ7jwReZ4jRQmxDSg0YtM1AYGhZrLcC2FkMwefrdL2UGGpLSbGB0WJET9iH5UNGXEvYh0vJPui0sQh+Kfe5YS+taGGcv1mIPchhUNvZqmihF28t41kPbULwAVYLIjMk3SO8KAwpGMcVsecMR7AwPikeFq55nV0SWUGxi35OIaWYhjYavNUBtyidRxcA4HMpuDOapblu5wQZF5YGODM6OH737nCzZcNcBsQwSJnIcMmNypWweZH7RpgzHH3vJRF7f94AH+ZxFnfLTDSlXhJ3d0L9ZyaRu3Toj5REmZekr/kPc8YQuJ0ZdIkXix6b2f+3ods/GToOd+lcM2GmGeQ7Npoz8wPUhs1cI6JYmFrx6eoZHx2lf/2eHc9dzc1xcKuq9gnbalxqoY5bh5dP5BtYny8/TvfRG672piAWWpSfXmlhCGedyylOX6NwluO9P6jReJYQIjHU3JF96ZMa+kH869cm677V52sjOnijyORFqhUf0JXswUYn+iUmplnuGvOliCFdYZUUm9YZwNVahBV2lWNcYmlrviwNPulqiUwwfo2uFWQGuXY1yxkpTudrDtHXcknag5pVnAC+SpMedaJLh4Cwpf7W/Myh7uv26CMxhdCeBVb/P5e70Ke4kSXEurSlxONSCf6cZG9ow4ajkhHR0mRm51LtefSPX3TGHsD1d7CG5qXkRv1mYythkcCQBNrWZfaJ+9ywWXItuU6RdIYwJ5po63BWZJGUJo3yzSt3hgdLv5eSS6f1P6M5qQz7duuYBZFcMjwc2L92GSeIf0/NSHLr0j/t+WCIYCeX7Sj3PNevHDYwAO+VpuTyeOU6mo8Mjo3OywpD0j3B9q8nqAN4WBDXE9I4btyekywcPukknsyQfb5mKalj6K2PViIxjHp7sxz33YH/6MeiHeUz2hli/7KdjTpOE77GTLQ1nlceNFHNSzY8jB0XY5LIvT706DBiK9SX1G6Ye6Ix5aapvQp23UOMJoajglnC2KMsSleBIslhOS5N4UUEJovXwpr39FFohsuHZRIJloZ47GDcoCgOHX8qYmG7Wi5jxdCuN0Md2429MrFMIa5wo/xsrPKi2DWWv4v1b5JFWfmq5q6bwV3nfWYGolgs9Q+Xq/bDQKep5NVwgcwH9c756zbayTUZQf93qAodhlG78mjEVd++4YNrA4phrZJh00g6ws3Ks7aDP1SqixbLRrVm6Pgv3meVelP58qZ50RvNk65cfONh4maN/RpKkfG5b4ljDgKtO4QbzAc4NrxikrC4EdtuGLpfW9mHQTcRGxPMJZauGM2/MZDfukyQRM0kSb4Dej1bwujP1ovAFFeexzo7YfPmlD00joklCIvpJeUaCvWaMvTR8kcmMSRm/8DB6G9OWMBZGguWyR03um/8Kk/VDZzFl4uGbmFS4vwL5p72zY6KPU53XH+cuZFbvjZoPYP9hu78qEhF1r+t9cLHR3m1l6HzFow6LlNd556mPFqN5Js3qP0v2OHoYzU1Po71a+m6hc55dbRxOrrlaIVO0Yey8lK0bBnXcQ4deJFHVYZf0W0HuQAPK8s08IovUEeG2HhdSqF95AXpEG47HqOHredxJJX7rWTbQXUs6w/amjCHRDNd9tzQw7/fU/yX4bdC6tjQLJOrPtSw7L3LJI/US+JiA/u3aJvvGODsM3FxEzOI1/j6rd0sLreZuNrMIImOaUhvKX3a4IwT5IHMkHVe1Kx1ARwfnebMExlaFo/t8W3bkI5zw8uHTPLWPbP8Awy/TukMHTVb32W1Ny3tsPXPfws3qn53AE6d5pBHvmeVRkvC2pt3aFcDPGizCsXeOq7VcWEIjWd9eZAaywbNf2bIebyMKwzjjyNcJ4Y2fLvhZEz76106DrlXfpJyhZCCrnyvVtlvjF6VleQFa5/cpWqthxTOYyuTcqzsoFEnhuGLbnUrla+wfoeFRn0d7xSMWUK0v2QWO3WypbCbskpzSecbtu8yiQbXk/2IEWEO3aB//vTjvjsG3TiQ55Adg92y7zIPuAV7ZSKKYv/Q6rx48nHfCZQ6Ntpsx4nAMM6i9NOdK2UGWv4oNUzzT+Oxvk3rkFrETri8FTNXqnYm2/cS7PUyFrNunGR7ENYiO4wpnOXM9YRFtkSKzfsYirHqVyrj5To2ahDrUx3oATOJ1NEdHy7fg6Hho9c3yM3hslxznAkwbOSESJ0jWe/DfdJlhq8Pi+SvmzMuYaZ7dTheQ230vJJquWi9uI/Txd/Gs5gQkWHADowabESwT/Ib1P6137zP67cdvJpakaiJWtzdqcEcAuz2XHkLkXzjfucnwMHOD82SVN9i5zPeh9TgIfqgXYq3XpCLPsPmvepHXFRhM2Wib6oFcT7kPu8MWepOQ4fTXkLkxoTik37/k0xcMMQyjWcl8VcU0lkG+z4Kl3+UriYz3G7Y6N5pFtiVj31HMUsH9izvsqF+M/xSxJ7YgWdxK/+QlYXftmMh62ZZJEs3KcywEMUDn8Y2caWObi9ho3GS6b5m0IbnPbGXKrMCK2uhWZ5TwGijo8mwivUHGQcKGx25449o6RnMsOZNAa1U1d7sjh50XpIblOMbSjv7zh2SPU8FH0461ZO+5R/cCXvApzkIznryhxHS2Zjh+VIffa6e/SHFEJyHMNQd/9pptr8QeMXKjPYhYIOiQRoLc2jGGYvX/OaDFAz4GzstmSXYLZNY/I0B0qfvvlGdUljP5TOUHst3wr9rLvlHjI8OB5rwkSzovByXhKc/j75uh62MSU16njWOB/TwwQr2snSl8o7Z7w7wbSW6pwL/Un+vl4h9vqbl5m9QEz3cvp90XMmeEis98h/xzh4MquPWdiwx1KzksAU8MnzomgJnTQ7FoowcNuwZWBvdR6uV1gvPLY7wY8biOzs36E/xBuj0Q2GK0XmlGEOS9uBRRg9wY7vavjluq6q2bz41HBgWN7TCfEWP8kCaGH2p3oei5d9mYWlAar0Y+x+ke/I4LxIc2mpXGAb9lRlEUM0/254Qr1pZEJXn4SOvXsXNxm7KskgMhd3iT33q15/AbhqLWZXITTrf9Mf1+uhchAZ5P5NiDO/ndaDTpbjc7gvBHMliVu47Nn1cq/34aoXnpSke7SNZxOMVPOVr7DbTQGwucWO3PAPbf9SOAcrf0IvClBQjY71TnU6RIW7YrR8sENXeWkoOHcP2HyVcnAQG41lpyaEw22rZztS8b6ANfbUS27tWOpk2+/EFWtUyTboHMDXFMAwM1Wg8ibPBhFyr1lZVadl+Y4pNpxh9KyovOUp3J9M9YRh8k1c00eKx/tTyNdxHfCV2wIzvaWHdwWTODoIDo7bpWWLyNChXpqgW9G0uOo88Dib9lVs7Se8BrnxfSzfKhOSpxzpvpxZfgLFeioG4RiK+iiZ0OJJi3DwpEhaJpxNZ98P0bGnjRyy2MJnEYmsGnlAQNz4vtMISSTFMtjW9NrDReyLH9iQ/Cx+WgKoCOxhW00Sq2Xnxu7cT+fg7gMdNiZifYUtse7IvWN8vpaSbFU+xwWaYayJDLykmfJQe9rpil5XrxZ3/TvY7bsGgKzWfR/1HxvYVwGArlpof4u5gol9x27f7+7Kl6a1PuFcS0O9ilxTz2P70FB+fdqLMNC8Ug0SmG41f72TFyoBBnnjBVcNicP36lyeHvZy5Yz/mYvrMiCXpb2jCRwYx4N96mqv96rQi3O0dTS0bxX2O1ffj3pcxRWImcfx9hPzJ2lKKndFBzK7ukWbvV6eX2afgw+k7/novGGqJ9f2/oT3hVJGOm3j4vdR+7UXS2ZzmDUSGYcPexx5zPc8z+8WzAbaNSX87gO2fPCtYEHgmK3sf3yB/yvdJ4MH6Vlr0is7xWeuJ4ram3jh79q54/z7/sft2+pdk+Ta0hp/+tzMY/8+4p1k+mAMGO//7NKQwg7PPDuDxDRbjk/ZPFpk2nOa4OXF8cdaEDdldcLEyDWd8XOap6uxADawbvn/xzyFr0EqroKCgoKCgoKCgoKCgoKCgoKCgoKCgoKCgoKCgoKCgoKCgoKCgoKCgoKCgoKCgoKCgoKCgoKCgoDAv+D9MUvrZ2Wi7tgAAAABJRU5ErkJggg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8194" name="Picture 2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340768"/>
            <a:ext cx="8336420" cy="4689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6593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395536" y="332656"/>
            <a:ext cx="4752528" cy="307975"/>
          </a:xfrm>
          <a:prstGeom prst="rect">
            <a:avLst/>
          </a:prstGeom>
        </p:spPr>
        <p:txBody>
          <a:bodyPr lIns="45720" rIns="45720" anchor="b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defRPr/>
            </a:pPr>
            <a:r>
              <a:rPr lang="es-ES" sz="1600" b="1" dirty="0" smtClean="0">
                <a:solidFill>
                  <a:srgbClr val="0E7683"/>
                </a:solidFill>
                <a:latin typeface="Montserrat Light" panose="00000400000000000000" pitchFamily="2" charset="0"/>
              </a:rPr>
              <a:t>informe del decano</a:t>
            </a:r>
            <a:endParaRPr lang="es-ES" sz="1600" b="1" dirty="0">
              <a:solidFill>
                <a:srgbClr val="0E7683"/>
              </a:solidFill>
              <a:latin typeface="Montserrat Light" panose="00000400000000000000" pitchFamily="2" charset="0"/>
            </a:endParaRPr>
          </a:p>
        </p:txBody>
      </p:sp>
      <p:sp>
        <p:nvSpPr>
          <p:cNvPr id="59" name="58 Elipse"/>
          <p:cNvSpPr/>
          <p:nvPr/>
        </p:nvSpPr>
        <p:spPr>
          <a:xfrm>
            <a:off x="398006" y="463783"/>
            <a:ext cx="45719" cy="45719"/>
          </a:xfrm>
          <a:prstGeom prst="ellipse">
            <a:avLst/>
          </a:prstGeom>
          <a:solidFill>
            <a:srgbClr val="0E76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82" name="81 Conector recto"/>
          <p:cNvCxnSpPr/>
          <p:nvPr/>
        </p:nvCxnSpPr>
        <p:spPr>
          <a:xfrm>
            <a:off x="539552" y="640631"/>
            <a:ext cx="8604448" cy="0"/>
          </a:xfrm>
          <a:prstGeom prst="line">
            <a:avLst/>
          </a:prstGeom>
          <a:ln w="12700">
            <a:solidFill>
              <a:srgbClr val="0E76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66 Grupo"/>
          <p:cNvGrpSpPr/>
          <p:nvPr/>
        </p:nvGrpSpPr>
        <p:grpSpPr>
          <a:xfrm>
            <a:off x="1" y="6533694"/>
            <a:ext cx="9143999" cy="331655"/>
            <a:chOff x="1" y="6533694"/>
            <a:chExt cx="9143999" cy="331655"/>
          </a:xfrm>
        </p:grpSpPr>
        <p:grpSp>
          <p:nvGrpSpPr>
            <p:cNvPr id="72" name="71 Grupo"/>
            <p:cNvGrpSpPr/>
            <p:nvPr/>
          </p:nvGrpSpPr>
          <p:grpSpPr>
            <a:xfrm>
              <a:off x="1" y="6539693"/>
              <a:ext cx="9143999" cy="325656"/>
              <a:chOff x="1" y="6539693"/>
              <a:chExt cx="9143999" cy="325656"/>
            </a:xfrm>
          </p:grpSpPr>
          <p:sp>
            <p:nvSpPr>
              <p:cNvPr id="80" name="79 Rectángulo"/>
              <p:cNvSpPr/>
              <p:nvPr/>
            </p:nvSpPr>
            <p:spPr>
              <a:xfrm>
                <a:off x="1" y="6539693"/>
                <a:ext cx="9143999" cy="275676"/>
              </a:xfrm>
              <a:prstGeom prst="rect">
                <a:avLst/>
              </a:prstGeom>
              <a:solidFill>
                <a:srgbClr val="0E768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83" name="82 Rectángulo"/>
              <p:cNvSpPr/>
              <p:nvPr/>
            </p:nvSpPr>
            <p:spPr>
              <a:xfrm>
                <a:off x="1" y="6815369"/>
                <a:ext cx="9143999" cy="4998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pic>
            <p:nvPicPr>
              <p:cNvPr id="84" name="Picture 4" descr="D:\Nueva carpeta (3)\MEMORIA GESTION 2019\COADE.png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22898" y="6561988"/>
                <a:ext cx="753074" cy="25138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85" name="84 Conector recto"/>
              <p:cNvCxnSpPr/>
              <p:nvPr/>
            </p:nvCxnSpPr>
            <p:spPr>
              <a:xfrm flipV="1">
                <a:off x="8028384" y="6599922"/>
                <a:ext cx="0" cy="141446"/>
              </a:xfrm>
              <a:prstGeom prst="line">
                <a:avLst/>
              </a:prstGeom>
              <a:ln w="31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6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36296" y="6551757"/>
                <a:ext cx="864096" cy="271849"/>
              </a:xfrm>
              <a:prstGeom prst="rect">
                <a:avLst/>
              </a:prstGeom>
            </p:spPr>
            <p:txBody>
              <a:bodyPr lIns="45720" rIns="45720" anchor="b">
                <a:no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40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COLEGIO OFICIAL DE</a:t>
                </a:r>
              </a:p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60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ARQUITECTOS</a:t>
                </a:r>
              </a:p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46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DE EXTREMADURA</a:t>
                </a:r>
                <a:endParaRPr lang="es-ES" sz="460" dirty="0">
                  <a:solidFill>
                    <a:schemeClr val="bg1"/>
                  </a:solidFill>
                  <a:latin typeface="Montserrat Light" panose="00000400000000000000" pitchFamily="2" charset="0"/>
                </a:endParaRPr>
              </a:p>
            </p:txBody>
          </p:sp>
        </p:grpSp>
        <p:grpSp>
          <p:nvGrpSpPr>
            <p:cNvPr id="73" name="72 Grupo"/>
            <p:cNvGrpSpPr/>
            <p:nvPr/>
          </p:nvGrpSpPr>
          <p:grpSpPr>
            <a:xfrm>
              <a:off x="61785" y="6533694"/>
              <a:ext cx="4006159" cy="307975"/>
              <a:chOff x="5281856" y="6442601"/>
              <a:chExt cx="4006159" cy="307975"/>
            </a:xfrm>
          </p:grpSpPr>
          <p:sp>
            <p:nvSpPr>
              <p:cNvPr id="74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64356" y="6442601"/>
                <a:ext cx="3923659" cy="307975"/>
              </a:xfrm>
              <a:prstGeom prst="rect">
                <a:avLst/>
              </a:prstGeom>
            </p:spPr>
            <p:txBody>
              <a:bodyPr lIns="0" tIns="0" rIns="0" bIns="46800" anchor="b">
                <a:no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buNone/>
                  <a:defRPr/>
                </a:pP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asamblea general ordinaria 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| </a:t>
                </a: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COADE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 | </a:t>
                </a:r>
                <a:r>
                  <a:rPr lang="es-ES" sz="950" b="1" dirty="0" err="1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cáceres</a:t>
                </a: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 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| </a:t>
                </a: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14.12.2020</a:t>
                </a:r>
                <a:endParaRPr lang="es-ES" sz="950" b="1" dirty="0">
                  <a:solidFill>
                    <a:schemeClr val="bg1"/>
                  </a:solidFill>
                  <a:latin typeface="Montserrat Light" panose="00000400000000000000" pitchFamily="2" charset="0"/>
                </a:endParaRPr>
              </a:p>
            </p:txBody>
          </p:sp>
          <p:sp>
            <p:nvSpPr>
              <p:cNvPr id="79" name="78 Elipse"/>
              <p:cNvSpPr/>
              <p:nvPr/>
            </p:nvSpPr>
            <p:spPr>
              <a:xfrm>
                <a:off x="5281856" y="6604582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</p:grpSp>
      <p:grpSp>
        <p:nvGrpSpPr>
          <p:cNvPr id="6" name="5 Grupo"/>
          <p:cNvGrpSpPr/>
          <p:nvPr/>
        </p:nvGrpSpPr>
        <p:grpSpPr>
          <a:xfrm>
            <a:off x="292964" y="984611"/>
            <a:ext cx="8583008" cy="216338"/>
            <a:chOff x="292964" y="984611"/>
            <a:chExt cx="8583008" cy="216338"/>
          </a:xfrm>
        </p:grpSpPr>
        <p:sp>
          <p:nvSpPr>
            <p:cNvPr id="3" name="2 Rectángulo"/>
            <p:cNvSpPr/>
            <p:nvPr/>
          </p:nvSpPr>
          <p:spPr>
            <a:xfrm>
              <a:off x="539552" y="984611"/>
              <a:ext cx="8336420" cy="189281"/>
            </a:xfrm>
            <a:prstGeom prst="rect">
              <a:avLst/>
            </a:prstGeom>
            <a:solidFill>
              <a:srgbClr val="0E76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3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1016684"/>
              <a:ext cx="2232248" cy="136569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renovación </a:t>
              </a:r>
              <a:r>
                <a:rPr lang="es-ES" sz="1200" b="1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web </a:t>
              </a:r>
              <a:r>
                <a:rPr lang="es-ES" sz="1200" b="1" dirty="0" err="1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coade</a:t>
              </a:r>
              <a:endParaRPr lang="es-ES" sz="1400" b="1" dirty="0">
                <a:solidFill>
                  <a:schemeClr val="bg1"/>
                </a:solidFill>
                <a:latin typeface="Montserrat Light" panose="00000400000000000000" pitchFamily="2" charset="0"/>
              </a:endParaRPr>
            </a:p>
          </p:txBody>
        </p:sp>
        <p:sp>
          <p:nvSpPr>
            <p:cNvPr id="102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92964" y="988108"/>
              <a:ext cx="227542" cy="212841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0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8.1</a:t>
              </a:r>
              <a:endParaRPr lang="es-ES" sz="1000" b="1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</p:grpSp>
      <p:grpSp>
        <p:nvGrpSpPr>
          <p:cNvPr id="12" name="11 Grupo"/>
          <p:cNvGrpSpPr/>
          <p:nvPr/>
        </p:nvGrpSpPr>
        <p:grpSpPr>
          <a:xfrm>
            <a:off x="443726" y="5135782"/>
            <a:ext cx="8307942" cy="452633"/>
            <a:chOff x="443726" y="5928695"/>
            <a:chExt cx="8307942" cy="452633"/>
          </a:xfrm>
        </p:grpSpPr>
        <p:sp>
          <p:nvSpPr>
            <p:cNvPr id="124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5973145"/>
              <a:ext cx="1080119" cy="330346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latin typeface="Montserrat Light" panose="00000400000000000000" pitchFamily="2" charset="0"/>
                </a:rPr>
                <a:t>arquitectura</a:t>
              </a:r>
            </a:p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sanitaria</a:t>
              </a:r>
            </a:p>
          </p:txBody>
        </p:sp>
        <p:sp>
          <p:nvSpPr>
            <p:cNvPr id="125" name="124 Elipse"/>
            <p:cNvSpPr/>
            <p:nvPr/>
          </p:nvSpPr>
          <p:spPr>
            <a:xfrm flipH="1">
              <a:off x="443726" y="6108188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212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058446" y="5964436"/>
              <a:ext cx="1037004" cy="330346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latin typeface="Montserrat Light" panose="00000400000000000000" pitchFamily="2" charset="0"/>
                </a:rPr>
                <a:t>certificado en</a:t>
              </a:r>
            </a:p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urbanismo </a:t>
              </a:r>
              <a:r>
                <a:rPr lang="es-ES" sz="1200" b="1" dirty="0" err="1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ecosistémico</a:t>
              </a:r>
              <a:endParaRPr lang="es-ES" sz="1200" b="1" dirty="0" smtClean="0">
                <a:solidFill>
                  <a:srgbClr val="0E7683"/>
                </a:solidFill>
                <a:latin typeface="Montserrat SemiBold" panose="00000700000000000000" pitchFamily="2" charset="0"/>
              </a:endParaRPr>
            </a:p>
          </p:txBody>
        </p:sp>
        <p:sp>
          <p:nvSpPr>
            <p:cNvPr id="213" name="212 Elipse"/>
            <p:cNvSpPr/>
            <p:nvPr/>
          </p:nvSpPr>
          <p:spPr>
            <a:xfrm flipH="1">
              <a:off x="1962618" y="6099479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214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4595819" y="5928695"/>
              <a:ext cx="4155849" cy="452633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80000"/>
                </a:lnSpc>
                <a:spcBef>
                  <a:spcPts val="0"/>
                </a:spcBef>
                <a:buNone/>
                <a:defRPr/>
              </a:pPr>
              <a:r>
                <a:rPr lang="es-ES" sz="12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circular data:</a:t>
              </a:r>
              <a:br>
                <a:rPr lang="es-ES" sz="12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</a:br>
              <a:r>
                <a:rPr lang="es-ES" sz="1050" b="1" dirty="0" err="1" smtClean="0">
                  <a:latin typeface="Montserrat Light" panose="00000400000000000000" pitchFamily="2" charset="0"/>
                </a:rPr>
                <a:t>big</a:t>
              </a:r>
              <a:r>
                <a:rPr lang="es-ES" sz="1050" b="1" dirty="0" smtClean="0">
                  <a:latin typeface="Montserrat Light" panose="00000400000000000000" pitchFamily="2" charset="0"/>
                </a:rPr>
                <a:t> data </a:t>
              </a:r>
              <a:r>
                <a:rPr lang="es-ES" sz="1050" dirty="0" smtClean="0">
                  <a:latin typeface="Montserrat Light" panose="00000400000000000000" pitchFamily="2" charset="0"/>
                </a:rPr>
                <a:t>enfocado a profesionales del </a:t>
              </a:r>
              <a:r>
                <a:rPr lang="es-ES" sz="1050" b="1" dirty="0" smtClean="0">
                  <a:latin typeface="Montserrat Light" panose="00000400000000000000" pitchFamily="2" charset="0"/>
                </a:rPr>
                <a:t>sector de la construcción</a:t>
              </a:r>
              <a:r>
                <a:rPr lang="es-ES" sz="1050" dirty="0">
                  <a:latin typeface="Montserrat Light" panose="00000400000000000000" pitchFamily="2" charset="0"/>
                </a:rPr>
                <a:t/>
              </a:r>
              <a:br>
                <a:rPr lang="es-ES" sz="1050" dirty="0">
                  <a:latin typeface="Montserrat Light" panose="00000400000000000000" pitchFamily="2" charset="0"/>
                </a:rPr>
              </a:br>
              <a:r>
                <a:rPr lang="es-ES" sz="1050" dirty="0" smtClean="0">
                  <a:latin typeface="Montserrat Light" panose="00000400000000000000" pitchFamily="2" charset="0"/>
                </a:rPr>
                <a:t>como estrategia de </a:t>
              </a:r>
              <a:r>
                <a:rPr lang="es-ES" sz="1050" b="1" dirty="0" smtClean="0">
                  <a:latin typeface="Montserrat Light" panose="00000400000000000000" pitchFamily="2" charset="0"/>
                </a:rPr>
                <a:t>transición a una </a:t>
              </a:r>
              <a:r>
                <a:rPr lang="es-ES" sz="1050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economía circular</a:t>
              </a:r>
            </a:p>
          </p:txBody>
        </p:sp>
        <p:sp>
          <p:nvSpPr>
            <p:cNvPr id="215" name="214 Elipse"/>
            <p:cNvSpPr/>
            <p:nvPr/>
          </p:nvSpPr>
          <p:spPr>
            <a:xfrm flipH="1">
              <a:off x="4499992" y="6108188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</p:grpSp>
      <p:grpSp>
        <p:nvGrpSpPr>
          <p:cNvPr id="5" name="4 Grupo"/>
          <p:cNvGrpSpPr/>
          <p:nvPr/>
        </p:nvGrpSpPr>
        <p:grpSpPr>
          <a:xfrm>
            <a:off x="443726" y="1716048"/>
            <a:ext cx="8432246" cy="1131404"/>
            <a:chOff x="443726" y="1708285"/>
            <a:chExt cx="8432246" cy="1131404"/>
          </a:xfrm>
        </p:grpSpPr>
        <p:pic>
          <p:nvPicPr>
            <p:cNvPr id="9219" name="Picture 3" descr="D:\Nueva carpeta (3)\app.gif"/>
            <p:cNvPicPr>
              <a:picLocks noChangeAspect="1" noChangeArrowheads="1" noCrop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67261" y="1708285"/>
              <a:ext cx="4208711" cy="6309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0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1809253"/>
              <a:ext cx="2568472" cy="450443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latin typeface="Montserrat Light" panose="00000400000000000000" pitchFamily="2" charset="0"/>
                </a:rPr>
                <a:t>reedición </a:t>
              </a:r>
            </a:p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dirty="0" err="1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gace</a:t>
              </a:r>
              <a:r>
                <a:rPr lang="es-ES" sz="1200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 1</a:t>
              </a:r>
              <a:r>
                <a:rPr lang="es-ES" sz="1200" b="1" dirty="0" smtClean="0">
                  <a:latin typeface="Montserrat Light" panose="00000400000000000000" pitchFamily="2" charset="0"/>
                </a:rPr>
                <a:t>: 1975-2006</a:t>
              </a:r>
              <a:endParaRPr lang="es-ES" sz="1100" b="1" dirty="0">
                <a:latin typeface="Montserrat Light" panose="00000400000000000000" pitchFamily="2" charset="0"/>
              </a:endParaRPr>
            </a:p>
          </p:txBody>
        </p:sp>
        <p:sp>
          <p:nvSpPr>
            <p:cNvPr id="51" name="50 Elipse"/>
            <p:cNvSpPr/>
            <p:nvPr/>
          </p:nvSpPr>
          <p:spPr>
            <a:xfrm flipH="1">
              <a:off x="443726" y="1893317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164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315460" y="1809253"/>
              <a:ext cx="2568472" cy="1030436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dirty="0" smtClean="0">
                  <a:latin typeface="Montserrat Light" panose="00000400000000000000" pitchFamily="2" charset="0"/>
                </a:rPr>
                <a:t>web (</a:t>
              </a:r>
              <a:r>
                <a:rPr lang="es-ES" sz="12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app</a:t>
              </a:r>
              <a:r>
                <a:rPr lang="es-ES" sz="1200" dirty="0" smtClean="0">
                  <a:latin typeface="Montserrat Light" panose="00000400000000000000" pitchFamily="2" charset="0"/>
                </a:rPr>
                <a:t>) </a:t>
              </a:r>
              <a:r>
                <a:rPr lang="es-ES" sz="1200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arquitectura</a:t>
              </a:r>
            </a:p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             contemporánea</a:t>
              </a:r>
              <a:br>
                <a:rPr lang="es-ES" sz="1200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</a:br>
              <a:r>
                <a:rPr lang="es-ES" sz="1200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              </a:t>
              </a:r>
              <a:r>
                <a:rPr lang="es-ES" sz="1200" dirty="0" smtClean="0">
                  <a:latin typeface="Montserrat Light" panose="00000400000000000000" pitchFamily="2" charset="0"/>
                </a:rPr>
                <a:t>en</a:t>
              </a:r>
              <a:r>
                <a:rPr lang="es-ES" sz="1200" dirty="0" smtClean="0">
                  <a:latin typeface="Montserrat SemiBold" panose="00000700000000000000" pitchFamily="2" charset="0"/>
                </a:rPr>
                <a:t> </a:t>
              </a:r>
              <a:r>
                <a:rPr lang="es-ES" sz="1200" dirty="0" err="1" smtClean="0">
                  <a:latin typeface="Montserrat SemiBold" panose="00000700000000000000" pitchFamily="2" charset="0"/>
                </a:rPr>
                <a:t>extremadura</a:t>
              </a:r>
              <a:endParaRPr lang="es-ES" sz="1100" b="1" dirty="0">
                <a:latin typeface="Montserrat Light" panose="00000400000000000000" pitchFamily="2" charset="0"/>
              </a:endParaRPr>
            </a:p>
          </p:txBody>
        </p:sp>
        <p:sp>
          <p:nvSpPr>
            <p:cNvPr id="165" name="164 Elipse"/>
            <p:cNvSpPr/>
            <p:nvPr/>
          </p:nvSpPr>
          <p:spPr>
            <a:xfrm flipH="1">
              <a:off x="2219633" y="1893317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</p:grpSp>
      <p:grpSp>
        <p:nvGrpSpPr>
          <p:cNvPr id="157" name="156 Grupo"/>
          <p:cNvGrpSpPr/>
          <p:nvPr/>
        </p:nvGrpSpPr>
        <p:grpSpPr>
          <a:xfrm>
            <a:off x="292964" y="1519698"/>
            <a:ext cx="8583008" cy="216338"/>
            <a:chOff x="292964" y="984611"/>
            <a:chExt cx="8583008" cy="216338"/>
          </a:xfrm>
        </p:grpSpPr>
        <p:sp>
          <p:nvSpPr>
            <p:cNvPr id="159" name="158 Rectángulo"/>
            <p:cNvSpPr/>
            <p:nvPr/>
          </p:nvSpPr>
          <p:spPr>
            <a:xfrm>
              <a:off x="539552" y="984611"/>
              <a:ext cx="8336420" cy="189281"/>
            </a:xfrm>
            <a:prstGeom prst="rect">
              <a:avLst/>
            </a:prstGeom>
            <a:solidFill>
              <a:srgbClr val="0E76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60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1016684"/>
              <a:ext cx="2232248" cy="136569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guía de arquitectura contemporánea en </a:t>
              </a:r>
              <a:r>
                <a:rPr lang="es-ES" sz="1200" dirty="0" err="1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extremadura</a:t>
              </a:r>
              <a:r>
                <a:rPr lang="es-ES" sz="1200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 | </a:t>
              </a:r>
              <a:r>
                <a:rPr lang="es-ES" sz="1200" b="1" dirty="0" err="1" smtClean="0">
                  <a:solidFill>
                    <a:schemeClr val="bg1"/>
                  </a:solidFill>
                  <a:latin typeface="Montserrat SemiBold" panose="00000700000000000000" pitchFamily="2" charset="0"/>
                </a:rPr>
                <a:t>gace</a:t>
              </a:r>
              <a:endParaRPr lang="es-ES" sz="1400" b="1" dirty="0">
                <a:solidFill>
                  <a:schemeClr val="bg1"/>
                </a:solidFill>
                <a:latin typeface="Montserrat SemiBold" panose="00000700000000000000" pitchFamily="2" charset="0"/>
              </a:endParaRPr>
            </a:p>
          </p:txBody>
        </p:sp>
        <p:sp>
          <p:nvSpPr>
            <p:cNvPr id="161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92964" y="988108"/>
              <a:ext cx="227542" cy="212841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0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8.3</a:t>
              </a:r>
              <a:endParaRPr lang="es-ES" sz="1000" b="1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</p:grpSp>
      <p:sp>
        <p:nvSpPr>
          <p:cNvPr id="162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489446" y="756097"/>
            <a:ext cx="4987910" cy="147290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80000"/>
              </a:lnSpc>
              <a:spcBef>
                <a:spcPts val="0"/>
              </a:spcBef>
              <a:defRPr/>
            </a:pPr>
            <a:r>
              <a:rPr lang="es-ES" sz="1400" dirty="0">
                <a:solidFill>
                  <a:srgbClr val="0E7683"/>
                </a:solidFill>
                <a:latin typeface="Montserrat Light" panose="00000400000000000000" pitchFamily="2" charset="0"/>
              </a:rPr>
              <a:t>| </a:t>
            </a:r>
            <a:r>
              <a:rPr lang="es-ES" sz="1400" b="1" dirty="0" smtClean="0">
                <a:solidFill>
                  <a:srgbClr val="0E7683"/>
                </a:solidFill>
                <a:latin typeface="Montserrat Medium" panose="00000600000000000000" pitchFamily="2" charset="0"/>
              </a:rPr>
              <a:t>proyectos </a:t>
            </a:r>
            <a:r>
              <a:rPr lang="es-ES" sz="1400" b="1" dirty="0" err="1" smtClean="0">
                <a:solidFill>
                  <a:srgbClr val="0E7683"/>
                </a:solidFill>
                <a:latin typeface="Montserrat Medium" panose="00000600000000000000" pitchFamily="2" charset="0"/>
              </a:rPr>
              <a:t>coade</a:t>
            </a:r>
            <a:r>
              <a:rPr lang="es-ES" sz="1400" b="1" dirty="0" smtClean="0">
                <a:solidFill>
                  <a:srgbClr val="0E7683"/>
                </a:solidFill>
                <a:latin typeface="Montserrat Medium" panose="00000600000000000000" pitchFamily="2" charset="0"/>
              </a:rPr>
              <a:t> </a:t>
            </a:r>
            <a:r>
              <a:rPr lang="es-ES" sz="1400" dirty="0" smtClean="0">
                <a:solidFill>
                  <a:srgbClr val="0E7683"/>
                </a:solidFill>
                <a:latin typeface="Montserrat Medium" panose="00000600000000000000" pitchFamily="2" charset="0"/>
              </a:rPr>
              <a:t>en curso</a:t>
            </a:r>
            <a:endParaRPr lang="es-ES" sz="1600" b="1" dirty="0">
              <a:solidFill>
                <a:schemeClr val="tx1">
                  <a:lumMod val="50000"/>
                  <a:lumOff val="50000"/>
                </a:schemeClr>
              </a:solidFill>
              <a:latin typeface="Montserrat Light" panose="00000400000000000000" pitchFamily="2" charset="0"/>
            </a:endParaRPr>
          </a:p>
        </p:txBody>
      </p:sp>
      <p:sp>
        <p:nvSpPr>
          <p:cNvPr id="163" name="Subtítulo 1">
            <a:extLst>
              <a:ext uri="{FF2B5EF4-FFF2-40B4-BE49-F238E27FC236}">
                <a16:creationId xmlns="" xmlns:a16="http://schemas.microsoft.com/office/drawing/2014/main" id="{A559B030-8B2B-4D46-8462-6833757F122A}"/>
              </a:ext>
            </a:extLst>
          </p:cNvPr>
          <p:cNvSpPr txBox="1">
            <a:spLocks/>
          </p:cNvSpPr>
          <p:nvPr/>
        </p:nvSpPr>
        <p:spPr>
          <a:xfrm>
            <a:off x="312013" y="753160"/>
            <a:ext cx="169815" cy="210812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80000"/>
              </a:lnSpc>
              <a:spcBef>
                <a:spcPts val="0"/>
              </a:spcBef>
              <a:defRPr/>
            </a:pPr>
            <a:r>
              <a:rPr lang="es-ES" sz="1800" b="1" dirty="0" smtClean="0">
                <a:solidFill>
                  <a:srgbClr val="0E7683"/>
                </a:solidFill>
                <a:latin typeface="Montserrat Medium" panose="00000600000000000000" pitchFamily="2" charset="0"/>
              </a:rPr>
              <a:t>8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Montserrat Light" panose="00000400000000000000" pitchFamily="2" charset="0"/>
            </a:endParaRPr>
          </a:p>
        </p:txBody>
      </p:sp>
      <p:grpSp>
        <p:nvGrpSpPr>
          <p:cNvPr id="166" name="165 Grupo"/>
          <p:cNvGrpSpPr/>
          <p:nvPr/>
        </p:nvGrpSpPr>
        <p:grpSpPr>
          <a:xfrm>
            <a:off x="292964" y="1251354"/>
            <a:ext cx="8583008" cy="216338"/>
            <a:chOff x="292964" y="984611"/>
            <a:chExt cx="8583008" cy="216338"/>
          </a:xfrm>
        </p:grpSpPr>
        <p:sp>
          <p:nvSpPr>
            <p:cNvPr id="167" name="166 Rectángulo"/>
            <p:cNvSpPr/>
            <p:nvPr/>
          </p:nvSpPr>
          <p:spPr>
            <a:xfrm>
              <a:off x="539552" y="984611"/>
              <a:ext cx="8336420" cy="189281"/>
            </a:xfrm>
            <a:prstGeom prst="rect">
              <a:avLst/>
            </a:prstGeom>
            <a:solidFill>
              <a:srgbClr val="0E76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68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1016684"/>
              <a:ext cx="2232248" cy="136569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dirty="0">
                  <a:solidFill>
                    <a:schemeClr val="bg1"/>
                  </a:solidFill>
                  <a:latin typeface="Montserrat Light" panose="00000400000000000000" pitchFamily="2" charset="0"/>
                </a:rPr>
                <a:t> </a:t>
              </a:r>
              <a:r>
                <a:rPr lang="es-ES" sz="1200" b="1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foro </a:t>
              </a:r>
              <a:r>
                <a:rPr lang="es-ES" sz="1200" b="1" dirty="0" err="1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coade</a:t>
              </a:r>
              <a:r>
                <a:rPr lang="es-ES" sz="1400" b="1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 </a:t>
              </a:r>
              <a:r>
                <a:rPr lang="es-ES" sz="1200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: impulso y  diversificación de utilidades</a:t>
              </a:r>
              <a:endParaRPr lang="es-ES" sz="1400" b="1" dirty="0">
                <a:solidFill>
                  <a:schemeClr val="bg1"/>
                </a:solidFill>
                <a:latin typeface="Montserrat Light" panose="00000400000000000000" pitchFamily="2" charset="0"/>
              </a:endParaRPr>
            </a:p>
          </p:txBody>
        </p:sp>
        <p:sp>
          <p:nvSpPr>
            <p:cNvPr id="169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92964" y="988108"/>
              <a:ext cx="227542" cy="212841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0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8.2</a:t>
              </a:r>
              <a:endParaRPr lang="es-ES" sz="1000" b="1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</p:grpSp>
      <p:grpSp>
        <p:nvGrpSpPr>
          <p:cNvPr id="174" name="173 Grupo"/>
          <p:cNvGrpSpPr/>
          <p:nvPr/>
        </p:nvGrpSpPr>
        <p:grpSpPr>
          <a:xfrm>
            <a:off x="292964" y="2361786"/>
            <a:ext cx="8583008" cy="216338"/>
            <a:chOff x="292964" y="984611"/>
            <a:chExt cx="8583008" cy="216338"/>
          </a:xfrm>
        </p:grpSpPr>
        <p:sp>
          <p:nvSpPr>
            <p:cNvPr id="175" name="174 Rectángulo"/>
            <p:cNvSpPr/>
            <p:nvPr/>
          </p:nvSpPr>
          <p:spPr>
            <a:xfrm>
              <a:off x="539552" y="984611"/>
              <a:ext cx="8336420" cy="189281"/>
            </a:xfrm>
            <a:prstGeom prst="rect">
              <a:avLst/>
            </a:prstGeom>
            <a:solidFill>
              <a:srgbClr val="0E76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76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1016684"/>
              <a:ext cx="2232248" cy="136569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err="1" smtClean="0">
                  <a:solidFill>
                    <a:schemeClr val="bg1"/>
                  </a:solidFill>
                  <a:latin typeface="Montserrat SemiBold" panose="00000700000000000000" pitchFamily="2" charset="0"/>
                </a:rPr>
                <a:t>do.co_mo.mo</a:t>
              </a:r>
              <a:r>
                <a:rPr lang="es-ES" sz="1200" b="1" dirty="0" smtClean="0">
                  <a:solidFill>
                    <a:schemeClr val="bg1"/>
                  </a:solidFill>
                  <a:latin typeface="Montserrat SemiBold" panose="00000700000000000000" pitchFamily="2" charset="0"/>
                </a:rPr>
                <a:t> ibérico </a:t>
              </a:r>
              <a:r>
                <a:rPr lang="es-ES" sz="1200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publicación de actas </a:t>
              </a:r>
              <a:r>
                <a:rPr lang="es-ES" sz="1400" b="1" dirty="0" smtClean="0">
                  <a:solidFill>
                    <a:schemeClr val="bg1"/>
                  </a:solidFill>
                  <a:latin typeface="Montserrat SemiBold" panose="00000700000000000000" pitchFamily="2" charset="0"/>
                </a:rPr>
                <a:t>2018</a:t>
              </a:r>
              <a:endParaRPr lang="es-ES" sz="1400" b="1" dirty="0">
                <a:solidFill>
                  <a:schemeClr val="bg1"/>
                </a:solidFill>
                <a:latin typeface="Montserrat SemiBold" panose="00000700000000000000" pitchFamily="2" charset="0"/>
              </a:endParaRPr>
            </a:p>
          </p:txBody>
        </p:sp>
        <p:sp>
          <p:nvSpPr>
            <p:cNvPr id="177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92964" y="988108"/>
              <a:ext cx="196482" cy="212841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0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8.4</a:t>
              </a:r>
              <a:endParaRPr lang="es-ES" sz="1000" b="1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</p:grpSp>
      <p:grpSp>
        <p:nvGrpSpPr>
          <p:cNvPr id="178" name="177 Grupo"/>
          <p:cNvGrpSpPr/>
          <p:nvPr/>
        </p:nvGrpSpPr>
        <p:grpSpPr>
          <a:xfrm>
            <a:off x="292964" y="2628968"/>
            <a:ext cx="8583008" cy="216338"/>
            <a:chOff x="292964" y="984611"/>
            <a:chExt cx="8583008" cy="216338"/>
          </a:xfrm>
        </p:grpSpPr>
        <p:sp>
          <p:nvSpPr>
            <p:cNvPr id="179" name="178 Rectángulo"/>
            <p:cNvSpPr/>
            <p:nvPr/>
          </p:nvSpPr>
          <p:spPr>
            <a:xfrm>
              <a:off x="539552" y="984611"/>
              <a:ext cx="8336420" cy="189281"/>
            </a:xfrm>
            <a:prstGeom prst="rect">
              <a:avLst/>
            </a:prstGeom>
            <a:solidFill>
              <a:srgbClr val="0E76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80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1016684"/>
              <a:ext cx="2232248" cy="136569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i="1" dirty="0" smtClean="0">
                  <a:solidFill>
                    <a:schemeClr val="bg1"/>
                  </a:solidFill>
                  <a:latin typeface="Montserrat SemiBold" panose="00000700000000000000" pitchFamily="2" charset="0"/>
                </a:rPr>
                <a:t>casas internacionales </a:t>
              </a:r>
              <a:r>
                <a:rPr lang="es-ES" sz="1200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número monográfico </a:t>
              </a:r>
              <a:r>
                <a:rPr lang="es-ES" sz="1400" b="1" dirty="0" smtClean="0">
                  <a:solidFill>
                    <a:schemeClr val="bg1"/>
                  </a:solidFill>
                  <a:latin typeface="Montserrat SemiBold" panose="00000700000000000000" pitchFamily="2" charset="0"/>
                </a:rPr>
                <a:t>viviendas en </a:t>
              </a:r>
              <a:r>
                <a:rPr lang="es-ES" sz="1400" b="1" dirty="0" err="1" smtClean="0">
                  <a:solidFill>
                    <a:schemeClr val="bg1"/>
                  </a:solidFill>
                  <a:latin typeface="Montserrat SemiBold" panose="00000700000000000000" pitchFamily="2" charset="0"/>
                </a:rPr>
                <a:t>extremadura</a:t>
              </a:r>
              <a:endParaRPr lang="es-ES" sz="1400" b="1" dirty="0">
                <a:solidFill>
                  <a:schemeClr val="bg1"/>
                </a:solidFill>
                <a:latin typeface="Montserrat SemiBold" panose="00000700000000000000" pitchFamily="2" charset="0"/>
              </a:endParaRPr>
            </a:p>
          </p:txBody>
        </p:sp>
        <p:sp>
          <p:nvSpPr>
            <p:cNvPr id="181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92964" y="988108"/>
              <a:ext cx="196482" cy="212841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0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8.5</a:t>
              </a:r>
              <a:endParaRPr lang="es-ES" sz="1000" b="1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</p:grpSp>
      <p:grpSp>
        <p:nvGrpSpPr>
          <p:cNvPr id="8" name="7 Grupo"/>
          <p:cNvGrpSpPr/>
          <p:nvPr/>
        </p:nvGrpSpPr>
        <p:grpSpPr>
          <a:xfrm>
            <a:off x="443725" y="2815493"/>
            <a:ext cx="8432247" cy="579029"/>
            <a:chOff x="443725" y="2815493"/>
            <a:chExt cx="8432247" cy="579029"/>
          </a:xfrm>
        </p:grpSpPr>
        <p:grpSp>
          <p:nvGrpSpPr>
            <p:cNvPr id="7" name="6 Grupo"/>
            <p:cNvGrpSpPr/>
            <p:nvPr/>
          </p:nvGrpSpPr>
          <p:grpSpPr>
            <a:xfrm>
              <a:off x="4667260" y="2815493"/>
              <a:ext cx="4208712" cy="579029"/>
              <a:chOff x="3419830" y="2815493"/>
              <a:chExt cx="5456142" cy="750649"/>
            </a:xfrm>
          </p:grpSpPr>
          <p:pic>
            <p:nvPicPr>
              <p:cNvPr id="170" name="Picture 2" descr="https://www.guadanews.es/fotos/149/CASA_HUETE_GUADANEWS.jpg"/>
              <p:cNvPicPr>
                <a:picLocks noChangeAspect="1" noChangeArrowheads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3419830" y="2815494"/>
                <a:ext cx="1710931" cy="75064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71" name="Picture 4" descr="https://lh3.googleusercontent.com/pw/ACtC-3dDSFBKmEqsRgytZOYrqtyUZH8Gg7Mi41dPvZ-MnRTiO_zhMZt5eJDbOsSGkhz0opTHCl_Zn4pjtARIpcnA0WTySA2-Oe-RDqdR_BFEhONEZReU847WtyP8MT8RkvGeMWpDJ-kQZrkeUFmognTWq45V=w1454-h969-no?authuser=0"/>
              <p:cNvPicPr>
                <a:picLocks noChangeAspect="1" noChangeArrowheads="1"/>
              </p:cNvPicPr>
              <p:nvPr/>
            </p:nvPicPr>
            <p:blipFill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5076877" y="2815494"/>
                <a:ext cx="2027907" cy="75064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72" name="Picture 6" descr="https://lh3.googleusercontent.com/pw/ACtC-3cPTzRLEEtJ-rkbjWRfyUrKv04GFZhzHAE9yJ-tPr5pO2nt4neRXpv_yaVF8A9lLYZOVIEXaqm8bIDQ11mtNrN5JUBsTp7a7uRghYwbs-e_bUkPGUmiRiUOSRtV1da2RzRP17mSQHxqXf5qFFwoZ2Qa=w1562-h969-no?authuser=0"/>
              <p:cNvPicPr>
                <a:picLocks noChangeAspect="1" noChangeArrowheads="1"/>
              </p:cNvPicPr>
              <p:nvPr/>
            </p:nvPicPr>
            <p:blipFill rotWithShape="1"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6829698" y="2815493"/>
                <a:ext cx="2046274" cy="75064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82" name="181 Grupo"/>
            <p:cNvGrpSpPr/>
            <p:nvPr/>
          </p:nvGrpSpPr>
          <p:grpSpPr>
            <a:xfrm>
              <a:off x="443725" y="2879304"/>
              <a:ext cx="4128276" cy="450443"/>
              <a:chOff x="443725" y="1809253"/>
              <a:chExt cx="2664300" cy="450443"/>
            </a:xfrm>
          </p:grpSpPr>
          <p:sp>
            <p:nvSpPr>
              <p:cNvPr id="184" name="Subtítulo 1">
                <a:extLst>
                  <a:ext uri="{FF2B5EF4-FFF2-40B4-BE49-F238E27FC236}">
                    <a16:creationId xmlns="" xmlns:a16="http://schemas.microsoft.com/office/drawing/2014/main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9553" y="1809253"/>
                <a:ext cx="2568472" cy="450443"/>
              </a:xfrm>
              <a:prstGeom prst="rect">
                <a:avLst/>
              </a:prstGeom>
            </p:spPr>
            <p:txBody>
              <a:bodyPr wrap="none" lIns="0" tIns="0" rIns="0" bIns="0" anchor="t">
                <a:norm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lnSpc>
                    <a:spcPct val="80000"/>
                  </a:lnSpc>
                  <a:spcBef>
                    <a:spcPts val="0"/>
                  </a:spcBef>
                  <a:defRPr/>
                </a:pPr>
                <a:r>
                  <a:rPr lang="es-ES" sz="1200" b="1" dirty="0" smtClean="0">
                    <a:latin typeface="Montserrat Light" panose="00000400000000000000" pitchFamily="2" charset="0"/>
                  </a:rPr>
                  <a:t>reunión del jurado </a:t>
                </a:r>
                <a:r>
                  <a:rPr lang="es-ES" sz="1200" dirty="0" smtClean="0">
                    <a:latin typeface="Montserrat Light" panose="00000400000000000000" pitchFamily="2" charset="0"/>
                  </a:rPr>
                  <a:t>y</a:t>
                </a:r>
              </a:p>
              <a:p>
                <a:pPr marL="0" indent="0" fontAlgn="auto">
                  <a:lnSpc>
                    <a:spcPct val="80000"/>
                  </a:lnSpc>
                  <a:spcBef>
                    <a:spcPts val="0"/>
                  </a:spcBef>
                  <a:defRPr/>
                </a:pPr>
                <a:r>
                  <a:rPr lang="es-ES" sz="1200" dirty="0" smtClean="0">
                    <a:latin typeface="Montserrat Light" panose="00000400000000000000" pitchFamily="2" charset="0"/>
                  </a:rPr>
                  <a:t>selección de </a:t>
                </a:r>
                <a:r>
                  <a:rPr lang="es-ES" sz="1400" dirty="0" smtClean="0">
                    <a:solidFill>
                      <a:srgbClr val="0E7683"/>
                    </a:solidFill>
                    <a:latin typeface="Montserrat SemiBold" panose="00000700000000000000" pitchFamily="2" charset="0"/>
                  </a:rPr>
                  <a:t>12 obras</a:t>
                </a:r>
                <a:endParaRPr lang="es-ES" sz="1100" b="1" dirty="0">
                  <a:latin typeface="Montserrat Light" panose="00000400000000000000" pitchFamily="2" charset="0"/>
                </a:endParaRPr>
              </a:p>
            </p:txBody>
          </p:sp>
          <p:sp>
            <p:nvSpPr>
              <p:cNvPr id="185" name="184 Elipse"/>
              <p:cNvSpPr/>
              <p:nvPr/>
            </p:nvSpPr>
            <p:spPr>
              <a:xfrm flipH="1">
                <a:off x="443725" y="1893317"/>
                <a:ext cx="29507" cy="4572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88" name="187 Grupo"/>
          <p:cNvGrpSpPr/>
          <p:nvPr/>
        </p:nvGrpSpPr>
        <p:grpSpPr>
          <a:xfrm>
            <a:off x="292964" y="3415548"/>
            <a:ext cx="8583008" cy="216338"/>
            <a:chOff x="292964" y="984611"/>
            <a:chExt cx="8583008" cy="216338"/>
          </a:xfrm>
        </p:grpSpPr>
        <p:sp>
          <p:nvSpPr>
            <p:cNvPr id="189" name="188 Rectángulo"/>
            <p:cNvSpPr/>
            <p:nvPr/>
          </p:nvSpPr>
          <p:spPr>
            <a:xfrm>
              <a:off x="539552" y="984611"/>
              <a:ext cx="8336420" cy="189281"/>
            </a:xfrm>
            <a:prstGeom prst="rect">
              <a:avLst/>
            </a:prstGeom>
            <a:solidFill>
              <a:srgbClr val="0E76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90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1016684"/>
              <a:ext cx="2232248" cy="136569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solidFill>
                    <a:schemeClr val="bg1"/>
                  </a:solidFill>
                  <a:latin typeface="Montserrat SemiBold" panose="00000700000000000000" pitchFamily="2" charset="0"/>
                </a:rPr>
                <a:t>premio COADE “vaca morales” </a:t>
              </a:r>
              <a:r>
                <a:rPr lang="es-ES" sz="1200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| proyecto editorial y de investigación</a:t>
              </a:r>
              <a:endParaRPr lang="es-ES" sz="1400" dirty="0">
                <a:solidFill>
                  <a:schemeClr val="bg1"/>
                </a:solidFill>
                <a:latin typeface="Montserrat Light" panose="00000400000000000000" pitchFamily="2" charset="0"/>
              </a:endParaRPr>
            </a:p>
          </p:txBody>
        </p:sp>
        <p:sp>
          <p:nvSpPr>
            <p:cNvPr id="191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92964" y="988108"/>
              <a:ext cx="196482" cy="212841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0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8.6</a:t>
              </a:r>
              <a:endParaRPr lang="es-ES" sz="1000" b="1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</p:grpSp>
      <p:grpSp>
        <p:nvGrpSpPr>
          <p:cNvPr id="192" name="191 Grupo"/>
          <p:cNvGrpSpPr/>
          <p:nvPr/>
        </p:nvGrpSpPr>
        <p:grpSpPr>
          <a:xfrm>
            <a:off x="443726" y="3696478"/>
            <a:ext cx="8432245" cy="529944"/>
            <a:chOff x="443726" y="1809253"/>
            <a:chExt cx="8432245" cy="529944"/>
          </a:xfrm>
        </p:grpSpPr>
        <p:sp>
          <p:nvSpPr>
            <p:cNvPr id="194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1809253"/>
              <a:ext cx="2568472" cy="450443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latin typeface="Montserrat Light" panose="00000400000000000000" pitchFamily="2" charset="0"/>
                </a:rPr>
                <a:t>convenio</a:t>
              </a:r>
            </a:p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fundación </a:t>
              </a:r>
              <a:r>
                <a:rPr lang="es-ES" sz="1200" dirty="0" err="1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cb</a:t>
              </a:r>
              <a:r>
                <a:rPr lang="es-ES" sz="1200" dirty="0" err="1" smtClean="0">
                  <a:latin typeface="Montserrat SemiBold" panose="00000700000000000000" pitchFamily="2" charset="0"/>
                </a:rPr>
                <a:t>+</a:t>
              </a:r>
              <a:r>
                <a:rPr lang="es-ES" sz="1200" dirty="0" err="1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ibercaja</a:t>
              </a:r>
              <a:endParaRPr lang="es-ES" sz="1100" b="1" dirty="0">
                <a:latin typeface="Montserrat Light" panose="00000400000000000000" pitchFamily="2" charset="0"/>
              </a:endParaRPr>
            </a:p>
          </p:txBody>
        </p:sp>
        <p:sp>
          <p:nvSpPr>
            <p:cNvPr id="195" name="194 Elipse"/>
            <p:cNvSpPr/>
            <p:nvPr/>
          </p:nvSpPr>
          <p:spPr>
            <a:xfrm flipH="1">
              <a:off x="443726" y="1893317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196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576948" y="1809253"/>
              <a:ext cx="2568472" cy="529944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lnSpc>
                  <a:spcPct val="80000"/>
                </a:lnSpc>
                <a:spcBef>
                  <a:spcPts val="0"/>
                </a:spcBef>
                <a:buClr>
                  <a:srgbClr val="0E7683"/>
                </a:buClr>
                <a:buFont typeface="Wingdings" panose="05000000000000000000" pitchFamily="2" charset="2"/>
                <a:buChar char="§"/>
                <a:defRPr/>
              </a:pPr>
              <a:r>
                <a:rPr lang="es-ES" sz="1200" b="1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premio editorial</a:t>
              </a:r>
            </a:p>
            <a:p>
              <a:pPr fontAlgn="auto">
                <a:lnSpc>
                  <a:spcPct val="80000"/>
                </a:lnSpc>
                <a:spcBef>
                  <a:spcPts val="0"/>
                </a:spcBef>
                <a:buClr>
                  <a:srgbClr val="0E7683"/>
                </a:buClr>
                <a:buFont typeface="Wingdings" panose="05000000000000000000" pitchFamily="2" charset="2"/>
                <a:buChar char="§"/>
                <a:defRPr/>
              </a:pPr>
              <a:r>
                <a:rPr lang="es-ES" sz="1200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beca de investigación</a:t>
              </a:r>
              <a:endParaRPr lang="es-ES" sz="1200" b="1" dirty="0">
                <a:solidFill>
                  <a:srgbClr val="0E7683"/>
                </a:solidFill>
                <a:latin typeface="Montserrat SemiBold" panose="00000700000000000000" pitchFamily="2" charset="0"/>
              </a:endParaRPr>
            </a:p>
          </p:txBody>
        </p:sp>
        <p:sp>
          <p:nvSpPr>
            <p:cNvPr id="198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4707762" y="1809253"/>
              <a:ext cx="4168209" cy="450443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latin typeface="Montserrat Light" panose="00000400000000000000" pitchFamily="2" charset="0"/>
                </a:rPr>
                <a:t>recuperación </a:t>
              </a:r>
              <a:r>
                <a:rPr lang="es-ES" sz="1200" dirty="0" smtClean="0">
                  <a:latin typeface="Montserrat Light" panose="00000400000000000000" pitchFamily="2" charset="0"/>
                </a:rPr>
                <a:t>y </a:t>
              </a:r>
              <a:r>
                <a:rPr lang="es-ES" sz="1200" b="1" dirty="0" smtClean="0">
                  <a:latin typeface="Montserrat Light" panose="00000400000000000000" pitchFamily="2" charset="0"/>
                </a:rPr>
                <a:t>puesta en valor </a:t>
              </a:r>
              <a:r>
                <a:rPr lang="es-ES" sz="1200" dirty="0" smtClean="0">
                  <a:latin typeface="Montserrat Light" panose="00000400000000000000" pitchFamily="2" charset="0"/>
                </a:rPr>
                <a:t>de la figura de</a:t>
              </a:r>
            </a:p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francisco vaca morales</a:t>
              </a:r>
              <a:endParaRPr lang="es-ES" sz="1100" b="1" dirty="0">
                <a:latin typeface="Montserrat Light" panose="00000400000000000000" pitchFamily="2" charset="0"/>
              </a:endParaRPr>
            </a:p>
          </p:txBody>
        </p:sp>
      </p:grpSp>
      <p:grpSp>
        <p:nvGrpSpPr>
          <p:cNvPr id="199" name="198 Grupo"/>
          <p:cNvGrpSpPr/>
          <p:nvPr/>
        </p:nvGrpSpPr>
        <p:grpSpPr>
          <a:xfrm>
            <a:off x="292964" y="4118253"/>
            <a:ext cx="8583008" cy="216338"/>
            <a:chOff x="292964" y="984611"/>
            <a:chExt cx="8583008" cy="216338"/>
          </a:xfrm>
        </p:grpSpPr>
        <p:sp>
          <p:nvSpPr>
            <p:cNvPr id="200" name="199 Rectángulo"/>
            <p:cNvSpPr/>
            <p:nvPr/>
          </p:nvSpPr>
          <p:spPr>
            <a:xfrm>
              <a:off x="539552" y="984611"/>
              <a:ext cx="8336420" cy="189281"/>
            </a:xfrm>
            <a:prstGeom prst="rect">
              <a:avLst/>
            </a:prstGeom>
            <a:solidFill>
              <a:srgbClr val="0E76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01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1016684"/>
              <a:ext cx="2232248" cy="136569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solidFill>
                    <a:schemeClr val="bg1"/>
                  </a:solidFill>
                  <a:latin typeface="Montserrat SemiBold" panose="00000700000000000000" pitchFamily="2" charset="0"/>
                </a:rPr>
                <a:t>premios de arquitectura </a:t>
              </a:r>
              <a:r>
                <a:rPr lang="es-ES" sz="1200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| </a:t>
              </a:r>
              <a:r>
                <a:rPr lang="es-ES" sz="1200" dirty="0" err="1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coade</a:t>
              </a:r>
              <a:r>
                <a:rPr lang="es-ES" sz="1200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 + dirección general de arquitectura y calidad de la edificación</a:t>
              </a:r>
              <a:endParaRPr lang="es-ES" sz="1400" dirty="0">
                <a:solidFill>
                  <a:schemeClr val="bg1"/>
                </a:solidFill>
                <a:latin typeface="Montserrat Light" panose="00000400000000000000" pitchFamily="2" charset="0"/>
              </a:endParaRPr>
            </a:p>
          </p:txBody>
        </p:sp>
        <p:sp>
          <p:nvSpPr>
            <p:cNvPr id="202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92964" y="988108"/>
              <a:ext cx="196482" cy="212841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0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8.7</a:t>
              </a:r>
              <a:endParaRPr lang="es-ES" sz="1000" b="1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</p:grpSp>
      <p:sp>
        <p:nvSpPr>
          <p:cNvPr id="14" name="AutoShape 9" descr="C:\Users\sobremesa\AppData\Local\Temp\SaveForWeb\BrowserPreview\BrowserPreview_tmp.gif?160778798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5" name="AutoShape 11" descr="C:\Users\sobremesa\AppData\Local\Temp\SaveForWeb\BrowserPreview\BrowserPreview_tmp.gif?1607787982"/>
          <p:cNvSpPr>
            <a:spLocks noChangeAspect="1" noChangeArrowheads="1"/>
          </p:cNvSpPr>
          <p:nvPr/>
        </p:nvSpPr>
        <p:spPr bwMode="auto">
          <a:xfrm>
            <a:off x="63500" y="-136525"/>
            <a:ext cx="15240000" cy="199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grpSp>
        <p:nvGrpSpPr>
          <p:cNvPr id="16" name="15 Grupo"/>
          <p:cNvGrpSpPr/>
          <p:nvPr/>
        </p:nvGrpSpPr>
        <p:grpSpPr>
          <a:xfrm>
            <a:off x="443726" y="4307534"/>
            <a:ext cx="8432246" cy="557928"/>
            <a:chOff x="443726" y="4307534"/>
            <a:chExt cx="8432246" cy="557928"/>
          </a:xfrm>
        </p:grpSpPr>
        <p:pic>
          <p:nvPicPr>
            <p:cNvPr id="9228" name="Picture 12" descr="D:\Nueva carpeta (3)\EXT.gif"/>
            <p:cNvPicPr>
              <a:picLocks noChangeAspect="1" noChangeArrowheads="1" noCrop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4753" y="4307534"/>
              <a:ext cx="4271219" cy="5579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4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4483801"/>
              <a:ext cx="2568472" cy="225221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latin typeface="Montserrat Light" panose="00000400000000000000" pitchFamily="2" charset="0"/>
                </a:rPr>
                <a:t>próxima </a:t>
              </a:r>
              <a:r>
                <a:rPr lang="es-ES" sz="1200" dirty="0" smtClean="0">
                  <a:solidFill>
                    <a:srgbClr val="0E7683"/>
                  </a:solidFill>
                  <a:latin typeface="Montserrat SemiBold" panose="00000700000000000000" pitchFamily="2" charset="0"/>
                </a:rPr>
                <a:t>convocatoria</a:t>
              </a:r>
              <a:endParaRPr lang="es-ES" sz="1100" b="1" dirty="0">
                <a:latin typeface="Montserrat Light" panose="00000400000000000000" pitchFamily="2" charset="0"/>
              </a:endParaRPr>
            </a:p>
          </p:txBody>
        </p:sp>
        <p:sp>
          <p:nvSpPr>
            <p:cNvPr id="205" name="204 Elipse"/>
            <p:cNvSpPr/>
            <p:nvPr/>
          </p:nvSpPr>
          <p:spPr>
            <a:xfrm flipH="1">
              <a:off x="443726" y="4521176"/>
              <a:ext cx="45720" cy="457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</p:grpSp>
      <p:grpSp>
        <p:nvGrpSpPr>
          <p:cNvPr id="208" name="207 Grupo"/>
          <p:cNvGrpSpPr/>
          <p:nvPr/>
        </p:nvGrpSpPr>
        <p:grpSpPr>
          <a:xfrm>
            <a:off x="292964" y="4880305"/>
            <a:ext cx="8583008" cy="216338"/>
            <a:chOff x="292964" y="984611"/>
            <a:chExt cx="8583008" cy="216338"/>
          </a:xfrm>
        </p:grpSpPr>
        <p:sp>
          <p:nvSpPr>
            <p:cNvPr id="209" name="208 Rectángulo"/>
            <p:cNvSpPr/>
            <p:nvPr/>
          </p:nvSpPr>
          <p:spPr>
            <a:xfrm>
              <a:off x="539552" y="984611"/>
              <a:ext cx="8336420" cy="189281"/>
            </a:xfrm>
            <a:prstGeom prst="rect">
              <a:avLst/>
            </a:prstGeom>
            <a:solidFill>
              <a:srgbClr val="0E76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10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1016684"/>
              <a:ext cx="2232248" cy="136569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solidFill>
                    <a:schemeClr val="bg1"/>
                  </a:solidFill>
                  <a:latin typeface="Montserrat SemiBold" panose="00000700000000000000" pitchFamily="2" charset="0"/>
                </a:rPr>
                <a:t>proyectos europeos de formación</a:t>
              </a:r>
              <a:endParaRPr lang="es-ES" sz="1400" dirty="0">
                <a:solidFill>
                  <a:schemeClr val="bg1"/>
                </a:solidFill>
                <a:latin typeface="Montserrat Light" panose="00000400000000000000" pitchFamily="2" charset="0"/>
              </a:endParaRPr>
            </a:p>
          </p:txBody>
        </p:sp>
        <p:sp>
          <p:nvSpPr>
            <p:cNvPr id="211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92964" y="988108"/>
              <a:ext cx="196482" cy="212841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0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8.8</a:t>
              </a:r>
              <a:endParaRPr lang="es-ES" sz="1000" b="1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</p:grpSp>
      <p:grpSp>
        <p:nvGrpSpPr>
          <p:cNvPr id="216" name="215 Grupo"/>
          <p:cNvGrpSpPr/>
          <p:nvPr/>
        </p:nvGrpSpPr>
        <p:grpSpPr>
          <a:xfrm>
            <a:off x="292965" y="5966819"/>
            <a:ext cx="8583007" cy="189282"/>
            <a:chOff x="292965" y="984611"/>
            <a:chExt cx="8583007" cy="189282"/>
          </a:xfrm>
        </p:grpSpPr>
        <p:sp>
          <p:nvSpPr>
            <p:cNvPr id="217" name="216 Rectángulo"/>
            <p:cNvSpPr/>
            <p:nvPr/>
          </p:nvSpPr>
          <p:spPr>
            <a:xfrm>
              <a:off x="539552" y="984611"/>
              <a:ext cx="8336420" cy="189281"/>
            </a:xfrm>
            <a:prstGeom prst="rect">
              <a:avLst/>
            </a:prstGeom>
            <a:solidFill>
              <a:srgbClr val="0E76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18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1016684"/>
              <a:ext cx="2232248" cy="136569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mejoras de </a:t>
              </a:r>
              <a:r>
                <a:rPr lang="es-ES" sz="1200" b="1" dirty="0" smtClean="0">
                  <a:solidFill>
                    <a:schemeClr val="bg1"/>
                  </a:solidFill>
                  <a:latin typeface="Montserrat SemiBold" panose="00000700000000000000" pitchFamily="2" charset="0"/>
                </a:rPr>
                <a:t>comunicación </a:t>
              </a:r>
              <a:r>
                <a:rPr lang="es-ES" sz="1200" b="1" dirty="0" err="1" smtClean="0">
                  <a:solidFill>
                    <a:schemeClr val="bg1"/>
                  </a:solidFill>
                  <a:latin typeface="Montserrat SemiBold" panose="00000700000000000000" pitchFamily="2" charset="0"/>
                </a:rPr>
                <a:t>coade</a:t>
              </a:r>
              <a:endParaRPr lang="es-ES" sz="1400" dirty="0">
                <a:solidFill>
                  <a:schemeClr val="bg1"/>
                </a:solidFill>
                <a:latin typeface="Montserrat Light" panose="00000400000000000000" pitchFamily="2" charset="0"/>
              </a:endParaRPr>
            </a:p>
          </p:txBody>
        </p:sp>
        <p:sp>
          <p:nvSpPr>
            <p:cNvPr id="219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92965" y="988109"/>
              <a:ext cx="150762" cy="185784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8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8.10</a:t>
              </a:r>
              <a:endParaRPr lang="es-ES" sz="800" b="1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</p:grpSp>
      <p:grpSp>
        <p:nvGrpSpPr>
          <p:cNvPr id="2" name="1 Grupo"/>
          <p:cNvGrpSpPr/>
          <p:nvPr/>
        </p:nvGrpSpPr>
        <p:grpSpPr>
          <a:xfrm>
            <a:off x="539552" y="6256796"/>
            <a:ext cx="9282183" cy="529944"/>
            <a:chOff x="539552" y="5903247"/>
            <a:chExt cx="9282183" cy="529944"/>
          </a:xfrm>
        </p:grpSpPr>
        <p:sp>
          <p:nvSpPr>
            <p:cNvPr id="220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2" y="5903247"/>
              <a:ext cx="4344379" cy="529944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lnSpc>
                  <a:spcPct val="80000"/>
                </a:lnSpc>
                <a:spcBef>
                  <a:spcPts val="0"/>
                </a:spcBef>
                <a:buClr>
                  <a:srgbClr val="0E7683"/>
                </a:buClr>
                <a:buFont typeface="Wingdings" panose="05000000000000000000" pitchFamily="2" charset="2"/>
                <a:buChar char="§"/>
                <a:defRPr/>
              </a:pPr>
              <a:r>
                <a:rPr lang="es-ES" sz="1100" dirty="0" smtClean="0">
                  <a:latin typeface="Montserrat Light" panose="00000400000000000000" pitchFamily="2" charset="0"/>
                </a:rPr>
                <a:t>mejora en los sistemas de comunicación online</a:t>
              </a:r>
            </a:p>
          </p:txBody>
        </p:sp>
        <p:sp>
          <p:nvSpPr>
            <p:cNvPr id="88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4155056" y="5903247"/>
              <a:ext cx="4344379" cy="529944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lnSpc>
                  <a:spcPct val="80000"/>
                </a:lnSpc>
                <a:spcBef>
                  <a:spcPts val="0"/>
                </a:spcBef>
                <a:buClr>
                  <a:srgbClr val="0E7683"/>
                </a:buClr>
                <a:buFont typeface="Wingdings" panose="05000000000000000000" pitchFamily="2" charset="2"/>
                <a:buChar char="§"/>
                <a:defRPr/>
              </a:pPr>
              <a:r>
                <a:rPr lang="es-ES" sz="1100" dirty="0" smtClean="0">
                  <a:latin typeface="Montserrat Light" panose="00000400000000000000" pitchFamily="2" charset="0"/>
                </a:rPr>
                <a:t>planificación </a:t>
              </a:r>
            </a:p>
          </p:txBody>
        </p:sp>
        <p:sp>
          <p:nvSpPr>
            <p:cNvPr id="89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477356" y="5903247"/>
              <a:ext cx="4344379" cy="529944"/>
            </a:xfrm>
            <a:prstGeom prst="rect">
              <a:avLst/>
            </a:prstGeom>
          </p:spPr>
          <p:txBody>
            <a:bodyPr wrap="none" lIns="0" tIns="0" rIns="0" bIns="0" anchor="t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lnSpc>
                  <a:spcPct val="80000"/>
                </a:lnSpc>
                <a:spcBef>
                  <a:spcPts val="0"/>
                </a:spcBef>
                <a:buClr>
                  <a:srgbClr val="0E7683"/>
                </a:buClr>
                <a:buFont typeface="Wingdings" panose="05000000000000000000" pitchFamily="2" charset="2"/>
                <a:buChar char="§"/>
                <a:defRPr/>
              </a:pPr>
              <a:r>
                <a:rPr lang="es-ES" sz="1100" dirty="0" smtClean="0">
                  <a:latin typeface="Montserrat Light" panose="00000400000000000000" pitchFamily="2" charset="0"/>
                </a:rPr>
                <a:t>actualización del modelo de circulares colegiales</a:t>
              </a:r>
              <a:endParaRPr lang="es-ES" sz="1050" dirty="0">
                <a:latin typeface="Montserrat Light" panose="00000400000000000000" pitchFamily="2" charset="0"/>
              </a:endParaRPr>
            </a:p>
          </p:txBody>
        </p:sp>
      </p:grpSp>
      <p:grpSp>
        <p:nvGrpSpPr>
          <p:cNvPr id="91" name="90 Grupo"/>
          <p:cNvGrpSpPr/>
          <p:nvPr/>
        </p:nvGrpSpPr>
        <p:grpSpPr>
          <a:xfrm>
            <a:off x="292964" y="5661248"/>
            <a:ext cx="8583008" cy="216338"/>
            <a:chOff x="292964" y="984611"/>
            <a:chExt cx="8583008" cy="216338"/>
          </a:xfrm>
        </p:grpSpPr>
        <p:sp>
          <p:nvSpPr>
            <p:cNvPr id="92" name="91 Rectángulo"/>
            <p:cNvSpPr/>
            <p:nvPr/>
          </p:nvSpPr>
          <p:spPr>
            <a:xfrm>
              <a:off x="539552" y="984611"/>
              <a:ext cx="8336420" cy="189281"/>
            </a:xfrm>
            <a:prstGeom prst="rect">
              <a:avLst/>
            </a:prstGeom>
            <a:solidFill>
              <a:srgbClr val="0E76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93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39553" y="1016684"/>
              <a:ext cx="2232248" cy="136569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200" b="1" dirty="0" smtClean="0">
                  <a:solidFill>
                    <a:schemeClr val="bg1"/>
                  </a:solidFill>
                  <a:latin typeface="Montserrat SemiBold" panose="00000700000000000000" pitchFamily="2" charset="0"/>
                </a:rPr>
                <a:t>proyecto </a:t>
              </a:r>
              <a:r>
                <a:rPr lang="es-ES" sz="1200" b="1" dirty="0" err="1" smtClean="0">
                  <a:solidFill>
                    <a:schemeClr val="bg1"/>
                  </a:solidFill>
                  <a:latin typeface="Montserrat SemiBold" panose="00000700000000000000" pitchFamily="2" charset="0"/>
                </a:rPr>
                <a:t>arqcam</a:t>
              </a:r>
              <a:r>
                <a:rPr lang="es-ES" sz="1200" b="1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: arquitectura de los caminos de </a:t>
              </a:r>
              <a:r>
                <a:rPr lang="es-ES" sz="1200" b="1" dirty="0" err="1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santiago</a:t>
              </a:r>
              <a:r>
                <a:rPr lang="es-ES" sz="1200" b="1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 (1919-2020)</a:t>
              </a:r>
              <a:endParaRPr lang="es-ES" sz="1400" dirty="0">
                <a:solidFill>
                  <a:schemeClr val="bg1"/>
                </a:solidFill>
                <a:latin typeface="Montserrat Light" panose="00000400000000000000" pitchFamily="2" charset="0"/>
              </a:endParaRPr>
            </a:p>
          </p:txBody>
        </p:sp>
        <p:sp>
          <p:nvSpPr>
            <p:cNvPr id="94" name="Subtítulo 1">
              <a:extLst>
                <a:ext uri="{FF2B5EF4-FFF2-40B4-BE49-F238E27FC236}">
                  <a16:creationId xmlns="" xmlns:a16="http://schemas.microsoft.com/office/drawing/2014/main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292964" y="988108"/>
              <a:ext cx="196482" cy="212841"/>
            </a:xfrm>
            <a:prstGeom prst="rect">
              <a:avLst/>
            </a:prstGeom>
          </p:spPr>
          <p:txBody>
            <a:bodyPr wrap="none" lIns="0" tIns="0" rIns="0" bIns="0" anchor="ctr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lnSpc>
                  <a:spcPct val="80000"/>
                </a:lnSpc>
                <a:spcBef>
                  <a:spcPts val="0"/>
                </a:spcBef>
                <a:defRPr/>
              </a:pPr>
              <a:r>
                <a:rPr lang="es-ES" sz="100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8.9</a:t>
              </a:r>
              <a:endParaRPr lang="es-ES" sz="1000" b="1" dirty="0">
                <a:solidFill>
                  <a:srgbClr val="0E7683"/>
                </a:solidFill>
                <a:latin typeface="Montserrat Light" panose="000004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2664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5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5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35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45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5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6000"/>
                            </p:stCondLst>
                            <p:childTnLst>
                              <p:par>
                                <p:cTn id="69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70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" grpId="0"/>
      <p:bldP spid="16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587" y="0"/>
            <a:ext cx="91445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9" name="38 Grupo"/>
          <p:cNvGrpSpPr/>
          <p:nvPr/>
        </p:nvGrpSpPr>
        <p:grpSpPr>
          <a:xfrm>
            <a:off x="1" y="6533694"/>
            <a:ext cx="9143999" cy="331655"/>
            <a:chOff x="1" y="6533694"/>
            <a:chExt cx="9143999" cy="331655"/>
          </a:xfrm>
        </p:grpSpPr>
        <p:grpSp>
          <p:nvGrpSpPr>
            <p:cNvPr id="40" name="39 Grupo"/>
            <p:cNvGrpSpPr/>
            <p:nvPr/>
          </p:nvGrpSpPr>
          <p:grpSpPr>
            <a:xfrm>
              <a:off x="1" y="6539693"/>
              <a:ext cx="9143999" cy="325656"/>
              <a:chOff x="1" y="6539693"/>
              <a:chExt cx="9143999" cy="325656"/>
            </a:xfrm>
          </p:grpSpPr>
          <p:sp>
            <p:nvSpPr>
              <p:cNvPr id="44" name="43 Rectángulo"/>
              <p:cNvSpPr/>
              <p:nvPr/>
            </p:nvSpPr>
            <p:spPr>
              <a:xfrm>
                <a:off x="1" y="6539693"/>
                <a:ext cx="9143999" cy="275676"/>
              </a:xfrm>
              <a:prstGeom prst="rect">
                <a:avLst/>
              </a:prstGeom>
              <a:solidFill>
                <a:srgbClr val="0E768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45" name="44 Rectángulo"/>
              <p:cNvSpPr/>
              <p:nvPr/>
            </p:nvSpPr>
            <p:spPr>
              <a:xfrm>
                <a:off x="1" y="6815369"/>
                <a:ext cx="9143999" cy="4998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pic>
            <p:nvPicPr>
              <p:cNvPr id="46" name="Picture 4" descr="D:\Nueva carpeta (3)\MEMORIA GESTION 2019\COADE.png"/>
              <p:cNvPicPr>
                <a:picLocks noChangeAspect="1" noChangeArrowheads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22898" y="6561988"/>
                <a:ext cx="753074" cy="25138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47" name="46 Conector recto"/>
              <p:cNvCxnSpPr/>
              <p:nvPr/>
            </p:nvCxnSpPr>
            <p:spPr>
              <a:xfrm flipV="1">
                <a:off x="8028384" y="6599922"/>
                <a:ext cx="0" cy="141446"/>
              </a:xfrm>
              <a:prstGeom prst="line">
                <a:avLst/>
              </a:prstGeom>
              <a:ln w="31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" name="Subtítulo 1">
                <a:extLst>
                  <a:ext uri="{FF2B5EF4-FFF2-40B4-BE49-F238E27FC236}">
                    <a16:creationId xmlns:a16="http://schemas.microsoft.com/office/drawing/2014/main" xmlns="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36296" y="6551757"/>
                <a:ext cx="864096" cy="271849"/>
              </a:xfrm>
              <a:prstGeom prst="rect">
                <a:avLst/>
              </a:prstGeom>
            </p:spPr>
            <p:txBody>
              <a:bodyPr lIns="45720" rIns="45720" anchor="b">
                <a:no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40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COLEGIO OFICIAL DE</a:t>
                </a:r>
              </a:p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60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ARQUITECTOS</a:t>
                </a:r>
              </a:p>
              <a:p>
                <a:pPr fontAlgn="auto">
                  <a:lnSpc>
                    <a:spcPct val="40000"/>
                  </a:lnSpc>
                  <a:spcBef>
                    <a:spcPts val="0"/>
                  </a:spcBef>
                  <a:spcAft>
                    <a:spcPts val="300"/>
                  </a:spcAft>
                  <a:defRPr/>
                </a:pPr>
                <a:r>
                  <a:rPr lang="es-ES" sz="46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DE EXTREMADURA</a:t>
                </a:r>
                <a:endParaRPr lang="es-ES" sz="460" dirty="0">
                  <a:solidFill>
                    <a:schemeClr val="bg1"/>
                  </a:solidFill>
                  <a:latin typeface="Montserrat Light" panose="00000400000000000000" pitchFamily="2" charset="0"/>
                </a:endParaRPr>
              </a:p>
            </p:txBody>
          </p:sp>
        </p:grpSp>
        <p:grpSp>
          <p:nvGrpSpPr>
            <p:cNvPr id="41" name="40 Grupo"/>
            <p:cNvGrpSpPr/>
            <p:nvPr/>
          </p:nvGrpSpPr>
          <p:grpSpPr>
            <a:xfrm>
              <a:off x="61785" y="6533694"/>
              <a:ext cx="4006159" cy="307975"/>
              <a:chOff x="5281856" y="6442601"/>
              <a:chExt cx="4006159" cy="307975"/>
            </a:xfrm>
          </p:grpSpPr>
          <p:sp>
            <p:nvSpPr>
              <p:cNvPr id="42" name="Subtítulo 1">
                <a:extLst>
                  <a:ext uri="{FF2B5EF4-FFF2-40B4-BE49-F238E27FC236}">
                    <a16:creationId xmlns:a16="http://schemas.microsoft.com/office/drawing/2014/main" xmlns="" id="{A559B030-8B2B-4D46-8462-6833757F12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64356" y="6442601"/>
                <a:ext cx="3923659" cy="307975"/>
              </a:xfrm>
              <a:prstGeom prst="rect">
                <a:avLst/>
              </a:prstGeom>
            </p:spPr>
            <p:txBody>
              <a:bodyPr lIns="0" tIns="0" rIns="0" bIns="46800" anchor="b">
                <a:noAutofit/>
              </a:bodyPr>
              <a:lstStyle>
                <a:lvl1pPr marL="91440" indent="-9144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2"/>
                  </a:buClr>
                  <a:buSzPct val="100000"/>
                  <a:buFont typeface="Tw Cen MT" panose="020B0602020104020603" pitchFamily="34" charset="0"/>
                  <a:buChar char=" 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6517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480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59436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77724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914400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060704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216152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362456" indent="-13716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2"/>
                  </a:buClr>
                  <a:buFont typeface="Wingdings 3" pitchFamily="18" charset="2"/>
                  <a:buChar char="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fontAlgn="auto">
                  <a:buNone/>
                  <a:defRPr/>
                </a:pP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asamblea general ordinaria 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| </a:t>
                </a: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COADE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 | </a:t>
                </a:r>
                <a:r>
                  <a:rPr lang="es-ES" sz="950" b="1" dirty="0" err="1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cáceres</a:t>
                </a:r>
                <a:r>
                  <a:rPr lang="es-ES" sz="950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 | </a:t>
                </a:r>
                <a:r>
                  <a:rPr lang="es-ES" sz="950" b="1" dirty="0" smtClean="0">
                    <a:solidFill>
                      <a:schemeClr val="bg1"/>
                    </a:solidFill>
                    <a:latin typeface="Montserrat Light" panose="00000400000000000000" pitchFamily="2" charset="0"/>
                  </a:rPr>
                  <a:t>14.12.2020</a:t>
                </a:r>
                <a:endParaRPr lang="es-ES" sz="950" b="1" dirty="0">
                  <a:solidFill>
                    <a:schemeClr val="bg1"/>
                  </a:solidFill>
                  <a:latin typeface="Montserrat Light" panose="00000400000000000000" pitchFamily="2" charset="0"/>
                </a:endParaRPr>
              </a:p>
            </p:txBody>
          </p:sp>
          <p:sp>
            <p:nvSpPr>
              <p:cNvPr id="43" name="42 Elipse"/>
              <p:cNvSpPr/>
              <p:nvPr/>
            </p:nvSpPr>
            <p:spPr>
              <a:xfrm>
                <a:off x="5281856" y="6604582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</p:grpSp>
      <p:grpSp>
        <p:nvGrpSpPr>
          <p:cNvPr id="13" name="12 Grupo"/>
          <p:cNvGrpSpPr/>
          <p:nvPr/>
        </p:nvGrpSpPr>
        <p:grpSpPr>
          <a:xfrm>
            <a:off x="5220071" y="5053036"/>
            <a:ext cx="4104456" cy="1400300"/>
            <a:chOff x="5220071" y="5053036"/>
            <a:chExt cx="4104456" cy="1400300"/>
          </a:xfrm>
        </p:grpSpPr>
        <p:cxnSp>
          <p:nvCxnSpPr>
            <p:cNvPr id="14" name="13 Conector recto"/>
            <p:cNvCxnSpPr/>
            <p:nvPr/>
          </p:nvCxnSpPr>
          <p:spPr>
            <a:xfrm>
              <a:off x="5220071" y="5361012"/>
              <a:ext cx="3923928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14 Conector recto"/>
            <p:cNvCxnSpPr/>
            <p:nvPr/>
          </p:nvCxnSpPr>
          <p:spPr>
            <a:xfrm>
              <a:off x="5220071" y="5433020"/>
              <a:ext cx="3923928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15 Conector recto"/>
            <p:cNvCxnSpPr/>
            <p:nvPr/>
          </p:nvCxnSpPr>
          <p:spPr>
            <a:xfrm>
              <a:off x="5220071" y="5505028"/>
              <a:ext cx="3923928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16 Conector recto"/>
            <p:cNvCxnSpPr/>
            <p:nvPr/>
          </p:nvCxnSpPr>
          <p:spPr>
            <a:xfrm>
              <a:off x="5220071" y="5577036"/>
              <a:ext cx="3923928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220071" y="5653112"/>
              <a:ext cx="3923928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220071" y="5725120"/>
              <a:ext cx="3923928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19 Conector recto"/>
            <p:cNvCxnSpPr/>
            <p:nvPr/>
          </p:nvCxnSpPr>
          <p:spPr>
            <a:xfrm>
              <a:off x="5220071" y="5797128"/>
              <a:ext cx="3923928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20 Conector recto"/>
            <p:cNvCxnSpPr/>
            <p:nvPr/>
          </p:nvCxnSpPr>
          <p:spPr>
            <a:xfrm>
              <a:off x="5220071" y="5869136"/>
              <a:ext cx="3923928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21 Conector recto"/>
            <p:cNvCxnSpPr/>
            <p:nvPr/>
          </p:nvCxnSpPr>
          <p:spPr>
            <a:xfrm>
              <a:off x="5220071" y="5945212"/>
              <a:ext cx="3923928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22 Conector recto"/>
            <p:cNvCxnSpPr/>
            <p:nvPr/>
          </p:nvCxnSpPr>
          <p:spPr>
            <a:xfrm>
              <a:off x="5220071" y="6017220"/>
              <a:ext cx="3923928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220071" y="6089228"/>
              <a:ext cx="3923928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220071" y="6161236"/>
              <a:ext cx="3923928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220071" y="6237312"/>
              <a:ext cx="3923928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220071" y="6309320"/>
              <a:ext cx="3923928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27 Conector recto"/>
            <p:cNvCxnSpPr/>
            <p:nvPr/>
          </p:nvCxnSpPr>
          <p:spPr>
            <a:xfrm>
              <a:off x="5220071" y="6381328"/>
              <a:ext cx="3923928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28 Conector recto"/>
            <p:cNvCxnSpPr/>
            <p:nvPr/>
          </p:nvCxnSpPr>
          <p:spPr>
            <a:xfrm>
              <a:off x="5220071" y="6453336"/>
              <a:ext cx="3923928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Subtítulo 1">
              <a:extLst>
                <a:ext uri="{FF2B5EF4-FFF2-40B4-BE49-F238E27FC236}">
                  <a16:creationId xmlns:a16="http://schemas.microsoft.com/office/drawing/2014/main" xmlns="" id="{A559B030-8B2B-4D46-8462-6833757F122A}"/>
                </a:ext>
              </a:extLst>
            </p:cNvPr>
            <p:cNvSpPr txBox="1">
              <a:spLocks/>
            </p:cNvSpPr>
            <p:nvPr/>
          </p:nvSpPr>
          <p:spPr>
            <a:xfrm>
              <a:off x="5242930" y="5053036"/>
              <a:ext cx="4081597" cy="307975"/>
            </a:xfrm>
            <a:prstGeom prst="rect">
              <a:avLst/>
            </a:prstGeom>
          </p:spPr>
          <p:txBody>
            <a:bodyPr lIns="45720" rIns="45720" anchor="b">
              <a:norm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2"/>
                </a:buClr>
                <a:buSzPct val="100000"/>
                <a:buFont typeface="Tw Cen MT" panose="020B0602020104020603" pitchFamily="34" charset="0"/>
                <a:buChar char=" 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517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80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59436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77724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914400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060704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216152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362456" indent="-13716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2"/>
                </a:buClr>
                <a:buFont typeface="Wingdings 3" pitchFamily="18" charset="2"/>
                <a:buChar char="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buNone/>
                <a:defRPr/>
              </a:pPr>
              <a:r>
                <a:rPr lang="es-ES" sz="95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asamblea general</a:t>
              </a:r>
              <a:r>
                <a:rPr lang="es-ES" sz="950" b="1" dirty="0" smtClean="0">
                  <a:latin typeface="Montserrat Light" panose="00000400000000000000" pitchFamily="2" charset="0"/>
                </a:rPr>
                <a:t> </a:t>
              </a:r>
              <a:r>
                <a:rPr lang="es-ES" sz="950" b="1" dirty="0" smtClean="0">
                  <a:solidFill>
                    <a:srgbClr val="0E7683"/>
                  </a:solidFill>
                  <a:latin typeface="Montserrat Light" panose="00000400000000000000" pitchFamily="2" charset="0"/>
                </a:rPr>
                <a:t>ordinaria</a:t>
              </a:r>
              <a:r>
                <a:rPr lang="es-ES" sz="950" b="1" dirty="0" smtClean="0">
                  <a:latin typeface="Montserrat Light" panose="00000400000000000000" pitchFamily="2" charset="0"/>
                </a:rPr>
                <a:t> </a:t>
              </a:r>
              <a:r>
                <a:rPr lang="es-ES" sz="950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| </a:t>
              </a:r>
              <a:r>
                <a:rPr lang="es-ES" sz="950" b="1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COADE </a:t>
              </a:r>
              <a:r>
                <a:rPr lang="es-ES" sz="950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| </a:t>
              </a:r>
              <a:r>
                <a:rPr lang="es-ES" sz="950" b="1" dirty="0" err="1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cáceres</a:t>
              </a:r>
              <a:r>
                <a:rPr lang="es-ES" sz="950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 | </a:t>
              </a:r>
              <a:r>
                <a:rPr lang="es-ES" sz="950" b="1" dirty="0" smtClean="0">
                  <a:solidFill>
                    <a:schemeClr val="bg1"/>
                  </a:solidFill>
                  <a:latin typeface="Montserrat Light" panose="00000400000000000000" pitchFamily="2" charset="0"/>
                </a:rPr>
                <a:t>14.12.2020</a:t>
              </a:r>
              <a:endParaRPr lang="es-ES" sz="950" b="1" dirty="0">
                <a:solidFill>
                  <a:schemeClr val="bg1"/>
                </a:solidFill>
                <a:latin typeface="Montserrat Light" panose="00000400000000000000" pitchFamily="2" charset="0"/>
              </a:endParaRPr>
            </a:p>
          </p:txBody>
        </p:sp>
        <p:sp>
          <p:nvSpPr>
            <p:cNvPr id="31" name="30 Elipse"/>
            <p:cNvSpPr/>
            <p:nvPr/>
          </p:nvSpPr>
          <p:spPr>
            <a:xfrm>
              <a:off x="5220072" y="5229200"/>
              <a:ext cx="45719" cy="45719"/>
            </a:xfrm>
            <a:prstGeom prst="ellipse">
              <a:avLst/>
            </a:prstGeom>
            <a:solidFill>
              <a:srgbClr val="0E76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3932084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isContent="1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2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10069</TotalTime>
  <Words>3361</Words>
  <Application>Microsoft Office PowerPoint</Application>
  <PresentationFormat>Presentación en pantalla (4:3)</PresentationFormat>
  <Paragraphs>922</Paragraphs>
  <Slides>27</Slides>
  <Notes>27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38" baseType="lpstr">
      <vt:lpstr>Arial</vt:lpstr>
      <vt:lpstr>Montserrat Medium</vt:lpstr>
      <vt:lpstr>Calibri</vt:lpstr>
      <vt:lpstr>Montserrat</vt:lpstr>
      <vt:lpstr>Montserrat SemiBold</vt:lpstr>
      <vt:lpstr>Montserrat Bold</vt:lpstr>
      <vt:lpstr>Tw Cen MT</vt:lpstr>
      <vt:lpstr>Wingdings</vt:lpstr>
      <vt:lpstr>Montserrat Light</vt:lpstr>
      <vt:lpstr>Futura Lt BT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JAA</dc:creator>
  <cp:lastModifiedBy>JAA</cp:lastModifiedBy>
  <cp:revision>383</cp:revision>
  <dcterms:created xsi:type="dcterms:W3CDTF">2020-06-23T11:38:04Z</dcterms:created>
  <dcterms:modified xsi:type="dcterms:W3CDTF">2020-12-14T13:16:38Z</dcterms:modified>
</cp:coreProperties>
</file>